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452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 varScale="1">
        <p:scale>
          <a:sx n="149" d="100"/>
          <a:sy n="149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E03E-4406-C2FE-67A4-F342B22E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8292A7-C423-BB79-E553-7A33EE32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8F5C6-8366-504A-381B-408B1C26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4CC25-2B7C-EC6A-947D-5D0E6D6F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A2514-3255-19B4-808A-0A6D33F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3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BCE51-7E11-9A11-08AA-59C48D6C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EDEFE-F4E0-FC85-90BD-7763F7F9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7FB6F-B116-5067-12DD-E2DA32D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B4676-D108-16C0-0EBE-3041EF78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AF52B-9041-691B-8C4D-8D525A9C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0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7F53FE-CDDE-9B13-368A-6301EE6F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4AF48-6F8F-48A4-3E37-B58CAE13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14521-4871-5CA2-0D57-26925D62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895DC-D14F-2E60-739F-666DF06F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14191-2B3A-71D3-6C31-00A6F10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3"/>
          <p:cNvSpPr>
            <a:spLocks noGrp="1"/>
          </p:cNvSpPr>
          <p:nvPr>
            <p:ph type="title"/>
          </p:nvPr>
        </p:nvSpPr>
        <p:spPr>
          <a:xfrm>
            <a:off x="355121" y="235729"/>
            <a:ext cx="10254823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Shape 110"/>
          <p:cNvSpPr>
            <a:spLocks noGrp="1"/>
          </p:cNvSpPr>
          <p:nvPr>
            <p:ph type="sldNum" sz="quarter" idx="4"/>
          </p:nvPr>
        </p:nvSpPr>
        <p:spPr>
          <a:xfrm>
            <a:off x="11618214" y="6623050"/>
            <a:ext cx="573787" cy="23495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F3874C40-842E-482E-B7D7-617D4DE7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3E73-4601-CEF7-9A73-3B28E6BB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CFE2F-20EA-C8BC-250C-220A766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F462D-BFFD-5EFB-1FEA-10FADA1C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5A65E-A70A-B461-98F7-08B7FC5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D498-5521-2DB0-7590-ABDB830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839DA-D02E-6095-B525-6A4873A3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9C032-B58E-97C5-8EBC-44F692FD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86F5-C504-F935-B915-9D8332B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038B9-9892-EA35-673A-78208E22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BFBB-93A6-94CD-706E-988EB587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3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FAB1-01A8-11EC-1DE2-B4304FF1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64467-443B-110C-9BD9-F83C7ED5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57B56-7C5A-4DA0-55D3-E0814CB37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AF9D3-65ED-4E73-13A4-0D2069E5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16E60-D148-7115-C3AC-4F1F6F30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6AA0A-00DF-05B2-1650-2FD6E4F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5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CECC5-92D6-A98B-7978-171C969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22EA4-B894-AC13-0CC1-B44432A1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61910-A347-19B6-1038-3AE2F6C0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7B9DF-342C-900A-4C91-2D4EFCB0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66DDC-5FCF-E505-68B5-E6C0A6DD5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568B1-F65F-B6A7-A7BD-5B305244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A35B2-831E-D135-44BF-C95D734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B22F7-0864-27E3-9770-7467ED95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2C7B-D3E7-B23F-02A5-8E0E2CE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58ED5-11F2-B3DE-D439-C1424E33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E2BAE6-1C28-800D-66A3-30688AF7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5A416-341D-CFD8-B3ED-1FC0327D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3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58991-2E7E-18E4-2E6F-0EF8B1B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4F60B-4850-0EE0-2C81-5AD5031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E5CEFF-E5A3-AF01-D5C2-2CF2AFE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76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7DE6-6ABB-7FE7-C7F1-950AF1C7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B09A-4897-78A2-72FB-2E320843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D4869B-FD08-E607-FB03-62A4C2B1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86FC3-F7B6-79DE-C0C0-9A916186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69C69-521A-D0D7-031A-5F94F8B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2ED97-D1A8-094D-F43D-9D57628C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2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B26A4-9023-042A-9887-97748708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FCADC6-5B68-C2A9-048D-A896E68D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E1B1D-20B3-CFAC-3A6C-3333CE5B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E0F29-CC1E-99AB-8416-DA887CB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978CB-6316-DE7F-ACA5-85A6923C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4D3AB-334C-8402-B42F-95130C24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2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22CEB-97CF-664D-B986-589DCFF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8F7D9-D8CE-5325-A014-48F2B995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96554-33B2-9291-0EC2-5E2D85E92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6D75-C296-0842-987B-77DA2A89D10C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FF0D4-15E6-94FE-9320-FFD05F820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83556-9B50-4A09-B9F8-D842D0316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2A3E-9C4E-E14D-BC70-51C54CDCC3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8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15D12-7D14-F065-CAD0-4E32DF1B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23</a:t>
            </a:r>
            <a:r>
              <a:rPr kumimoji="1" lang="zh-CN" altLang="en-US" sz="4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</a:t>
            </a:r>
            <a:r>
              <a:rPr kumimoji="1" lang="en-US" altLang="zh-CN" sz="4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RoadMap</a:t>
            </a:r>
            <a:endParaRPr kumimoji="1" lang="zh-CN" altLang="en-US" sz="4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" name="操作按钮: 自定义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5B90D7-587A-D1A3-0ED5-22187AD23840}"/>
              </a:ext>
            </a:extLst>
          </p:cNvPr>
          <p:cNvSpPr/>
          <p:nvPr/>
        </p:nvSpPr>
        <p:spPr>
          <a:xfrm>
            <a:off x="650928" y="1022888"/>
            <a:ext cx="10804472" cy="5486400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操作按钮: 自定义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734C43-4821-86F5-10C5-7837754BBBB6}"/>
              </a:ext>
            </a:extLst>
          </p:cNvPr>
          <p:cNvSpPr/>
          <p:nvPr/>
        </p:nvSpPr>
        <p:spPr>
          <a:xfrm>
            <a:off x="1642512" y="1247057"/>
            <a:ext cx="3564259" cy="643569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AA0F1A-4CD0-5C63-B8D1-89CF6C37D678}"/>
              </a:ext>
            </a:extLst>
          </p:cNvPr>
          <p:cNvSpPr txBox="1"/>
          <p:nvPr/>
        </p:nvSpPr>
        <p:spPr>
          <a:xfrm>
            <a:off x="1897238" y="1319430"/>
            <a:ext cx="28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定位</a:t>
            </a:r>
            <a:r>
              <a:rPr kumimoji="1" lang="zh-CN" altLang="en-US" sz="1400" dirty="0"/>
              <a:t>：</a:t>
            </a:r>
            <a:r>
              <a:rPr kumimoji="1" lang="zh-CN" altLang="en-US" sz="1200" dirty="0"/>
              <a:t>多环境多语言混沌工程平台</a:t>
            </a:r>
            <a:endParaRPr lang="zh-CN" altLang="en-US" sz="1200" dirty="0"/>
          </a:p>
        </p:txBody>
      </p:sp>
      <p:sp>
        <p:nvSpPr>
          <p:cNvPr id="39" name="操作按钮: 自定义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8E11BB4-1CA1-6956-20FE-D1ADDF0126EE}"/>
              </a:ext>
            </a:extLst>
          </p:cNvPr>
          <p:cNvSpPr/>
          <p:nvPr/>
        </p:nvSpPr>
        <p:spPr>
          <a:xfrm>
            <a:off x="6379244" y="1242136"/>
            <a:ext cx="3907756" cy="643569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BC7F3E-15C7-84B0-D6C4-368963D236BB}"/>
              </a:ext>
            </a:extLst>
          </p:cNvPr>
          <p:cNvSpPr txBox="1"/>
          <p:nvPr/>
        </p:nvSpPr>
        <p:spPr>
          <a:xfrm>
            <a:off x="6545542" y="1264746"/>
            <a:ext cx="374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策略</a:t>
            </a:r>
            <a:r>
              <a:rPr kumimoji="1" lang="zh-CN" altLang="en-US" sz="1800" dirty="0"/>
              <a:t>：</a:t>
            </a:r>
            <a:r>
              <a:rPr lang="zh-CN" altLang="en-US" sz="1400" dirty="0"/>
              <a:t>降低社区共建门槛，提高社区人员参与度，加强底层原子能力和其他开源社区融合</a:t>
            </a:r>
          </a:p>
        </p:txBody>
      </p:sp>
      <p:sp>
        <p:nvSpPr>
          <p:cNvPr id="41" name="操作按钮: 自定义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C7355C4-6506-D658-FA56-5AA8601A3EBD}"/>
              </a:ext>
            </a:extLst>
          </p:cNvPr>
          <p:cNvSpPr/>
          <p:nvPr/>
        </p:nvSpPr>
        <p:spPr>
          <a:xfrm>
            <a:off x="930312" y="2133601"/>
            <a:ext cx="10199355" cy="4256182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操作按钮: 自定义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A21904C-5E23-1019-8E66-50C55E27A096}"/>
              </a:ext>
            </a:extLst>
          </p:cNvPr>
          <p:cNvSpPr/>
          <p:nvPr/>
        </p:nvSpPr>
        <p:spPr>
          <a:xfrm>
            <a:off x="1062333" y="2398450"/>
            <a:ext cx="3012925" cy="2753832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BFEBCC0A-1EA5-926C-93C0-3C76455F350B}"/>
              </a:ext>
            </a:extLst>
          </p:cNvPr>
          <p:cNvSpPr/>
          <p:nvPr/>
        </p:nvSpPr>
        <p:spPr>
          <a:xfrm rot="5400000">
            <a:off x="232941" y="3755574"/>
            <a:ext cx="2414625" cy="104977"/>
          </a:xfrm>
          <a:prstGeom prst="rightArrow">
            <a:avLst/>
          </a:prstGeom>
          <a:solidFill>
            <a:srgbClr val="F98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843DCB4-9AA2-9017-B26B-88F644E600A7}"/>
              </a:ext>
            </a:extLst>
          </p:cNvPr>
          <p:cNvSpPr/>
          <p:nvPr/>
        </p:nvSpPr>
        <p:spPr>
          <a:xfrm flipH="1">
            <a:off x="1415457" y="3259682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8" name="操作按钮: 自定义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FE21C4-A0A3-FC4D-4B9D-D1D577845A9C}"/>
              </a:ext>
            </a:extLst>
          </p:cNvPr>
          <p:cNvSpPr/>
          <p:nvPr/>
        </p:nvSpPr>
        <p:spPr>
          <a:xfrm>
            <a:off x="4920266" y="2410536"/>
            <a:ext cx="3104320" cy="2753832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9DD9F-E4C0-7203-CA3F-45135C6E7243}"/>
              </a:ext>
            </a:extLst>
          </p:cNvPr>
          <p:cNvSpPr/>
          <p:nvPr/>
        </p:nvSpPr>
        <p:spPr>
          <a:xfrm rot="5400000">
            <a:off x="3943920" y="3778056"/>
            <a:ext cx="2414625" cy="104977"/>
          </a:xfrm>
          <a:prstGeom prst="rightArrow">
            <a:avLst/>
          </a:prstGeom>
          <a:solidFill>
            <a:srgbClr val="F98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B434474-D455-435B-6508-E04790B57D4D}"/>
              </a:ext>
            </a:extLst>
          </p:cNvPr>
          <p:cNvSpPr/>
          <p:nvPr/>
        </p:nvSpPr>
        <p:spPr>
          <a:xfrm flipH="1">
            <a:off x="5127999" y="3547356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1" name="操作按钮: 自定义 5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75D8C5-0442-9764-EAE0-42CCA2E51DEF}"/>
              </a:ext>
            </a:extLst>
          </p:cNvPr>
          <p:cNvSpPr/>
          <p:nvPr/>
        </p:nvSpPr>
        <p:spPr>
          <a:xfrm>
            <a:off x="8721839" y="2389795"/>
            <a:ext cx="2267894" cy="2753832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CE1B84DD-E3D9-F70B-8AC0-B1B8D3676949}"/>
              </a:ext>
            </a:extLst>
          </p:cNvPr>
          <p:cNvSpPr/>
          <p:nvPr/>
        </p:nvSpPr>
        <p:spPr>
          <a:xfrm rot="5400000">
            <a:off x="7892447" y="3746919"/>
            <a:ext cx="2414625" cy="1049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8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365008F-5F49-36DA-AD7A-62CF7E059506}"/>
              </a:ext>
            </a:extLst>
          </p:cNvPr>
          <p:cNvSpPr/>
          <p:nvPr/>
        </p:nvSpPr>
        <p:spPr>
          <a:xfrm flipH="1">
            <a:off x="9076526" y="3265472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4" name="操作按钮: 自定义 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773ED8-4136-D923-CE3E-79875E75CE20}"/>
              </a:ext>
            </a:extLst>
          </p:cNvPr>
          <p:cNvSpPr/>
          <p:nvPr/>
        </p:nvSpPr>
        <p:spPr>
          <a:xfrm>
            <a:off x="1062332" y="5303296"/>
            <a:ext cx="9927401" cy="867705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CB4902D-2AD8-215D-90DE-54B5C3F990B0}"/>
              </a:ext>
            </a:extLst>
          </p:cNvPr>
          <p:cNvSpPr/>
          <p:nvPr/>
        </p:nvSpPr>
        <p:spPr>
          <a:xfrm>
            <a:off x="1415458" y="3737345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566B771-FA96-5D2E-A5B4-88C6AD5F097B}"/>
              </a:ext>
            </a:extLst>
          </p:cNvPr>
          <p:cNvSpPr/>
          <p:nvPr/>
        </p:nvSpPr>
        <p:spPr>
          <a:xfrm>
            <a:off x="1415459" y="4211597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0E0E6A4-E1BC-F09E-0A56-09CE18388A78}"/>
              </a:ext>
            </a:extLst>
          </p:cNvPr>
          <p:cNvSpPr/>
          <p:nvPr/>
        </p:nvSpPr>
        <p:spPr>
          <a:xfrm>
            <a:off x="1415459" y="4685378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3ED5B4B-E0C2-3047-7726-2756E5522D60}"/>
              </a:ext>
            </a:extLst>
          </p:cNvPr>
          <p:cNvSpPr/>
          <p:nvPr/>
        </p:nvSpPr>
        <p:spPr>
          <a:xfrm flipH="1">
            <a:off x="1415456" y="2783725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F5BFE44-49CA-958B-B571-C322482390D9}"/>
              </a:ext>
            </a:extLst>
          </p:cNvPr>
          <p:cNvSpPr txBox="1"/>
          <p:nvPr/>
        </p:nvSpPr>
        <p:spPr>
          <a:xfrm>
            <a:off x="1552535" y="2736178"/>
            <a:ext cx="2229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02.05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参数配置自动填充，优化使用体验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CB37F7-1360-431A-33F3-C210EBE35159}"/>
              </a:ext>
            </a:extLst>
          </p:cNvPr>
          <p:cNvSpPr txBox="1"/>
          <p:nvPr/>
        </p:nvSpPr>
        <p:spPr>
          <a:xfrm>
            <a:off x="2186079" y="2418815"/>
            <a:ext cx="89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平台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41E16DC-8539-3D10-70A5-EEBFA6A887E0}"/>
              </a:ext>
            </a:extLst>
          </p:cNvPr>
          <p:cNvSpPr txBox="1"/>
          <p:nvPr/>
        </p:nvSpPr>
        <p:spPr>
          <a:xfrm>
            <a:off x="5840125" y="2418815"/>
            <a:ext cx="19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底层原子能力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49ED0A8-72DF-0C7C-7D86-54C5993D4A93}"/>
              </a:ext>
            </a:extLst>
          </p:cNvPr>
          <p:cNvSpPr txBox="1"/>
          <p:nvPr/>
        </p:nvSpPr>
        <p:spPr>
          <a:xfrm>
            <a:off x="9220849" y="2416163"/>
            <a:ext cx="158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开源项目结合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6E37A8D-7542-15BE-E16E-257E780C1895}"/>
              </a:ext>
            </a:extLst>
          </p:cNvPr>
          <p:cNvSpPr txBox="1"/>
          <p:nvPr/>
        </p:nvSpPr>
        <p:spPr>
          <a:xfrm>
            <a:off x="1533031" y="3138712"/>
            <a:ext cx="2229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100" dirty="0"/>
              <a:t>02.12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优化</a:t>
            </a:r>
            <a:r>
              <a:rPr lang="en-US" altLang="zh-CN" sz="1100" dirty="0"/>
              <a:t>k8s</a:t>
            </a:r>
            <a:r>
              <a:rPr lang="zh-CN" altLang="en-US" sz="1100" dirty="0"/>
              <a:t>集群时状态同步实时性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182E87-36E7-C055-7C13-18A202BE3156}"/>
              </a:ext>
            </a:extLst>
          </p:cNvPr>
          <p:cNvSpPr txBox="1"/>
          <p:nvPr/>
        </p:nvSpPr>
        <p:spPr>
          <a:xfrm>
            <a:off x="1539408" y="3618799"/>
            <a:ext cx="200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100" dirty="0"/>
              <a:t>02.19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优化服务端异常时前端提示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5FB612A-03BD-EAF7-9C2E-BA2D37677B5B}"/>
              </a:ext>
            </a:extLst>
          </p:cNvPr>
          <p:cNvSpPr txBox="1"/>
          <p:nvPr/>
        </p:nvSpPr>
        <p:spPr>
          <a:xfrm>
            <a:off x="1528435" y="4089554"/>
            <a:ext cx="2485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100" dirty="0"/>
              <a:t>02.26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日志优化，减少不必要日志输出并限定大小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4ADE2E2-FE65-C029-E932-9D20090BD6F1}"/>
              </a:ext>
            </a:extLst>
          </p:cNvPr>
          <p:cNvSpPr txBox="1"/>
          <p:nvPr/>
        </p:nvSpPr>
        <p:spPr>
          <a:xfrm>
            <a:off x="1528434" y="4579122"/>
            <a:ext cx="2441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100" dirty="0"/>
              <a:t>04.31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演练可视化，实现演练效果的实时监控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3AF52D3-1934-36D6-4156-F76D6B1A1FE1}"/>
              </a:ext>
            </a:extLst>
          </p:cNvPr>
          <p:cNvSpPr/>
          <p:nvPr/>
        </p:nvSpPr>
        <p:spPr>
          <a:xfrm flipH="1">
            <a:off x="5130629" y="3882025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2852749-E936-A1FE-3C98-1C1A501490AE}"/>
              </a:ext>
            </a:extLst>
          </p:cNvPr>
          <p:cNvSpPr/>
          <p:nvPr/>
        </p:nvSpPr>
        <p:spPr>
          <a:xfrm flipH="1">
            <a:off x="5127998" y="3356644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404F34A-AFD2-B1F7-73F5-BA2F45DD30BE}"/>
              </a:ext>
            </a:extLst>
          </p:cNvPr>
          <p:cNvSpPr/>
          <p:nvPr/>
        </p:nvSpPr>
        <p:spPr>
          <a:xfrm flipH="1">
            <a:off x="5127997" y="3160929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A515666-921F-754F-FC5A-FBBC4A081B7F}"/>
              </a:ext>
            </a:extLst>
          </p:cNvPr>
          <p:cNvSpPr/>
          <p:nvPr/>
        </p:nvSpPr>
        <p:spPr>
          <a:xfrm flipH="1">
            <a:off x="5127997" y="2967716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6923779-CF83-95B7-7872-8692329F74EC}"/>
              </a:ext>
            </a:extLst>
          </p:cNvPr>
          <p:cNvSpPr/>
          <p:nvPr/>
        </p:nvSpPr>
        <p:spPr>
          <a:xfrm flipH="1">
            <a:off x="5127997" y="2780635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62AE790-1003-D24A-7410-6231C6282412}"/>
              </a:ext>
            </a:extLst>
          </p:cNvPr>
          <p:cNvSpPr/>
          <p:nvPr/>
        </p:nvSpPr>
        <p:spPr>
          <a:xfrm flipH="1">
            <a:off x="5125475" y="4128941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D432EE7-8C42-4B2B-AEA2-84195DD8FFA5}"/>
              </a:ext>
            </a:extLst>
          </p:cNvPr>
          <p:cNvSpPr/>
          <p:nvPr/>
        </p:nvSpPr>
        <p:spPr>
          <a:xfrm flipH="1">
            <a:off x="5125475" y="4388591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2109C45-98A1-8246-0B30-BF89A5991DE3}"/>
              </a:ext>
            </a:extLst>
          </p:cNvPr>
          <p:cNvSpPr/>
          <p:nvPr/>
        </p:nvSpPr>
        <p:spPr>
          <a:xfrm flipH="1">
            <a:off x="5125475" y="4647938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A084603-FE32-76F5-47F1-8A5F1F2C9EB5}"/>
              </a:ext>
            </a:extLst>
          </p:cNvPr>
          <p:cNvSpPr/>
          <p:nvPr/>
        </p:nvSpPr>
        <p:spPr>
          <a:xfrm flipH="1">
            <a:off x="5125475" y="4868762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F3243F9-738A-C7A8-480C-D87092486410}"/>
              </a:ext>
            </a:extLst>
          </p:cNvPr>
          <p:cNvSpPr txBox="1"/>
          <p:nvPr/>
        </p:nvSpPr>
        <p:spPr>
          <a:xfrm>
            <a:off x="5197376" y="2667466"/>
            <a:ext cx="26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02.16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支持</a:t>
            </a:r>
            <a:r>
              <a:rPr lang="en-US" altLang="zh-CN" sz="1100" dirty="0" err="1"/>
              <a:t>redis</a:t>
            </a:r>
            <a:r>
              <a:rPr lang="zh-CN" altLang="en-US" sz="1100" dirty="0"/>
              <a:t>场景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79280BD-1DF3-F5BF-935A-FA5B3B2BB1E6}"/>
              </a:ext>
            </a:extLst>
          </p:cNvPr>
          <p:cNvSpPr txBox="1"/>
          <p:nvPr/>
        </p:nvSpPr>
        <p:spPr>
          <a:xfrm>
            <a:off x="5190104" y="2866464"/>
            <a:ext cx="229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02.26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支持</a:t>
            </a:r>
            <a:r>
              <a:rPr lang="en-US" altLang="zh-CN" sz="1100" dirty="0"/>
              <a:t>http</a:t>
            </a:r>
            <a:r>
              <a:rPr lang="zh-CN" altLang="en-US" sz="1100" dirty="0"/>
              <a:t>场景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E280676-C5D6-4080-F27A-D66B5494DBF2}"/>
              </a:ext>
            </a:extLst>
          </p:cNvPr>
          <p:cNvSpPr txBox="1"/>
          <p:nvPr/>
        </p:nvSpPr>
        <p:spPr>
          <a:xfrm>
            <a:off x="5190104" y="3098818"/>
            <a:ext cx="229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03.07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扩展</a:t>
            </a:r>
            <a:r>
              <a:rPr lang="en-US" altLang="zh-CN" sz="1100" dirty="0"/>
              <a:t>network</a:t>
            </a:r>
            <a:r>
              <a:rPr lang="zh-CN" altLang="en-US" sz="1100" dirty="0"/>
              <a:t>场景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8C887FD-FCF5-8BDD-1AC1-E4D0687DC090}"/>
              </a:ext>
            </a:extLst>
          </p:cNvPr>
          <p:cNvSpPr txBox="1"/>
          <p:nvPr/>
        </p:nvSpPr>
        <p:spPr>
          <a:xfrm>
            <a:off x="5190104" y="3295216"/>
            <a:ext cx="27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03.31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利用</a:t>
            </a:r>
            <a:r>
              <a:rPr lang="en-US" altLang="zh-CN" sz="1100" dirty="0" err="1"/>
              <a:t>ebpf</a:t>
            </a:r>
            <a:r>
              <a:rPr lang="zh-CN" altLang="en-US" sz="1100" dirty="0"/>
              <a:t>支持内核场景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57B971C-D77F-CB14-EAE9-C6335DDC7954}"/>
              </a:ext>
            </a:extLst>
          </p:cNvPr>
          <p:cNvSpPr txBox="1"/>
          <p:nvPr/>
        </p:nvSpPr>
        <p:spPr>
          <a:xfrm>
            <a:off x="5197438" y="3527151"/>
            <a:ext cx="234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03.31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优化</a:t>
            </a:r>
            <a:r>
              <a:rPr lang="en-US" altLang="zh-CN" sz="1100" dirty="0"/>
              <a:t>java</a:t>
            </a:r>
            <a:r>
              <a:rPr lang="zh-CN" altLang="en-US" sz="1100" dirty="0"/>
              <a:t>探针挂载模式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D14C40-936D-2F35-64AF-1DC060D4DF64}"/>
              </a:ext>
            </a:extLst>
          </p:cNvPr>
          <p:cNvSpPr txBox="1"/>
          <p:nvPr/>
        </p:nvSpPr>
        <p:spPr>
          <a:xfrm>
            <a:off x="5198985" y="3803976"/>
            <a:ext cx="2700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04.06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清理无效参数和代码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5FE7807-FC8F-33E7-3662-625195BA56ED}"/>
              </a:ext>
            </a:extLst>
          </p:cNvPr>
          <p:cNvSpPr txBox="1"/>
          <p:nvPr/>
        </p:nvSpPr>
        <p:spPr>
          <a:xfrm>
            <a:off x="5211057" y="4218090"/>
            <a:ext cx="2695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07.31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</a:t>
            </a:r>
            <a:r>
              <a:rPr lang="en-US" altLang="zh-CN" sz="1100" dirty="0"/>
              <a:t>Golang</a:t>
            </a:r>
            <a:r>
              <a:rPr lang="zh-CN" altLang="en-US" sz="1100" dirty="0"/>
              <a:t>应用层补全对组件支持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8AC8B7-8699-E794-62A4-6D2C20BCFAA9}"/>
              </a:ext>
            </a:extLst>
          </p:cNvPr>
          <p:cNvSpPr txBox="1"/>
          <p:nvPr/>
        </p:nvSpPr>
        <p:spPr>
          <a:xfrm>
            <a:off x="5210741" y="4761040"/>
            <a:ext cx="227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12.22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移动端能力补全（待定）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C4113A6-7C40-C6D1-C7BA-EECF2EA52218}"/>
              </a:ext>
            </a:extLst>
          </p:cNvPr>
          <p:cNvSpPr txBox="1"/>
          <p:nvPr/>
        </p:nvSpPr>
        <p:spPr>
          <a:xfrm>
            <a:off x="5206771" y="3948045"/>
            <a:ext cx="2849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06.11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</a:t>
            </a:r>
            <a:r>
              <a:rPr lang="en-US" altLang="zh-CN" sz="1100" dirty="0"/>
              <a:t>Java</a:t>
            </a:r>
            <a:r>
              <a:rPr lang="zh-CN" altLang="en-US" sz="1100" dirty="0"/>
              <a:t> 性能优化降低对</a:t>
            </a:r>
            <a:r>
              <a:rPr lang="en-US" altLang="zh-CN" sz="1100" dirty="0" err="1"/>
              <a:t>cpu</a:t>
            </a:r>
            <a:r>
              <a:rPr lang="zh-CN" altLang="en-US" sz="1100" dirty="0"/>
              <a:t>抖动影响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CDF246-B53E-4A9A-0DBC-9B23D5516B11}"/>
              </a:ext>
            </a:extLst>
          </p:cNvPr>
          <p:cNvSpPr txBox="1"/>
          <p:nvPr/>
        </p:nvSpPr>
        <p:spPr>
          <a:xfrm>
            <a:off x="5217761" y="4490995"/>
            <a:ext cx="2546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12.17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</a:t>
            </a:r>
            <a:r>
              <a:rPr lang="en-US" altLang="zh-CN" sz="1100" dirty="0"/>
              <a:t>GCP/AWS/Azure</a:t>
            </a:r>
            <a:r>
              <a:rPr lang="zh-CN" altLang="en-US" sz="1100" dirty="0"/>
              <a:t>支持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A4CDF2-A334-3185-023D-8FCE67990BDA}"/>
              </a:ext>
            </a:extLst>
          </p:cNvPr>
          <p:cNvSpPr/>
          <p:nvPr/>
        </p:nvSpPr>
        <p:spPr>
          <a:xfrm flipH="1">
            <a:off x="9071976" y="3731456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5AB81F5-EE86-E9FA-4E4E-9D7A9D6EA34A}"/>
              </a:ext>
            </a:extLst>
          </p:cNvPr>
          <p:cNvSpPr txBox="1"/>
          <p:nvPr/>
        </p:nvSpPr>
        <p:spPr>
          <a:xfrm>
            <a:off x="9124695" y="3173113"/>
            <a:ext cx="1865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02.31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构建</a:t>
            </a:r>
            <a:r>
              <a:rPr lang="en-US" altLang="zh-CN" sz="1100" dirty="0"/>
              <a:t>chart</a:t>
            </a:r>
            <a:r>
              <a:rPr lang="zh-CN" altLang="en-US" sz="1100" dirty="0"/>
              <a:t> 到</a:t>
            </a:r>
            <a:r>
              <a:rPr lang="en-US" altLang="zh-CN" sz="1100" dirty="0"/>
              <a:t>helm</a:t>
            </a:r>
            <a:r>
              <a:rPr lang="zh-CN" altLang="en-US" sz="1100" dirty="0"/>
              <a:t> </a:t>
            </a:r>
            <a:r>
              <a:rPr lang="en-US" altLang="zh-CN" sz="1100" dirty="0"/>
              <a:t>repo</a:t>
            </a:r>
            <a:r>
              <a:rPr lang="zh-CN" altLang="en-US" sz="1100" dirty="0"/>
              <a:t>中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C5D55B6-62C0-9834-1F08-210AA66C733F}"/>
              </a:ext>
            </a:extLst>
          </p:cNvPr>
          <p:cNvSpPr txBox="1"/>
          <p:nvPr/>
        </p:nvSpPr>
        <p:spPr>
          <a:xfrm>
            <a:off x="9130754" y="3655586"/>
            <a:ext cx="1858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07.31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支持 </a:t>
            </a:r>
            <a:r>
              <a:rPr lang="en-US" altLang="zh-CN" sz="1100" dirty="0"/>
              <a:t>cri-o </a:t>
            </a:r>
            <a:r>
              <a:rPr lang="zh-CN" altLang="en-US" sz="1100" dirty="0"/>
              <a:t>容器运行时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739C224-B1D6-9035-2BEB-0152FA029D16}"/>
              </a:ext>
            </a:extLst>
          </p:cNvPr>
          <p:cNvSpPr txBox="1"/>
          <p:nvPr/>
        </p:nvSpPr>
        <p:spPr>
          <a:xfrm>
            <a:off x="9156258" y="4486182"/>
            <a:ext cx="1833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12.22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和</a:t>
            </a:r>
            <a:r>
              <a:rPr lang="en-US" altLang="zh-CN" sz="1100" dirty="0" err="1"/>
              <a:t>oceanbase</a:t>
            </a:r>
            <a:r>
              <a:rPr lang="zh-CN" altLang="en-US" sz="1100" dirty="0"/>
              <a:t>进行合作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8CD1E5E-F49D-3C46-D3CB-EAB2E3DC47B7}"/>
              </a:ext>
            </a:extLst>
          </p:cNvPr>
          <p:cNvSpPr/>
          <p:nvPr/>
        </p:nvSpPr>
        <p:spPr>
          <a:xfrm flipH="1">
            <a:off x="9071976" y="4124184"/>
            <a:ext cx="45719" cy="483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4" name="右箭头 93">
            <a:extLst>
              <a:ext uri="{FF2B5EF4-FFF2-40B4-BE49-F238E27FC236}">
                <a16:creationId xmlns:a16="http://schemas.microsoft.com/office/drawing/2014/main" id="{D46BD5A3-DAC6-275B-AFE7-E950FF68CB31}"/>
              </a:ext>
            </a:extLst>
          </p:cNvPr>
          <p:cNvSpPr/>
          <p:nvPr/>
        </p:nvSpPr>
        <p:spPr>
          <a:xfrm>
            <a:off x="2186079" y="5904630"/>
            <a:ext cx="7305054" cy="125740"/>
          </a:xfrm>
          <a:prstGeom prst="rightArrow">
            <a:avLst/>
          </a:prstGeom>
          <a:solidFill>
            <a:srgbClr val="F98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A7A69AA-5383-0070-1CDA-E4ABF99755FA}"/>
              </a:ext>
            </a:extLst>
          </p:cNvPr>
          <p:cNvSpPr txBox="1"/>
          <p:nvPr/>
        </p:nvSpPr>
        <p:spPr>
          <a:xfrm>
            <a:off x="1110065" y="5383205"/>
            <a:ext cx="275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社区运营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7710F0B7-D6E6-39D6-1AEC-89AEB527EE02}"/>
              </a:ext>
            </a:extLst>
          </p:cNvPr>
          <p:cNvSpPr/>
          <p:nvPr/>
        </p:nvSpPr>
        <p:spPr>
          <a:xfrm>
            <a:off x="3991053" y="5941737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5F37B2F-96F8-921B-A5DD-C5911C679C57}"/>
              </a:ext>
            </a:extLst>
          </p:cNvPr>
          <p:cNvSpPr/>
          <p:nvPr/>
        </p:nvSpPr>
        <p:spPr>
          <a:xfrm>
            <a:off x="6174961" y="5944185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1AB5A40D-4F64-5059-1A35-7CCF974C7ED2}"/>
              </a:ext>
            </a:extLst>
          </p:cNvPr>
          <p:cNvSpPr/>
          <p:nvPr/>
        </p:nvSpPr>
        <p:spPr>
          <a:xfrm>
            <a:off x="8097595" y="5957885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23B8D2C-42EB-CF2C-7E02-9C30862AB54D}"/>
              </a:ext>
            </a:extLst>
          </p:cNvPr>
          <p:cNvSpPr txBox="1"/>
          <p:nvPr/>
        </p:nvSpPr>
        <p:spPr>
          <a:xfrm>
            <a:off x="5689275" y="5372262"/>
            <a:ext cx="1141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800" dirty="0"/>
              <a:t>03.22</a:t>
            </a:r>
            <a:r>
              <a:rPr lang="zh-CN" altLang="en-US" sz="800" dirty="0"/>
              <a:t> </a:t>
            </a:r>
            <a:r>
              <a:rPr lang="en-US" altLang="zh-CN" sz="800" dirty="0"/>
              <a:t>--</a:t>
            </a:r>
            <a:r>
              <a:rPr lang="zh-CN" altLang="en-US" sz="800" dirty="0">
                <a:solidFill>
                  <a:srgbClr val="000000"/>
                </a:solidFill>
                <a:effectLst/>
              </a:rPr>
              <a:t>官网补全使用、场景介绍等文档</a:t>
            </a:r>
            <a:endParaRPr lang="zh-CN" altLang="en-US" sz="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0A6674E-568B-51B0-E4DF-4EACD569C160}"/>
              </a:ext>
            </a:extLst>
          </p:cNvPr>
          <p:cNvSpPr txBox="1"/>
          <p:nvPr/>
        </p:nvSpPr>
        <p:spPr>
          <a:xfrm>
            <a:off x="3552782" y="5382270"/>
            <a:ext cx="114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800" dirty="0"/>
              <a:t>02.10</a:t>
            </a:r>
            <a:r>
              <a:rPr lang="zh-CN" altLang="en-US" sz="800" dirty="0"/>
              <a:t> </a:t>
            </a:r>
            <a:r>
              <a:rPr lang="en-US" altLang="zh-CN" sz="800" dirty="0"/>
              <a:t>--</a:t>
            </a:r>
            <a:r>
              <a:rPr lang="zh-CN" altLang="en-US" sz="800" dirty="0"/>
              <a:t> 拉社区同学一起构建</a:t>
            </a:r>
            <a:r>
              <a:rPr lang="en-US" altLang="zh-CN" sz="800" dirty="0"/>
              <a:t>issue</a:t>
            </a:r>
            <a:r>
              <a:rPr lang="zh-CN" altLang="en-US" sz="800" dirty="0"/>
              <a:t>处理机制，提高</a:t>
            </a:r>
            <a:r>
              <a:rPr lang="en-US" altLang="zh-CN" sz="800" dirty="0"/>
              <a:t>issue</a:t>
            </a:r>
            <a:r>
              <a:rPr lang="zh-CN" altLang="en-US" sz="800" dirty="0"/>
              <a:t>处理速度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948516B-CA22-447A-02F1-884CEA91D4A7}"/>
              </a:ext>
            </a:extLst>
          </p:cNvPr>
          <p:cNvSpPr txBox="1"/>
          <p:nvPr/>
        </p:nvSpPr>
        <p:spPr>
          <a:xfrm>
            <a:off x="7488710" y="5382270"/>
            <a:ext cx="114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800" dirty="0"/>
              <a:t>12.22</a:t>
            </a:r>
            <a:r>
              <a:rPr lang="zh-CN" altLang="en-US" sz="800" dirty="0"/>
              <a:t> </a:t>
            </a:r>
            <a:r>
              <a:rPr lang="en-US" altLang="zh-CN" sz="800" dirty="0"/>
              <a:t>--</a:t>
            </a:r>
            <a:r>
              <a:rPr lang="zh-CN" altLang="en-US" sz="800" dirty="0"/>
              <a:t> 发布</a:t>
            </a:r>
            <a:r>
              <a:rPr lang="en-US" altLang="zh-CN" sz="800" dirty="0"/>
              <a:t>4</a:t>
            </a:r>
            <a:r>
              <a:rPr lang="zh-CN" altLang="en-US" sz="800" dirty="0"/>
              <a:t>篇社区文章，参加</a:t>
            </a:r>
            <a:r>
              <a:rPr lang="en-US" altLang="zh-CN" sz="800" dirty="0"/>
              <a:t>3</a:t>
            </a:r>
            <a:r>
              <a:rPr lang="zh-CN" altLang="en-US" sz="800" dirty="0"/>
              <a:t>场沙龙会议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200A72-0156-6159-F7E0-FFA46E530535}"/>
              </a:ext>
            </a:extLst>
          </p:cNvPr>
          <p:cNvSpPr txBox="1"/>
          <p:nvPr/>
        </p:nvSpPr>
        <p:spPr>
          <a:xfrm>
            <a:off x="9127695" y="4065586"/>
            <a:ext cx="1833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12.22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和</a:t>
            </a:r>
            <a:r>
              <a:rPr lang="en-US" altLang="zh-CN" sz="1100" dirty="0" err="1"/>
              <a:t>opensergo</a:t>
            </a:r>
            <a:r>
              <a:rPr lang="zh-CN" altLang="en-US" sz="1100" dirty="0"/>
              <a:t>进行合作</a:t>
            </a:r>
          </a:p>
        </p:txBody>
      </p:sp>
    </p:spTree>
    <p:extLst>
      <p:ext uri="{BB962C8B-B14F-4D97-AF65-F5344CB8AC3E}">
        <p14:creationId xmlns:p14="http://schemas.microsoft.com/office/powerpoint/2010/main" val="37905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234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Alibaba PuHuiTi R</vt:lpstr>
      <vt:lpstr>Arial</vt:lpstr>
      <vt:lpstr>Office 主题 2013 - 2022</vt:lpstr>
      <vt:lpstr>23年RoadMap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23年RoadMap</dc:title>
  <dc:creator>Microsoft Office User</dc:creator>
  <cp:lastModifiedBy>Microsoft Office User</cp:lastModifiedBy>
  <cp:revision>2</cp:revision>
  <dcterms:created xsi:type="dcterms:W3CDTF">2023-01-12T11:25:57Z</dcterms:created>
  <dcterms:modified xsi:type="dcterms:W3CDTF">2023-01-12T13:01:49Z</dcterms:modified>
</cp:coreProperties>
</file>