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46"/>
  </p:handoutMasterIdLst>
  <p:sldIdLst>
    <p:sldId id="533" r:id="rId3"/>
    <p:sldId id="534" r:id="rId5"/>
    <p:sldId id="535" r:id="rId6"/>
    <p:sldId id="536" r:id="rId7"/>
    <p:sldId id="537" r:id="rId8"/>
    <p:sldId id="538" r:id="rId9"/>
    <p:sldId id="539" r:id="rId10"/>
    <p:sldId id="540" r:id="rId11"/>
    <p:sldId id="541" r:id="rId12"/>
    <p:sldId id="542" r:id="rId13"/>
    <p:sldId id="543" r:id="rId14"/>
    <p:sldId id="544" r:id="rId15"/>
    <p:sldId id="545" r:id="rId16"/>
    <p:sldId id="546" r:id="rId17"/>
    <p:sldId id="547" r:id="rId18"/>
    <p:sldId id="548" r:id="rId19"/>
    <p:sldId id="549" r:id="rId20"/>
    <p:sldId id="550" r:id="rId21"/>
    <p:sldId id="551"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7" r:id="rId38"/>
    <p:sldId id="568" r:id="rId39"/>
    <p:sldId id="569" r:id="rId40"/>
    <p:sldId id="570" r:id="rId41"/>
    <p:sldId id="571" r:id="rId42"/>
    <p:sldId id="572" r:id="rId43"/>
    <p:sldId id="573" r:id="rId44"/>
    <p:sldId id="532"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CDE"/>
    <a:srgbClr val="0C83B8"/>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87332" autoAdjust="0"/>
  </p:normalViewPr>
  <p:slideViewPr>
    <p:cSldViewPr>
      <p:cViewPr>
        <p:scale>
          <a:sx n="75" d="100"/>
          <a:sy n="75" d="100"/>
        </p:scale>
        <p:origin x="-1416" y="-138"/>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17BDDE2C-8686-4529-B47B-424447F1971B}"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C81D0CCD-F1CB-4674-8425-31C844BC950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8" name="灯片编号占位符 7"/>
          <p:cNvSpPr>
            <a:spLocks noGrp="1"/>
          </p:cNvSpPr>
          <p:nvPr>
            <p:ph type="sldNum" sz="quarter" idx="10"/>
          </p:nvPr>
        </p:nvSpPr>
        <p:spPr/>
        <p:txBody>
          <a:bodyPr/>
          <a:lstStyle/>
          <a:p>
            <a:pPr>
              <a:defRPr/>
            </a:pPr>
            <a:fld id="{07E4F613-0966-4D23-83B9-C8D669B67A6F}"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p:txBody>
          <a:bodyPr/>
          <a:lstStyle/>
          <a:p>
            <a:pPr>
              <a:defRPr/>
            </a:pPr>
            <a:fld id="{8FA1DD81-C4B3-4F27-B8FE-7874073CAD8D}" type="slidenum">
              <a:rPr lang="en-US" altLang="zh-CN"/>
            </a:fld>
            <a:endParaRPr lang="en-US" altLang="zh-CN"/>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p:spPr>
        <p:txBody>
          <a:bodyPr/>
          <a:lstStyle/>
          <a:p>
            <a:pPr eaLnBrk="1" hangingPunct="1"/>
            <a:r>
              <a:rPr lang="zh-CN" altLang="en-US" sz="1000" smtClean="0">
                <a:ea typeface="宋体" panose="02010600030101010101" pitchFamily="2" charset="-122"/>
              </a:rPr>
              <a:t>复用解决方案</a:t>
            </a:r>
            <a:endParaRPr lang="zh-CN" altLang="en-US" sz="1000" smtClean="0">
              <a:ea typeface="宋体" panose="02010600030101010101" pitchFamily="2" charset="-122"/>
            </a:endParaRPr>
          </a:p>
          <a:p>
            <a:pPr lvl="1" eaLnBrk="1" hangingPunct="1"/>
            <a:r>
              <a:rPr lang="zh-CN" altLang="en-US" sz="1000" smtClean="0">
                <a:ea typeface="宋体" panose="02010600030101010101" pitchFamily="2" charset="-122"/>
              </a:rPr>
              <a:t>通过复用已经建立的设计，为自己的问题找到更高的起点并避免绕弯路。</a:t>
            </a:r>
            <a:endParaRPr lang="zh-CN" altLang="en-US" sz="1000" smtClean="0">
              <a:ea typeface="宋体" panose="02010600030101010101" pitchFamily="2" charset="-122"/>
            </a:endParaRPr>
          </a:p>
          <a:p>
            <a:pPr lvl="1" eaLnBrk="1" hangingPunct="1"/>
            <a:r>
              <a:rPr lang="zh-CN" altLang="en-US" sz="1000" smtClean="0">
                <a:ea typeface="宋体" panose="02010600030101010101" pitchFamily="2" charset="-122"/>
              </a:rPr>
              <a:t>不必再为普通、重复的问题重新设计解决方案。</a:t>
            </a:r>
            <a:endParaRPr lang="zh-CN" altLang="en-US" sz="1000" smtClean="0">
              <a:ea typeface="宋体" panose="02010600030101010101" pitchFamily="2" charset="-122"/>
            </a:endParaRPr>
          </a:p>
          <a:p>
            <a:pPr eaLnBrk="1" hangingPunct="1"/>
            <a:r>
              <a:rPr lang="zh-CN" altLang="en-US" sz="1000" smtClean="0">
                <a:ea typeface="宋体" panose="02010600030101010101" pitchFamily="2" charset="-122"/>
              </a:rPr>
              <a:t>建立通用的术语</a:t>
            </a:r>
            <a:endParaRPr lang="zh-CN" altLang="en-US" sz="1000" smtClean="0">
              <a:ea typeface="宋体" panose="02010600030101010101" pitchFamily="2" charset="-122"/>
            </a:endParaRPr>
          </a:p>
          <a:p>
            <a:pPr lvl="1" eaLnBrk="1" hangingPunct="1"/>
            <a:r>
              <a:rPr lang="zh-CN" altLang="en-US" sz="1000" smtClean="0">
                <a:ea typeface="宋体" panose="02010600030101010101" pitchFamily="2" charset="-122"/>
              </a:rPr>
              <a:t>交流和协作都需要一个共同的词汇基础、一个对问题的共同观点</a:t>
            </a:r>
            <a:endParaRPr lang="zh-CN" altLang="en-US" sz="1000" smtClean="0">
              <a:ea typeface="宋体" panose="02010600030101010101" pitchFamily="2" charset="-122"/>
            </a:endParaRPr>
          </a:p>
          <a:p>
            <a:pPr lvl="1" eaLnBrk="1" hangingPunct="1"/>
            <a:r>
              <a:rPr lang="zh-CN" altLang="en-US" sz="1000" smtClean="0">
                <a:ea typeface="宋体" panose="02010600030101010101" pitchFamily="2" charset="-122"/>
              </a:rPr>
              <a:t>设计模式在项目的分析和设计阶段提供了一个通用的参考点。</a:t>
            </a:r>
            <a:endParaRPr lang="zh-CN" altLang="en-US" sz="1000" smtClean="0">
              <a:ea typeface="宋体" panose="02010600030101010101" pitchFamily="2" charset="-122"/>
            </a:endParaRPr>
          </a:p>
          <a:p>
            <a:pPr lvl="1" eaLnBrk="1" hangingPunct="1"/>
            <a:endParaRPr lang="en-US" altLang="zh-CN" sz="1000"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p:spPr>
        <p:txBody>
          <a:bodyPr/>
          <a:lstStyle/>
          <a:p>
            <a:r>
              <a:rPr lang="en-US" altLang="zh-CN" smtClean="0">
                <a:ea typeface="宋体" panose="02010600030101010101" pitchFamily="2" charset="-122"/>
              </a:rPr>
              <a:t>Fruit(Apple Bananer Orange)</a:t>
            </a:r>
            <a:endParaRPr lang="en-US" altLang="zh-CN" smtClean="0">
              <a:ea typeface="宋体" panose="02010600030101010101" pitchFamily="2" charset="-122"/>
            </a:endParaRPr>
          </a:p>
          <a:p>
            <a:r>
              <a:rPr lang="en-US" altLang="zh-CN" smtClean="0">
                <a:ea typeface="宋体" panose="02010600030101010101" pitchFamily="2" charset="-122"/>
              </a:rPr>
              <a:t>Farmer</a:t>
            </a:r>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4E85E677-EA35-45AA-B50A-D63FC68270BF}"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p:spPr>
        <p:txBody>
          <a:bodyPr/>
          <a:lstStyle/>
          <a:p>
            <a:r>
              <a:rPr lang="en-US" altLang="zh-CN" smtClean="0">
                <a:ea typeface="宋体" panose="02010600030101010101" pitchFamily="2" charset="-122"/>
              </a:rPr>
              <a:t>Fruit(Apple Bananer Orange)</a:t>
            </a:r>
            <a:endParaRPr lang="en-US" altLang="zh-CN" smtClean="0">
              <a:ea typeface="宋体" panose="02010600030101010101" pitchFamily="2" charset="-122"/>
            </a:endParaRPr>
          </a:p>
          <a:p>
            <a:r>
              <a:rPr lang="en-US" altLang="zh-CN" smtClean="0">
                <a:ea typeface="宋体" panose="02010600030101010101" pitchFamily="2" charset="-122"/>
              </a:rPr>
              <a:t>Farmer</a:t>
            </a:r>
            <a:endParaRPr lang="zh-CN" altLang="en-US" smtClean="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F1C38624-8947-4790-86B6-C7A551F9B4E7}"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appearance</a:t>
            </a:r>
            <a:endParaRPr lang="zh-CN" altLang="en-US" dirty="0"/>
          </a:p>
        </p:txBody>
      </p:sp>
      <p:sp>
        <p:nvSpPr>
          <p:cNvPr id="4" name="灯片编号占位符 3"/>
          <p:cNvSpPr>
            <a:spLocks noGrp="1"/>
          </p:cNvSpPr>
          <p:nvPr>
            <p:ph type="sldNum" sz="quarter" idx="10"/>
          </p:nvPr>
        </p:nvSpPr>
        <p:spPr/>
        <p:txBody>
          <a:bodyPr/>
          <a:lstStyle/>
          <a:p>
            <a:pPr>
              <a:defRPr/>
            </a:pPr>
            <a:fld id="{07E4F613-0966-4D23-83B9-C8D669B67A6F}"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97284" name="灯片编号占位符 3"/>
          <p:cNvSpPr>
            <a:spLocks noGrp="1"/>
          </p:cNvSpPr>
          <p:nvPr>
            <p:ph type="sldNum" sz="quarter" idx="5"/>
          </p:nvPr>
        </p:nvSpPr>
        <p:spPr/>
        <p:txBody>
          <a:bodyPr/>
          <a:lstStyle/>
          <a:p>
            <a:pPr>
              <a:defRPr/>
            </a:pPr>
            <a:fld id="{B81E259C-1560-49CB-9B13-D2F0C8BCECA3}"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3--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6"/>
          <p:cNvGrpSpPr/>
          <p:nvPr userDrawn="1"/>
        </p:nvGrpSpPr>
        <p:grpSpPr bwMode="auto">
          <a:xfrm>
            <a:off x="6365875" y="5786438"/>
            <a:ext cx="2492375" cy="682625"/>
            <a:chOff x="6365905" y="5786454"/>
            <a:chExt cx="2492375" cy="682625"/>
          </a:xfrm>
        </p:grpSpPr>
        <p:sp>
          <p:nvSpPr>
            <p:cNvPr id="6" name="圆角矩形 5"/>
            <p:cNvSpPr/>
            <p:nvPr userDrawn="1"/>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7" name="TextBox 6"/>
            <p:cNvSpPr txBox="1">
              <a:spLocks noChangeArrowheads="1"/>
            </p:cNvSpPr>
            <p:nvPr/>
          </p:nvSpPr>
          <p:spPr bwMode="auto">
            <a:xfrm>
              <a:off x="6365905" y="5786454"/>
              <a:ext cx="2492375" cy="682625"/>
            </a:xfrm>
            <a:prstGeom prst="rect">
              <a:avLst/>
            </a:prstGeom>
            <a:noFill/>
            <a:ln>
              <a:noFill/>
            </a:ln>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ts val="1600"/>
                </a:lnSpc>
                <a:defRPr/>
              </a:pPr>
              <a:r>
                <a:rPr lang="en-US" altLang="zh-CN" sz="1000" b="1" dirty="0" smtClean="0">
                  <a:solidFill>
                    <a:schemeClr val="bg1"/>
                  </a:solidFill>
                  <a:latin typeface="微软雅黑" panose="020B0503020204020204" pitchFamily="34" charset="-122"/>
                  <a:ea typeface="微软雅黑" panose="020B0503020204020204" pitchFamily="34" charset="-122"/>
                </a:rPr>
                <a:t>ACCP8.0</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nSpc>
                  <a:spcPts val="1500"/>
                </a:lnSpc>
                <a:defRPr/>
              </a:pPr>
              <a:r>
                <a:rPr lang="zh-CN" altLang="en-US" sz="1000" b="1" dirty="0" smtClean="0">
                  <a:latin typeface="微软雅黑" panose="020B0503020204020204" pitchFamily="34" charset="-122"/>
                  <a:ea typeface="微软雅黑" panose="020B0503020204020204" pitchFamily="34" charset="-122"/>
                </a:rPr>
                <a:t>职业教育研究院</a:t>
              </a:r>
              <a:endParaRPr lang="en-US" altLang="zh-CN" sz="1000" b="1" dirty="0" smtClean="0">
                <a:latin typeface="微软雅黑" panose="020B0503020204020204" pitchFamily="34" charset="-122"/>
                <a:ea typeface="微软雅黑" panose="020B0503020204020204" pitchFamily="34" charset="-122"/>
              </a:endParaRPr>
            </a:p>
            <a:p>
              <a:pPr>
                <a:lnSpc>
                  <a:spcPts val="1500"/>
                </a:lnSpc>
                <a:defRPr/>
              </a:pPr>
              <a:r>
                <a:rPr lang="zh-CN" altLang="en-US" sz="1000" b="1" dirty="0" smtClean="0">
                  <a:latin typeface="微软雅黑" panose="020B0503020204020204" pitchFamily="34" charset="-122"/>
                  <a:ea typeface="微软雅黑" panose="020B0503020204020204" pitchFamily="34" charset="-122"/>
                </a:rPr>
                <a:t>北京阿博泰克北大青鸟信息技术有限公司</a:t>
              </a:r>
              <a:endParaRPr lang="zh-CN" altLang="en-US" sz="1000" b="1" dirty="0" smtClean="0">
                <a:latin typeface="微软雅黑" panose="020B0503020204020204" pitchFamily="34" charset="-122"/>
                <a:ea typeface="微软雅黑" panose="020B0503020204020204" pitchFamily="34" charset="-122"/>
              </a:endParaRPr>
            </a:p>
          </p:txBody>
        </p:sp>
      </p:grpSp>
      <p:pic>
        <p:nvPicPr>
          <p:cNvPr id="8" name="图片 13" descr="彩色1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8125" y="214313"/>
            <a:ext cx="1833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13"/>
          <p:cNvGrpSpPr/>
          <p:nvPr userDrawn="1"/>
        </p:nvGrpSpPr>
        <p:grpSpPr bwMode="auto">
          <a:xfrm>
            <a:off x="7715250" y="1822450"/>
            <a:ext cx="576263" cy="677863"/>
            <a:chOff x="7786710" y="1536651"/>
            <a:chExt cx="576891" cy="677108"/>
          </a:xfrm>
        </p:grpSpPr>
        <p:sp>
          <p:nvSpPr>
            <p:cNvPr id="10" name="圆角矩形 9"/>
            <p:cNvSpPr/>
            <p:nvPr/>
          </p:nvSpPr>
          <p:spPr>
            <a:xfrm>
              <a:off x="7858226" y="1642896"/>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1" name="组合 14"/>
            <p:cNvGrpSpPr/>
            <p:nvPr/>
          </p:nvGrpSpPr>
          <p:grpSpPr bwMode="auto">
            <a:xfrm>
              <a:off x="7786710" y="1536651"/>
              <a:ext cx="576891" cy="677108"/>
              <a:chOff x="7572396" y="1536651"/>
              <a:chExt cx="576891" cy="677108"/>
            </a:xfrm>
          </p:grpSpPr>
          <p:sp>
            <p:nvSpPr>
              <p:cNvPr id="12" name="矩形 16"/>
              <p:cNvSpPr>
                <a:spLocks noChangeArrowheads="1"/>
              </p:cNvSpPr>
              <p:nvPr/>
            </p:nvSpPr>
            <p:spPr bwMode="auto">
              <a:xfrm>
                <a:off x="7572396" y="1536651"/>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anose="020B0503020204020204" pitchFamily="34" charset="-122"/>
                    <a:ea typeface="微软雅黑" panose="020B0503020204020204" pitchFamily="34" charset="-122"/>
                  </a:rPr>
                  <a:t>Y</a:t>
                </a:r>
                <a:endParaRPr lang="zh-CN" altLang="en-US" sz="3800" b="1">
                  <a:solidFill>
                    <a:schemeClr val="bg1"/>
                  </a:solidFill>
                  <a:latin typeface="微软雅黑" panose="020B0503020204020204" pitchFamily="34" charset="-122"/>
                  <a:ea typeface="微软雅黑" panose="020B0503020204020204" pitchFamily="34" charset="-122"/>
                </a:endParaRPr>
              </a:p>
            </p:txBody>
          </p:sp>
          <p:sp>
            <p:nvSpPr>
              <p:cNvPr id="15" name="矩形 17"/>
              <p:cNvSpPr>
                <a:spLocks noChangeArrowheads="1"/>
              </p:cNvSpPr>
              <p:nvPr/>
            </p:nvSpPr>
            <p:spPr bwMode="auto">
              <a:xfrm>
                <a:off x="7786943" y="1774511"/>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anose="020B0503020204020204" pitchFamily="34" charset="-122"/>
                    <a:ea typeface="微软雅黑" panose="020B0503020204020204" pitchFamily="34" charset="-122"/>
                  </a:rPr>
                  <a:t>2</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6" name="灯片编号占位符 5"/>
          <p:cNvSpPr>
            <a:spLocks noGrp="1"/>
          </p:cNvSpPr>
          <p:nvPr>
            <p:ph type="sldNum" sz="quarter" idx="10"/>
          </p:nvPr>
        </p:nvSpPr>
        <p:spPr>
          <a:xfrm>
            <a:off x="6553200" y="6356350"/>
            <a:ext cx="2133600" cy="365125"/>
          </a:xfrm>
        </p:spPr>
        <p:txBody>
          <a:bodyPr/>
          <a:lstStyle>
            <a:lvl1pPr>
              <a:defRPr/>
            </a:lvl1pPr>
          </a:lstStyle>
          <a:p>
            <a:pPr>
              <a:defRPr/>
            </a:pPr>
            <a:fld id="{66239700-908D-44F2-925E-2CE6C0E4A09F}" type="slidenum">
              <a:rPr lang="zh-CN" altLang="en-US"/>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BC7BF603-8756-4CC8-ABBA-B1EF889EA89E}" type="slidenum">
              <a:rPr lang="zh-CN" altLang="en-US"/>
            </a:fld>
            <a:r>
              <a:rPr lang="en-US" altLang="zh-CN" dirty="0" smtClean="0"/>
              <a:t>/</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73ADD5B3-C5B5-448F-B36F-70C6A6837528}" type="slidenum">
              <a:rPr lang="zh-CN" altLang="en-US"/>
            </a:fld>
            <a:r>
              <a:rPr lang="en-US" altLang="zh-CN" dirty="0" smtClean="0"/>
              <a:t>/</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anose="05000000000000000000" pitchFamily="2" charset="2"/>
              <a:buChar char="n"/>
              <a:defRPr b="1">
                <a:latin typeface="+mn-lt"/>
              </a:defRPr>
            </a:lvl1pPr>
            <a:lvl2pPr>
              <a:buSzPct val="100000"/>
              <a:buFont typeface="Wingdings" panose="05000000000000000000" pitchFamily="2" charset="2"/>
              <a:buChar char="u"/>
              <a:defRPr b="1">
                <a:latin typeface="+mn-lt"/>
              </a:defRPr>
            </a:lvl2pPr>
            <a:lvl3pPr>
              <a:buClr>
                <a:srgbClr val="0E9CDE"/>
              </a:buClr>
              <a:buSzPct val="85000"/>
              <a:buFont typeface="Wingdings" panose="05000000000000000000"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灯片编号占位符 5"/>
          <p:cNvSpPr>
            <a:spLocks noGrp="1"/>
          </p:cNvSpPr>
          <p:nvPr>
            <p:ph type="sldNum" sz="quarter" idx="10"/>
          </p:nvPr>
        </p:nvSpPr>
        <p:spPr/>
        <p:txBody>
          <a:bodyPr/>
          <a:lstStyle>
            <a:lvl1pPr>
              <a:defRPr/>
            </a:lvl1pPr>
          </a:lstStyle>
          <a:p>
            <a:pPr>
              <a:defRPr/>
            </a:pPr>
            <a:fld id="{FA4860F7-8941-44C3-8149-8BC6AE075514}" type="slidenum">
              <a:rPr lang="zh-CN" altLang="en-US" smtClean="0"/>
            </a:fld>
            <a:r>
              <a:rPr lang="en-US" altLang="zh-CN" dirty="0" smtClean="0"/>
              <a:t>/34</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5"/>
          <p:cNvSpPr>
            <a:spLocks noGrp="1"/>
          </p:cNvSpPr>
          <p:nvPr>
            <p:ph type="sldNum" sz="quarter" idx="10"/>
          </p:nvPr>
        </p:nvSpPr>
        <p:spPr/>
        <p:txBody>
          <a:bodyPr/>
          <a:lstStyle>
            <a:lvl1pPr>
              <a:defRPr/>
            </a:lvl1pPr>
          </a:lstStyle>
          <a:p>
            <a:pPr>
              <a:defRPr/>
            </a:pPr>
            <a:fld id="{3940A5E1-E76C-462C-B08F-12234DA4D4B5}"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9A433C02-1C3A-4A1B-AE09-483F9FA469CC}"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521D0B85-2757-4D23-90D9-EFC3ED968BBE}"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09281901-E99E-47FD-AD3E-3E373BC1EB02}" type="slidenum">
              <a:rPr lang="zh-CN" altLang="en-US" smtClean="0"/>
            </a:fld>
            <a:r>
              <a:rPr lang="en-US" altLang="zh-CN" dirty="0" smtClean="0"/>
              <a:t>/33</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04D8519E-CEE5-482B-B3A2-82E3D998D708}"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4820C4D9-85FA-4A33-8AB7-6C4F8DE8E58F}" type="slidenum">
              <a:rPr lang="zh-CN" altLang="en-US"/>
            </a:fld>
            <a:r>
              <a:rPr lang="en-US" altLang="zh-CN" dirty="0" smtClean="0"/>
              <a:t>/</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5"/>
          <p:cNvSpPr>
            <a:spLocks noGrp="1"/>
          </p:cNvSpPr>
          <p:nvPr>
            <p:ph type="sldNum" sz="quarter" idx="10"/>
          </p:nvPr>
        </p:nvSpPr>
        <p:spPr/>
        <p:txBody>
          <a:bodyPr/>
          <a:lstStyle>
            <a:lvl1pPr>
              <a:defRPr/>
            </a:lvl1pPr>
          </a:lstStyle>
          <a:p>
            <a:pPr>
              <a:defRPr/>
            </a:pPr>
            <a:fld id="{4F5E241E-4C9B-4160-A824-06C7934B8ADA}" type="slidenum">
              <a:rPr lang="zh-CN" altLang="en-US"/>
            </a:fld>
            <a:r>
              <a:rPr lang="en-US" altLang="zh-CN" dirty="0" smtClean="0"/>
              <a:t>/</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panose="020B0604020202020204" pitchFamily="34" charset="0"/>
                <a:ea typeface="黑体" panose="02010609060101010101" pitchFamily="2" charset="-122"/>
              </a:defRPr>
            </a:lvl1pPr>
          </a:lstStyle>
          <a:p>
            <a:pPr>
              <a:defRPr/>
            </a:pPr>
            <a:fld id="{C78204EC-E206-4043-BD25-0ADFE98A6E66}" type="slidenum">
              <a:rPr lang="zh-CN" altLang="en-US"/>
            </a:fld>
            <a:r>
              <a:rPr lang="en-US" altLang="zh-CN" dirty="0"/>
              <a:t>/3</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800" b="1">
          <a:solidFill>
            <a:srgbClr val="121F55"/>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6pPr>
      <a:lvl7pPr marL="9144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7pPr>
      <a:lvl8pPr marL="13716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8pPr>
      <a:lvl9pPr marL="1828800" algn="r" rtl="0" eaLnBrk="1" fontAlgn="base" hangingPunct="1">
        <a:spcBef>
          <a:spcPct val="0"/>
        </a:spcBef>
        <a:spcAft>
          <a:spcPct val="0"/>
        </a:spcAft>
        <a:defRPr sz="32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anose="05000000000000000000" pitchFamily="2" charset="2"/>
        <a:buChar char="n"/>
        <a:defRPr sz="26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anose="05000000000000000000" pitchFamily="2" charset="2"/>
        <a:buChar char="u"/>
        <a:defRPr sz="24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0E9CDE"/>
        </a:buClr>
        <a:buSzPct val="85000"/>
        <a:buFont typeface="Wingdings" panose="05000000000000000000" pitchFamily="2" charset="2"/>
        <a:buChar char="Ø"/>
        <a:defRPr sz="2000" b="1">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500166" y="2928934"/>
            <a:ext cx="5978524" cy="865187"/>
          </a:xfrm>
          <a:prstGeom prst="rect">
            <a:avLst/>
          </a:prstGeom>
          <a:noFill/>
          <a:ln w="9525">
            <a:noFill/>
            <a:miter lim="800000"/>
          </a:ln>
          <a:effectLst>
            <a:outerShdw dist="35921" dir="2700000" algn="ctr" rotWithShape="0">
              <a:schemeClr val="bg2"/>
            </a:outerShdw>
          </a:effectLst>
        </p:spPr>
        <p:txBody>
          <a:bodyPr/>
          <a:lstStyle/>
          <a:p>
            <a:pPr algn="l">
              <a:lnSpc>
                <a:spcPct val="90000"/>
              </a:lnSpc>
              <a:defRPr/>
            </a:pPr>
            <a:r>
              <a:rPr lang="zh-CN" altLang="en-US" sz="3200" b="1" dirty="0" smtClean="0">
                <a:solidFill>
                  <a:schemeClr val="tx2">
                    <a:lumMod val="75000"/>
                  </a:schemeClr>
                </a:solidFill>
                <a:latin typeface="微软雅黑" panose="020B0503020204020204" pitchFamily="34" charset="-122"/>
                <a:ea typeface="微软雅黑" panose="020B0503020204020204" pitchFamily="34" charset="-122"/>
                <a:cs typeface="Tahoma" panose="020B0604030504040204" pitchFamily="34" charset="0"/>
              </a:rPr>
              <a:t>设计模式</a:t>
            </a:r>
            <a:endParaRPr lang="en-US" altLang="zh-CN" sz="3200" b="1" dirty="0" smtClean="0">
              <a:solidFill>
                <a:schemeClr val="tx2">
                  <a:lumMod val="75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
        <p:nvSpPr>
          <p:cNvPr id="5" name="Rectangle 4"/>
          <p:cNvSpPr>
            <a:spLocks noChangeArrowheads="1"/>
          </p:cNvSpPr>
          <p:nvPr/>
        </p:nvSpPr>
        <p:spPr bwMode="auto">
          <a:xfrm>
            <a:off x="1285875" y="2000250"/>
            <a:ext cx="2000250" cy="500063"/>
          </a:xfrm>
          <a:prstGeom prst="rect">
            <a:avLst/>
          </a:prstGeom>
          <a:noFill/>
          <a:ln w="9525">
            <a:noFill/>
            <a:miter lim="800000"/>
          </a:ln>
          <a:effectLst>
            <a:outerShdw dist="35921" dir="2700000" algn="ctr" rotWithShape="0">
              <a:schemeClr val="bg2"/>
            </a:outerShdw>
          </a:effectLst>
        </p:spPr>
        <p:txBody>
          <a:bodyPr/>
          <a:lstStyle/>
          <a:p>
            <a:pPr>
              <a:lnSpc>
                <a:spcPct val="90000"/>
              </a:lnSpc>
              <a:defRPr/>
            </a:pPr>
            <a:r>
              <a:rPr lang="zh-CN" altLang="en-US" sz="3600" b="1" dirty="0" smtClean="0">
                <a:solidFill>
                  <a:schemeClr val="tx2">
                    <a:lumMod val="75000"/>
                  </a:schemeClr>
                </a:solidFill>
                <a:latin typeface="微软雅黑" panose="020B0503020204020204" pitchFamily="34" charset="-122"/>
                <a:ea typeface="微软雅黑" panose="020B0503020204020204" pitchFamily="34" charset="-122"/>
                <a:cs typeface="Tahoma" panose="020B0604030504040204" pitchFamily="34" charset="0"/>
              </a:rPr>
              <a:t>第二章</a:t>
            </a:r>
            <a:endParaRPr lang="en-US" altLang="zh-CN" sz="3600" b="1" dirty="0">
              <a:solidFill>
                <a:schemeClr val="tx2">
                  <a:lumMod val="75000"/>
                </a:schemeClr>
              </a:solidFill>
              <a:latin typeface="微软雅黑" panose="020B0503020204020204" pitchFamily="34" charset="-122"/>
              <a:ea typeface="微软雅黑" panose="020B0503020204020204" pitchFamily="34" charset="-122"/>
              <a:cs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mtClean="0"/>
              <a:t>设计模式之</a:t>
            </a:r>
            <a:r>
              <a:rPr lang="en-US" altLang="zh-CN" smtClean="0"/>
              <a:t>Singleton -</a:t>
            </a:r>
            <a:r>
              <a:rPr lang="zh-CN" altLang="en-US" smtClean="0"/>
              <a:t>单例模式</a:t>
            </a:r>
            <a:endParaRPr lang="zh-CN" altLang="en-US" smtClean="0"/>
          </a:p>
        </p:txBody>
      </p:sp>
      <p:sp>
        <p:nvSpPr>
          <p:cNvPr id="12291" name="Rectangle 3"/>
          <p:cNvSpPr>
            <a:spLocks noGrp="1" noChangeArrowheads="1"/>
          </p:cNvSpPr>
          <p:nvPr>
            <p:ph type="body" idx="1"/>
          </p:nvPr>
        </p:nvSpPr>
        <p:spPr>
          <a:xfrm>
            <a:off x="642938" y="1285875"/>
            <a:ext cx="7931150" cy="5248275"/>
          </a:xfrm>
        </p:spPr>
        <p:txBody>
          <a:bodyPr/>
          <a:lstStyle/>
          <a:p>
            <a:pPr eaLnBrk="1" hangingPunct="1">
              <a:lnSpc>
                <a:spcPct val="80000"/>
              </a:lnSpc>
            </a:pPr>
            <a:r>
              <a:rPr lang="zh-CN" altLang="en-US" sz="2400" smtClean="0"/>
              <a:t>单例模式的作用：</a:t>
            </a:r>
            <a:endParaRPr lang="en-US" altLang="zh-CN" sz="2400" smtClean="0"/>
          </a:p>
          <a:p>
            <a:pPr eaLnBrk="1" hangingPunct="1">
              <a:lnSpc>
                <a:spcPct val="80000"/>
              </a:lnSpc>
            </a:pPr>
            <a:endParaRPr lang="en-US" altLang="zh-CN" sz="2400" smtClean="0"/>
          </a:p>
          <a:p>
            <a:pPr eaLnBrk="1" hangingPunct="1">
              <a:lnSpc>
                <a:spcPct val="80000"/>
              </a:lnSpc>
            </a:pPr>
            <a:r>
              <a:rPr lang="zh-CN" altLang="en-US" sz="2400" smtClean="0"/>
              <a:t>第一、控制资源的使用，通过线程同步来控制资源的并发访问；</a:t>
            </a:r>
            <a:endParaRPr lang="zh-CN" altLang="en-US" sz="2400" smtClean="0"/>
          </a:p>
          <a:p>
            <a:pPr eaLnBrk="1" hangingPunct="1">
              <a:lnSpc>
                <a:spcPct val="80000"/>
              </a:lnSpc>
            </a:pPr>
            <a:endParaRPr lang="zh-CN" altLang="en-US" sz="2400" smtClean="0"/>
          </a:p>
          <a:p>
            <a:pPr eaLnBrk="1" hangingPunct="1">
              <a:lnSpc>
                <a:spcPct val="80000"/>
              </a:lnSpc>
            </a:pPr>
            <a:r>
              <a:rPr lang="zh-CN" altLang="en-US" sz="2400" smtClean="0"/>
              <a:t>第二、控制实例产生的数量，达到节约资源的目的。</a:t>
            </a:r>
            <a:endParaRPr lang="zh-CN" altLang="en-US" sz="2400" smtClean="0"/>
          </a:p>
          <a:p>
            <a:pPr eaLnBrk="1" hangingPunct="1">
              <a:lnSpc>
                <a:spcPct val="80000"/>
              </a:lnSpc>
            </a:pPr>
            <a:endParaRPr lang="zh-CN" altLang="en-US" sz="2400" smtClean="0"/>
          </a:p>
          <a:p>
            <a:pPr eaLnBrk="1" hangingPunct="1">
              <a:lnSpc>
                <a:spcPct val="80000"/>
              </a:lnSpc>
            </a:pPr>
            <a:r>
              <a:rPr lang="zh-CN" altLang="en-US" sz="2400" smtClean="0"/>
              <a:t>第三、作为通信媒介使用，也就是数据共享，它可以在不建立直接关联的条件下，让多个不相关的两个线程或者进程之间实现通信。</a:t>
            </a:r>
            <a:endParaRPr lang="zh-CN" altLang="en-US" sz="2400" smtClean="0"/>
          </a:p>
          <a:p>
            <a:pPr eaLnBrk="1" hangingPunct="1">
              <a:lnSpc>
                <a:spcPct val="80000"/>
              </a:lnSpc>
            </a:pPr>
            <a:endParaRPr lang="zh-CN" altLang="en-US" sz="2400" smtClean="0"/>
          </a:p>
          <a:p>
            <a:pPr eaLnBrk="1" hangingPunct="1">
              <a:lnSpc>
                <a:spcPct val="80000"/>
              </a:lnSpc>
            </a:pPr>
            <a:r>
              <a:rPr lang="zh-CN" altLang="en-US" sz="2400" smtClean="0"/>
              <a:t>比如，数据库</a:t>
            </a:r>
            <a:r>
              <a:rPr lang="en-US" altLang="zh-CN" sz="2400" smtClean="0"/>
              <a:t>JDBC</a:t>
            </a:r>
            <a:r>
              <a:rPr lang="zh-CN" altLang="en-US" sz="2400" smtClean="0"/>
              <a:t>的设计一般采用单例模式，数据库连接是一种数据库资源</a:t>
            </a:r>
            <a:endParaRPr lang="en-US" altLang="zh-CN" sz="2400" smtClean="0"/>
          </a:p>
          <a:p>
            <a:pPr eaLnBrk="1" hangingPunct="1">
              <a:lnSpc>
                <a:spcPct val="80000"/>
              </a:lnSpc>
            </a:pPr>
            <a:r>
              <a:rPr lang="zh-CN" altLang="en-US" sz="2400" smtClean="0"/>
              <a:t>连接池可以看作是单例模式的特殊用法（多例）</a:t>
            </a:r>
            <a:endParaRPr lang="zh-CN" altLang="en-US"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en-US" altLang="zh-CN" smtClean="0"/>
              <a:t>New</a:t>
            </a:r>
            <a:r>
              <a:rPr lang="zh-CN" altLang="en-US" smtClean="0"/>
              <a:t>的问题</a:t>
            </a:r>
            <a:endParaRPr lang="zh-CN" altLang="en-US" smtClean="0"/>
          </a:p>
        </p:txBody>
      </p:sp>
      <p:sp>
        <p:nvSpPr>
          <p:cNvPr id="13315" name="Rectangle 3"/>
          <p:cNvSpPr>
            <a:spLocks noGrp="1" noChangeArrowheads="1"/>
          </p:cNvSpPr>
          <p:nvPr>
            <p:ph type="body" idx="1"/>
          </p:nvPr>
        </p:nvSpPr>
        <p:spPr>
          <a:xfrm>
            <a:off x="500063" y="1000125"/>
            <a:ext cx="8229600" cy="5857875"/>
          </a:xfrm>
        </p:spPr>
        <p:txBody>
          <a:bodyPr/>
          <a:lstStyle/>
          <a:p>
            <a:pPr eaLnBrk="1" hangingPunct="1"/>
            <a:r>
              <a:rPr lang="zh-CN" altLang="en-US" smtClean="0"/>
              <a:t>常规对象创建方法：</a:t>
            </a:r>
            <a:endParaRPr lang="zh-CN" altLang="en-US" smtClean="0"/>
          </a:p>
          <a:p>
            <a:pPr lvl="1" eaLnBrk="1" hangingPunct="1"/>
            <a:r>
              <a:rPr lang="zh-CN" altLang="en-US" smtClean="0"/>
              <a:t>创建一个</a:t>
            </a:r>
            <a:r>
              <a:rPr lang="en-US" altLang="zh-CN" smtClean="0"/>
              <a:t>Road</a:t>
            </a:r>
            <a:r>
              <a:rPr lang="zh-CN" altLang="en-US" smtClean="0"/>
              <a:t>对象</a:t>
            </a:r>
            <a:endParaRPr lang="en-US" altLang="zh-CN" smtClean="0"/>
          </a:p>
          <a:p>
            <a:pPr lvl="2" eaLnBrk="1" hangingPunct="1"/>
            <a:r>
              <a:rPr lang="en-US" altLang="zh-CN" smtClean="0">
                <a:ea typeface="宋体" panose="02010600030101010101" pitchFamily="2" charset="-122"/>
              </a:rPr>
              <a:t>Road road = new Road();</a:t>
            </a:r>
            <a:endParaRPr lang="en-US" altLang="zh-CN" smtClean="0">
              <a:ea typeface="宋体" panose="02010600030101010101" pitchFamily="2" charset="-122"/>
            </a:endParaRPr>
          </a:p>
          <a:p>
            <a:pPr lvl="2" eaLnBrk="1" hangingPunct="1"/>
            <a:endParaRPr lang="zh-CN" altLang="en-US" smtClean="0">
              <a:ea typeface="宋体" panose="02010600030101010101" pitchFamily="2" charset="-122"/>
            </a:endParaRPr>
          </a:p>
          <a:p>
            <a:pPr eaLnBrk="1" hangingPunct="1"/>
            <a:r>
              <a:rPr lang="en-US" altLang="zh-CN" smtClean="0"/>
              <a:t>New</a:t>
            </a:r>
            <a:r>
              <a:rPr lang="zh-CN" altLang="en-US" smtClean="0"/>
              <a:t>的问题：</a:t>
            </a:r>
            <a:endParaRPr lang="zh-CN" altLang="en-US" smtClean="0"/>
          </a:p>
          <a:p>
            <a:pPr lvl="1" eaLnBrk="1" hangingPunct="1"/>
            <a:r>
              <a:rPr lang="zh-CN" altLang="en-US" smtClean="0"/>
              <a:t>实现依赖，不能应对“具体实例化类型”的变化</a:t>
            </a:r>
            <a:endParaRPr lang="en-US" altLang="zh-CN" smtClean="0"/>
          </a:p>
          <a:p>
            <a:pPr lvl="1" eaLnBrk="1" hangingPunct="1"/>
            <a:endParaRPr lang="en-US" altLang="zh-CN" smtClean="0"/>
          </a:p>
          <a:p>
            <a:pPr eaLnBrk="1" hangingPunct="1"/>
            <a:r>
              <a:rPr lang="zh-CN" altLang="en-US" smtClean="0"/>
              <a:t>解决思路</a:t>
            </a:r>
            <a:endParaRPr lang="zh-CN" altLang="en-US" smtClean="0"/>
          </a:p>
          <a:p>
            <a:pPr lvl="1" eaLnBrk="1" hangingPunct="1"/>
            <a:r>
              <a:rPr lang="zh-CN" altLang="en-US" smtClean="0"/>
              <a:t>封装变化点</a:t>
            </a:r>
            <a:r>
              <a:rPr lang="en-US" altLang="zh-CN" smtClean="0"/>
              <a:t>—</a:t>
            </a:r>
            <a:r>
              <a:rPr lang="zh-CN" altLang="en-US" smtClean="0"/>
              <a:t>哪里变化，封装哪里</a:t>
            </a:r>
            <a:endParaRPr lang="en-US" altLang="zh-CN" smtClean="0"/>
          </a:p>
          <a:p>
            <a:pPr lvl="1" eaLnBrk="1" hangingPunct="1"/>
            <a:r>
              <a:rPr lang="zh-CN" altLang="en-US" smtClean="0"/>
              <a:t>潜台词：如果没有变化当然不需要额外封装</a:t>
            </a:r>
            <a:endParaRPr lang="en-US" altLang="zh-CN" smtClean="0"/>
          </a:p>
          <a:p>
            <a:pPr lvl="1" eaLnBrk="1" hangingPunct="1">
              <a:buFont typeface="Wingdings" panose="05000000000000000000" pitchFamily="2" charset="2"/>
              <a:buNone/>
            </a:pPr>
            <a:endParaRPr lang="zh-CN"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mtClean="0"/>
              <a:t>设计模式之</a:t>
            </a:r>
            <a:r>
              <a:rPr lang="en-US" altLang="zh-CN" smtClean="0"/>
              <a:t> –</a:t>
            </a:r>
            <a:r>
              <a:rPr lang="zh-CN" altLang="en-US" smtClean="0"/>
              <a:t>简单工厂模式</a:t>
            </a:r>
            <a:endParaRPr lang="zh-CN" altLang="en-US" smtClean="0"/>
          </a:p>
        </p:txBody>
      </p:sp>
      <p:sp>
        <p:nvSpPr>
          <p:cNvPr id="14339" name="Rectangle 3"/>
          <p:cNvSpPr>
            <a:spLocks noGrp="1" noChangeArrowheads="1"/>
          </p:cNvSpPr>
          <p:nvPr>
            <p:ph type="body" idx="1"/>
          </p:nvPr>
        </p:nvSpPr>
        <p:spPr/>
        <p:txBody>
          <a:bodyPr/>
          <a:lstStyle/>
          <a:p>
            <a:pPr eaLnBrk="1" hangingPunct="1"/>
            <a:r>
              <a:rPr lang="zh-CN" altLang="en-US" smtClean="0"/>
              <a:t>追</a:t>
            </a:r>
            <a:r>
              <a:rPr lang="en-US" altLang="zh-CN" smtClean="0"/>
              <a:t>MM</a:t>
            </a:r>
            <a:r>
              <a:rPr lang="zh-CN" altLang="en-US" smtClean="0"/>
              <a:t>少不了请吃饭了，麦当劳的鸡翅和肯德基的鸡翅都是</a:t>
            </a:r>
            <a:r>
              <a:rPr lang="en-US" altLang="zh-CN" smtClean="0"/>
              <a:t>MM</a:t>
            </a:r>
            <a:r>
              <a:rPr lang="zh-CN" altLang="en-US" smtClean="0"/>
              <a:t>爱吃的东西，虽然口味有所不同，但不管你带</a:t>
            </a:r>
            <a:r>
              <a:rPr lang="en-US" altLang="zh-CN" smtClean="0"/>
              <a:t>MM</a:t>
            </a:r>
            <a:r>
              <a:rPr lang="zh-CN" altLang="en-US" smtClean="0"/>
              <a:t>去麦当劳或肯德基，只管向服务员说“来四个鸡翅”就行了。麦当劳和肯德基就是生产鸡翅的</a:t>
            </a:r>
            <a:r>
              <a:rPr lang="en-US" altLang="zh-CN" smtClean="0"/>
              <a:t>Factory </a:t>
            </a:r>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mtClean="0"/>
              <a:t>设计模式之</a:t>
            </a:r>
            <a:r>
              <a:rPr lang="en-US" altLang="zh-CN" smtClean="0"/>
              <a:t> –</a:t>
            </a:r>
            <a:r>
              <a:rPr lang="zh-CN" altLang="en-US" smtClean="0"/>
              <a:t>简单工厂模式</a:t>
            </a:r>
            <a:endParaRPr lang="zh-CN" altLang="en-US" smtClean="0"/>
          </a:p>
        </p:txBody>
      </p:sp>
      <p:sp>
        <p:nvSpPr>
          <p:cNvPr id="15363" name="Rectangle 3"/>
          <p:cNvSpPr>
            <a:spLocks noGrp="1" noChangeArrowheads="1"/>
          </p:cNvSpPr>
          <p:nvPr>
            <p:ph type="body" idx="1"/>
          </p:nvPr>
        </p:nvSpPr>
        <p:spPr/>
        <p:txBody>
          <a:bodyPr/>
          <a:lstStyle/>
          <a:p>
            <a:pPr eaLnBrk="1" hangingPunct="1"/>
            <a:r>
              <a:rPr lang="zh-CN" altLang="en-US" smtClean="0"/>
              <a:t>在软件系统中，经常面临着某个对象的创建工作：由于需求变化，这个对象经常面临巨大变化，但是它确拥有比较稳定的接口。</a:t>
            </a:r>
            <a:endParaRPr lang="en-US" altLang="zh-CN" smtClean="0"/>
          </a:p>
          <a:p>
            <a:pPr eaLnBrk="1" hangingPunct="1"/>
            <a:r>
              <a:rPr lang="zh-CN" altLang="en-US" smtClean="0"/>
              <a:t>变化点在“对象创建”，因此封装“对象创建”</a:t>
            </a:r>
            <a:endParaRPr lang="en-US" altLang="zh-CN" smtClean="0"/>
          </a:p>
          <a:p>
            <a:pPr eaLnBrk="1" hangingPunct="1"/>
            <a:r>
              <a:rPr lang="zh-CN" altLang="en-US" smtClean="0"/>
              <a:t>面向接口编程</a:t>
            </a:r>
            <a:r>
              <a:rPr lang="en-US" altLang="zh-CN" smtClean="0"/>
              <a:t>—</a:t>
            </a:r>
            <a:r>
              <a:rPr lang="zh-CN" altLang="en-US" smtClean="0"/>
              <a:t>依赖接口，而非依赖实现</a:t>
            </a:r>
            <a:endParaRPr lang="en-US" altLang="zh-CN" smtClean="0"/>
          </a:p>
          <a:p>
            <a:pPr eaLnBrk="1" hangingPunct="1"/>
            <a:r>
              <a:rPr lang="zh-CN" altLang="en-US" smtClean="0"/>
              <a:t>客户类和工厂类分开。消费者任何时候需要某种产品，只需向工厂请求即可。消费者无须修改就可以接纳新产品。</a:t>
            </a:r>
            <a:endParaRPr lang="zh-CN" altLang="en-US" smtClean="0"/>
          </a:p>
          <a:p>
            <a:pPr eaLnBrk="1" hangingPunct="1"/>
            <a:r>
              <a:rPr lang="zh-CN" altLang="en-US" smtClean="0"/>
              <a:t>缺点是当产品修改时，工厂类也要做相应的修改。</a:t>
            </a:r>
            <a:endParaRPr lang="zh-CN"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mtClean="0"/>
              <a:t>设计模式之</a:t>
            </a:r>
            <a:r>
              <a:rPr lang="en-US" altLang="zh-CN" smtClean="0"/>
              <a:t> –</a:t>
            </a:r>
            <a:r>
              <a:rPr lang="zh-CN" altLang="en-US" smtClean="0"/>
              <a:t>简单工厂模式</a:t>
            </a:r>
            <a:endParaRPr lang="zh-CN" altLang="en-US" smtClean="0"/>
          </a:p>
        </p:txBody>
      </p:sp>
      <p:sp>
        <p:nvSpPr>
          <p:cNvPr id="16387" name="Rectangle 3"/>
          <p:cNvSpPr>
            <a:spLocks noGrp="1" noChangeArrowheads="1"/>
          </p:cNvSpPr>
          <p:nvPr>
            <p:ph type="body" idx="1"/>
          </p:nvPr>
        </p:nvSpPr>
        <p:spPr/>
        <p:txBody>
          <a:bodyPr/>
          <a:lstStyle/>
          <a:p>
            <a:pPr eaLnBrk="1" hangingPunct="1">
              <a:lnSpc>
                <a:spcPct val="90000"/>
              </a:lnSpc>
            </a:pPr>
            <a:r>
              <a:rPr lang="en-US" altLang="zh-CN" smtClean="0"/>
              <a:t>public class Factory{ </a:t>
            </a:r>
            <a:r>
              <a:rPr lang="zh-CN" altLang="en-US" smtClean="0"/>
              <a:t>　　</a:t>
            </a:r>
            <a:endParaRPr lang="zh-CN" altLang="en-US" smtClean="0"/>
          </a:p>
          <a:p>
            <a:pPr eaLnBrk="1" hangingPunct="1">
              <a:lnSpc>
                <a:spcPct val="90000"/>
              </a:lnSpc>
            </a:pPr>
            <a:r>
              <a:rPr lang="zh-CN" altLang="en-US" smtClean="0"/>
              <a:t>      </a:t>
            </a:r>
            <a:r>
              <a:rPr lang="en-US" altLang="zh-CN" smtClean="0"/>
              <a:t>public static Sample creator(int which){</a:t>
            </a:r>
            <a:endParaRPr lang="en-US" altLang="zh-CN" smtClean="0"/>
          </a:p>
          <a:p>
            <a:pPr eaLnBrk="1" hangingPunct="1">
              <a:lnSpc>
                <a:spcPct val="90000"/>
              </a:lnSpc>
            </a:pPr>
            <a:r>
              <a:rPr lang="zh-CN" altLang="en-US" smtClean="0"/>
              <a:t>　　</a:t>
            </a:r>
            <a:br>
              <a:rPr lang="zh-CN" altLang="en-US" smtClean="0"/>
            </a:br>
            <a:r>
              <a:rPr lang="zh-CN" altLang="en-US" smtClean="0"/>
              <a:t>　　</a:t>
            </a:r>
            <a:r>
              <a:rPr lang="en-US" altLang="zh-CN" smtClean="0"/>
              <a:t>if (which==1)</a:t>
            </a:r>
            <a:br>
              <a:rPr lang="en-US" altLang="zh-CN" smtClean="0"/>
            </a:br>
            <a:r>
              <a:rPr lang="zh-CN" altLang="en-US" smtClean="0"/>
              <a:t>　　　　</a:t>
            </a:r>
            <a:r>
              <a:rPr lang="en-US" altLang="zh-CN" smtClean="0"/>
              <a:t>return new SampleA();</a:t>
            </a:r>
            <a:br>
              <a:rPr lang="en-US" altLang="zh-CN" smtClean="0"/>
            </a:br>
            <a:r>
              <a:rPr lang="zh-CN" altLang="en-US" smtClean="0"/>
              <a:t>　　</a:t>
            </a:r>
            <a:r>
              <a:rPr lang="en-US" altLang="zh-CN" smtClean="0"/>
              <a:t>else if (which==2)</a:t>
            </a:r>
            <a:br>
              <a:rPr lang="en-US" altLang="zh-CN" smtClean="0"/>
            </a:br>
            <a:r>
              <a:rPr lang="zh-CN" altLang="en-US" smtClean="0"/>
              <a:t>　　　　</a:t>
            </a:r>
            <a:r>
              <a:rPr lang="en-US" altLang="zh-CN" smtClean="0"/>
              <a:t>return new SampleB();</a:t>
            </a:r>
            <a:endParaRPr lang="en-US" altLang="zh-CN" smtClean="0"/>
          </a:p>
          <a:p>
            <a:pPr eaLnBrk="1" hangingPunct="1">
              <a:lnSpc>
                <a:spcPct val="90000"/>
              </a:lnSpc>
            </a:pPr>
            <a:r>
              <a:rPr lang="zh-CN" altLang="en-US" smtClean="0"/>
              <a:t>　　</a:t>
            </a:r>
            <a:r>
              <a:rPr lang="en-US" altLang="zh-CN" smtClean="0"/>
              <a:t>}</a:t>
            </a:r>
            <a:endParaRPr lang="en-US" altLang="zh-CN" smtClean="0"/>
          </a:p>
          <a:p>
            <a:pPr eaLnBrk="1" hangingPunct="1">
              <a:lnSpc>
                <a:spcPct val="90000"/>
              </a:lnSpc>
            </a:pPr>
            <a:r>
              <a:rPr lang="en-US" altLang="zh-CN" smtClean="0"/>
              <a:t>}</a:t>
            </a:r>
            <a:endParaRPr lang="en-US" altLang="zh-C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mtClean="0"/>
              <a:t>设计模式之</a:t>
            </a:r>
            <a:r>
              <a:rPr lang="en-US" altLang="zh-CN" smtClean="0"/>
              <a:t> –</a:t>
            </a:r>
            <a:r>
              <a:rPr lang="zh-CN" altLang="en-US" smtClean="0"/>
              <a:t>简单工厂模式</a:t>
            </a:r>
            <a:endParaRPr lang="zh-CN" altLang="en-US" smtClean="0"/>
          </a:p>
        </p:txBody>
      </p:sp>
      <p:pic>
        <p:nvPicPr>
          <p:cNvPr id="17411" name="Picture 2" descr="简单工厂"/>
          <p:cNvPicPr>
            <a:picLocks noChangeAspect="1" noChangeArrowheads="1"/>
          </p:cNvPicPr>
          <p:nvPr/>
        </p:nvPicPr>
        <p:blipFill>
          <a:blip r:embed="rId1"/>
          <a:srcRect/>
          <a:stretch>
            <a:fillRect/>
          </a:stretch>
        </p:blipFill>
        <p:spPr bwMode="auto">
          <a:xfrm>
            <a:off x="1571625" y="1571625"/>
            <a:ext cx="62865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z="3400" smtClean="0"/>
              <a:t>设计模式之工厂方法模式</a:t>
            </a:r>
            <a:endParaRPr lang="zh-CN" altLang="en-US" sz="3400" smtClean="0"/>
          </a:p>
        </p:txBody>
      </p:sp>
      <p:sp>
        <p:nvSpPr>
          <p:cNvPr id="18435" name="Rectangle 3"/>
          <p:cNvSpPr>
            <a:spLocks noGrp="1" noChangeArrowheads="1"/>
          </p:cNvSpPr>
          <p:nvPr>
            <p:ph type="body" idx="1"/>
          </p:nvPr>
        </p:nvSpPr>
        <p:spPr/>
        <p:txBody>
          <a:bodyPr/>
          <a:lstStyle/>
          <a:p>
            <a:pPr eaLnBrk="1" hangingPunct="1"/>
            <a:r>
              <a:rPr lang="zh-CN" altLang="en-US" smtClean="0"/>
              <a:t>请</a:t>
            </a:r>
            <a:r>
              <a:rPr lang="en-US" altLang="zh-CN" smtClean="0"/>
              <a:t>MM</a:t>
            </a:r>
            <a:r>
              <a:rPr lang="zh-CN" altLang="en-US" smtClean="0"/>
              <a:t>去麦当劳吃汉堡，不同的</a:t>
            </a:r>
            <a:r>
              <a:rPr lang="en-US" altLang="zh-CN" smtClean="0"/>
              <a:t>MM</a:t>
            </a:r>
            <a:r>
              <a:rPr lang="zh-CN" altLang="en-US" smtClean="0"/>
              <a:t>有不同的口味，要每个都记住是一件烦人的事情，我一般采用</a:t>
            </a:r>
            <a:r>
              <a:rPr lang="en-US" altLang="zh-CN" smtClean="0"/>
              <a:t>Factory Method</a:t>
            </a:r>
            <a:r>
              <a:rPr lang="zh-CN" altLang="en-US" smtClean="0"/>
              <a:t>模式，带着</a:t>
            </a:r>
            <a:r>
              <a:rPr lang="en-US" altLang="zh-CN" smtClean="0"/>
              <a:t>MM</a:t>
            </a:r>
            <a:r>
              <a:rPr lang="zh-CN" altLang="en-US" smtClean="0"/>
              <a:t>到服务员那儿，说“要一个汉堡”，具体要什么样的汉堡呢，让</a:t>
            </a:r>
            <a:r>
              <a:rPr lang="en-US" altLang="zh-CN" smtClean="0"/>
              <a:t>MM</a:t>
            </a:r>
            <a:r>
              <a:rPr lang="zh-CN" altLang="en-US" smtClean="0"/>
              <a:t>直接跟服务员说就行了。 </a:t>
            </a:r>
            <a:endParaRPr lang="zh-CN" alt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z="3400" smtClean="0"/>
              <a:t>设计模式之</a:t>
            </a:r>
            <a:r>
              <a:rPr lang="en-US" altLang="zh-CN" sz="3400" smtClean="0"/>
              <a:t>-</a:t>
            </a:r>
            <a:r>
              <a:rPr lang="zh-CN" altLang="en-US" sz="3400" smtClean="0"/>
              <a:t>工厂方法模式</a:t>
            </a:r>
            <a:endParaRPr lang="zh-CN" altLang="en-US" sz="3400" smtClean="0"/>
          </a:p>
        </p:txBody>
      </p:sp>
      <p:sp>
        <p:nvSpPr>
          <p:cNvPr id="19459" name="Rectangle 3"/>
          <p:cNvSpPr>
            <a:spLocks noGrp="1" noChangeArrowheads="1"/>
          </p:cNvSpPr>
          <p:nvPr>
            <p:ph type="body" idx="1"/>
          </p:nvPr>
        </p:nvSpPr>
        <p:spPr/>
        <p:txBody>
          <a:bodyPr/>
          <a:lstStyle/>
          <a:p>
            <a:pPr eaLnBrk="1" hangingPunct="1"/>
            <a:r>
              <a:rPr lang="zh-CN" altLang="en-US" smtClean="0"/>
              <a:t>核心工厂类不再负责所有产品的创建，而是将具体创建的工作交给子类去做，成为一个抽象工厂角色，仅负责给出具体工厂类必须实现的接口，而不接触哪一个产品类应当被实例化这种细节。</a:t>
            </a:r>
            <a:endParaRPr lang="zh-CN"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z="3400" smtClean="0"/>
              <a:t>设计模式之</a:t>
            </a:r>
            <a:r>
              <a:rPr lang="en-US" altLang="zh-CN" sz="3400" smtClean="0"/>
              <a:t>-</a:t>
            </a:r>
            <a:r>
              <a:rPr lang="zh-CN" altLang="en-US" sz="3400" smtClean="0"/>
              <a:t>工厂方法模式</a:t>
            </a:r>
            <a:endParaRPr lang="zh-CN" altLang="en-US" sz="3400" smtClean="0"/>
          </a:p>
        </p:txBody>
      </p:sp>
      <p:sp>
        <p:nvSpPr>
          <p:cNvPr id="20483" name="Rectangle 3"/>
          <p:cNvSpPr>
            <a:spLocks noGrp="1" noChangeArrowheads="1"/>
          </p:cNvSpPr>
          <p:nvPr>
            <p:ph type="body" idx="1"/>
          </p:nvPr>
        </p:nvSpPr>
        <p:spPr>
          <a:xfrm>
            <a:off x="714375" y="928688"/>
            <a:ext cx="7931150" cy="5929312"/>
          </a:xfrm>
        </p:spPr>
        <p:txBody>
          <a:bodyPr/>
          <a:lstStyle/>
          <a:p>
            <a:pPr eaLnBrk="1" hangingPunct="1">
              <a:lnSpc>
                <a:spcPct val="80000"/>
              </a:lnSpc>
            </a:pPr>
            <a:r>
              <a:rPr lang="en-US" altLang="zh-CN" sz="1800" smtClean="0"/>
              <a:t>public abstract class Factory{ </a:t>
            </a:r>
            <a:r>
              <a:rPr lang="zh-CN" altLang="en-US" sz="1800" smtClean="0"/>
              <a:t>　　</a:t>
            </a:r>
            <a:endParaRPr lang="zh-CN" altLang="en-US" sz="1800" smtClean="0"/>
          </a:p>
          <a:p>
            <a:pPr eaLnBrk="1" hangingPunct="1">
              <a:lnSpc>
                <a:spcPct val="80000"/>
              </a:lnSpc>
            </a:pPr>
            <a:r>
              <a:rPr lang="zh-CN" altLang="en-US" sz="1800" smtClean="0"/>
              <a:t>       </a:t>
            </a:r>
            <a:r>
              <a:rPr lang="en-US" altLang="zh-CN" sz="1800" smtClean="0"/>
              <a:t>public abstract Sample creator();</a:t>
            </a:r>
            <a:endParaRPr lang="en-US" altLang="zh-CN" sz="1800" smtClean="0"/>
          </a:p>
          <a:p>
            <a:pPr eaLnBrk="1" hangingPunct="1">
              <a:lnSpc>
                <a:spcPct val="80000"/>
              </a:lnSpc>
            </a:pPr>
            <a:r>
              <a:rPr lang="zh-CN" altLang="en-US" sz="1800" smtClean="0"/>
              <a:t>　　</a:t>
            </a:r>
            <a:r>
              <a:rPr lang="en-US" altLang="zh-CN" sz="1800" smtClean="0"/>
              <a:t>public abstract Sample2 creator(String name); </a:t>
            </a:r>
            <a:endParaRPr lang="en-US" altLang="zh-CN" sz="1800" smtClean="0"/>
          </a:p>
          <a:p>
            <a:pPr eaLnBrk="1" hangingPunct="1">
              <a:lnSpc>
                <a:spcPct val="80000"/>
              </a:lnSpc>
            </a:pPr>
            <a:r>
              <a:rPr lang="en-US" altLang="zh-CN" sz="1800" smtClean="0"/>
              <a:t>}</a:t>
            </a:r>
            <a:endParaRPr lang="en-US" altLang="zh-CN" sz="1800" smtClean="0"/>
          </a:p>
          <a:p>
            <a:pPr eaLnBrk="1" hangingPunct="1">
              <a:lnSpc>
                <a:spcPct val="80000"/>
              </a:lnSpc>
            </a:pPr>
            <a:r>
              <a:rPr lang="en-US" altLang="zh-CN" sz="1800" smtClean="0"/>
              <a:t>public class SimpleFactory extends Factory{</a:t>
            </a:r>
            <a:endParaRPr lang="en-US" altLang="zh-CN" sz="1800" smtClean="0"/>
          </a:p>
          <a:p>
            <a:pPr eaLnBrk="1" hangingPunct="1">
              <a:lnSpc>
                <a:spcPct val="80000"/>
              </a:lnSpc>
            </a:pPr>
            <a:r>
              <a:rPr lang="zh-CN" altLang="en-US" sz="1800" smtClean="0"/>
              <a:t>　　</a:t>
            </a:r>
            <a:r>
              <a:rPr lang="en-US" altLang="zh-CN" sz="1800" smtClean="0"/>
              <a:t>public Sample creator(){</a:t>
            </a:r>
            <a:br>
              <a:rPr lang="en-US" altLang="zh-CN" sz="1800" smtClean="0"/>
            </a:br>
            <a:r>
              <a:rPr lang="zh-CN" altLang="en-US" sz="1800" smtClean="0"/>
              <a:t>　　　　</a:t>
            </a:r>
            <a:r>
              <a:rPr lang="en-US" altLang="zh-CN" sz="1800" smtClean="0"/>
              <a:t>.........</a:t>
            </a:r>
            <a:br>
              <a:rPr lang="en-US" altLang="zh-CN" sz="1800" smtClean="0"/>
            </a:br>
            <a:r>
              <a:rPr lang="zh-CN" altLang="en-US" sz="1800" smtClean="0"/>
              <a:t>　　　　</a:t>
            </a:r>
            <a:r>
              <a:rPr lang="en-US" altLang="zh-CN" sz="1800" smtClean="0"/>
              <a:t>return new SampleA</a:t>
            </a:r>
            <a:br>
              <a:rPr lang="en-US" altLang="zh-CN" sz="1800" smtClean="0"/>
            </a:br>
            <a:r>
              <a:rPr lang="zh-CN" altLang="en-US" sz="1800" smtClean="0"/>
              <a:t>　　</a:t>
            </a:r>
            <a:r>
              <a:rPr lang="en-US" altLang="zh-CN" sz="1800" smtClean="0"/>
              <a:t>}</a:t>
            </a:r>
            <a:endParaRPr lang="en-US" altLang="zh-CN" sz="1800" smtClean="0"/>
          </a:p>
          <a:p>
            <a:pPr eaLnBrk="1" hangingPunct="1">
              <a:lnSpc>
                <a:spcPct val="80000"/>
              </a:lnSpc>
            </a:pPr>
            <a:r>
              <a:rPr lang="zh-CN" altLang="en-US" sz="1800" smtClean="0"/>
              <a:t>　　</a:t>
            </a:r>
            <a:r>
              <a:rPr lang="en-US" altLang="zh-CN" sz="1800" smtClean="0"/>
              <a:t>public Sample2 creator(String name){</a:t>
            </a:r>
            <a:br>
              <a:rPr lang="en-US" altLang="zh-CN" sz="1800" smtClean="0"/>
            </a:br>
            <a:r>
              <a:rPr lang="zh-CN" altLang="en-US" sz="1800" smtClean="0"/>
              <a:t>　　　　</a:t>
            </a:r>
            <a:r>
              <a:rPr lang="en-US" altLang="zh-CN" sz="1800" smtClean="0"/>
              <a:t>.........</a:t>
            </a:r>
            <a:br>
              <a:rPr lang="en-US" altLang="zh-CN" sz="1800" smtClean="0"/>
            </a:br>
            <a:r>
              <a:rPr lang="zh-CN" altLang="en-US" sz="1800" smtClean="0"/>
              <a:t>　　　　</a:t>
            </a:r>
            <a:r>
              <a:rPr lang="en-US" altLang="zh-CN" sz="1800" smtClean="0"/>
              <a:t>return new Sample2A</a:t>
            </a:r>
            <a:br>
              <a:rPr lang="en-US" altLang="zh-CN" sz="1800" smtClean="0"/>
            </a:br>
            <a:r>
              <a:rPr lang="zh-CN" altLang="en-US" sz="1800" smtClean="0"/>
              <a:t>　　</a:t>
            </a:r>
            <a:r>
              <a:rPr lang="en-US" altLang="zh-CN" sz="1800" smtClean="0"/>
              <a:t>}</a:t>
            </a:r>
            <a:endParaRPr lang="en-US" altLang="zh-CN" sz="1800" smtClean="0"/>
          </a:p>
          <a:p>
            <a:pPr eaLnBrk="1" hangingPunct="1">
              <a:lnSpc>
                <a:spcPct val="80000"/>
              </a:lnSpc>
            </a:pPr>
            <a:r>
              <a:rPr lang="en-US" altLang="zh-CN" sz="1800" smtClean="0"/>
              <a:t>}</a:t>
            </a:r>
            <a:endParaRPr lang="en-US" altLang="zh-CN" sz="1800" smtClean="0"/>
          </a:p>
          <a:p>
            <a:pPr eaLnBrk="1" hangingPunct="1">
              <a:lnSpc>
                <a:spcPct val="80000"/>
              </a:lnSpc>
            </a:pPr>
            <a:r>
              <a:rPr lang="en-US" altLang="zh-CN" sz="1800" smtClean="0"/>
              <a:t>public class BombFactory extends Factory{</a:t>
            </a:r>
            <a:endParaRPr lang="en-US" altLang="zh-CN" sz="1800" smtClean="0"/>
          </a:p>
          <a:p>
            <a:pPr eaLnBrk="1" hangingPunct="1">
              <a:lnSpc>
                <a:spcPct val="80000"/>
              </a:lnSpc>
            </a:pPr>
            <a:r>
              <a:rPr lang="zh-CN" altLang="en-US" sz="1800" smtClean="0"/>
              <a:t>　　</a:t>
            </a:r>
            <a:r>
              <a:rPr lang="en-US" altLang="zh-CN" sz="1800" smtClean="0"/>
              <a:t>public Sample creator(){</a:t>
            </a:r>
            <a:br>
              <a:rPr lang="en-US" altLang="zh-CN" sz="1800" smtClean="0"/>
            </a:br>
            <a:r>
              <a:rPr lang="zh-CN" altLang="en-US" sz="1800" smtClean="0"/>
              <a:t>　　　　</a:t>
            </a:r>
            <a:r>
              <a:rPr lang="en-US" altLang="zh-CN" sz="1800" smtClean="0"/>
              <a:t>......</a:t>
            </a:r>
            <a:br>
              <a:rPr lang="en-US" altLang="zh-CN" sz="1800" smtClean="0"/>
            </a:br>
            <a:r>
              <a:rPr lang="zh-CN" altLang="en-US" sz="1800" smtClean="0"/>
              <a:t>　　　　</a:t>
            </a:r>
            <a:r>
              <a:rPr lang="en-US" altLang="zh-CN" sz="1800" smtClean="0"/>
              <a:t>return new SampleB </a:t>
            </a:r>
            <a:br>
              <a:rPr lang="en-US" altLang="zh-CN" sz="1800" smtClean="0"/>
            </a:br>
            <a:r>
              <a:rPr lang="zh-CN" altLang="en-US" sz="1800" smtClean="0"/>
              <a:t>　　</a:t>
            </a:r>
            <a:r>
              <a:rPr lang="en-US" altLang="zh-CN" sz="1800" smtClean="0"/>
              <a:t>}</a:t>
            </a:r>
            <a:endParaRPr lang="en-US" altLang="zh-CN" sz="1800" smtClean="0"/>
          </a:p>
          <a:p>
            <a:pPr eaLnBrk="1" hangingPunct="1">
              <a:lnSpc>
                <a:spcPct val="80000"/>
              </a:lnSpc>
            </a:pPr>
            <a:r>
              <a:rPr lang="zh-CN" altLang="en-US" sz="1800" smtClean="0"/>
              <a:t>　　</a:t>
            </a:r>
            <a:r>
              <a:rPr lang="en-US" altLang="zh-CN" sz="1800" smtClean="0"/>
              <a:t>public Sample2 creator(String name){</a:t>
            </a:r>
            <a:br>
              <a:rPr lang="en-US" altLang="zh-CN" sz="1800" smtClean="0"/>
            </a:br>
            <a:r>
              <a:rPr lang="zh-CN" altLang="en-US" sz="1800" smtClean="0"/>
              <a:t>　　　　</a:t>
            </a:r>
            <a:r>
              <a:rPr lang="en-US" altLang="zh-CN" sz="1800" smtClean="0"/>
              <a:t>......</a:t>
            </a:r>
            <a:br>
              <a:rPr lang="en-US" altLang="zh-CN" sz="1800" smtClean="0"/>
            </a:br>
            <a:r>
              <a:rPr lang="zh-CN" altLang="en-US" sz="1800" smtClean="0"/>
              <a:t>　　　　</a:t>
            </a:r>
            <a:r>
              <a:rPr lang="en-US" altLang="zh-CN" sz="1800" smtClean="0"/>
              <a:t>return new Sample2B</a:t>
            </a:r>
            <a:br>
              <a:rPr lang="en-US" altLang="zh-CN" sz="1800" smtClean="0"/>
            </a:br>
            <a:r>
              <a:rPr lang="zh-CN" altLang="en-US" sz="1800" smtClean="0"/>
              <a:t>　　</a:t>
            </a:r>
            <a:r>
              <a:rPr lang="en-US" altLang="zh-CN" sz="1800" smtClean="0"/>
              <a:t>}</a:t>
            </a:r>
            <a:endParaRPr lang="en-US" altLang="zh-CN" sz="1800" smtClean="0"/>
          </a:p>
          <a:p>
            <a:pPr eaLnBrk="1" hangingPunct="1">
              <a:lnSpc>
                <a:spcPct val="80000"/>
              </a:lnSpc>
            </a:pPr>
            <a:r>
              <a:rPr lang="en-US" altLang="zh-CN" sz="1800" smtClean="0"/>
              <a:t>}</a:t>
            </a:r>
            <a:endParaRPr lang="en-US" altLang="zh-CN" sz="1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z="3400" smtClean="0"/>
              <a:t>设计模式之</a:t>
            </a:r>
            <a:r>
              <a:rPr lang="en-US" altLang="zh-CN" sz="3400" smtClean="0"/>
              <a:t>-</a:t>
            </a:r>
            <a:r>
              <a:rPr lang="zh-CN" altLang="en-US" sz="3400" smtClean="0"/>
              <a:t>工厂方法模式</a:t>
            </a:r>
            <a:endParaRPr lang="zh-CN" altLang="en-US" sz="3400" smtClean="0"/>
          </a:p>
        </p:txBody>
      </p:sp>
      <p:sp>
        <p:nvSpPr>
          <p:cNvPr id="21507" name="Rectangle 3"/>
          <p:cNvSpPr>
            <a:spLocks noGrp="1" noChangeArrowheads="1"/>
          </p:cNvSpPr>
          <p:nvPr>
            <p:ph type="body" idx="1"/>
          </p:nvPr>
        </p:nvSpPr>
        <p:spPr>
          <a:xfrm>
            <a:off x="571500" y="1285875"/>
            <a:ext cx="7931150" cy="3000375"/>
          </a:xfrm>
        </p:spPr>
        <p:txBody>
          <a:bodyPr/>
          <a:lstStyle/>
          <a:p>
            <a:pPr eaLnBrk="1" hangingPunct="1">
              <a:lnSpc>
                <a:spcPct val="80000"/>
              </a:lnSpc>
            </a:pPr>
            <a:r>
              <a:rPr lang="en-US" altLang="zh-CN" smtClean="0"/>
              <a:t>《</a:t>
            </a:r>
            <a:r>
              <a:rPr lang="zh-CN" altLang="en-US" smtClean="0"/>
              <a:t>设计模式</a:t>
            </a:r>
            <a:r>
              <a:rPr lang="en-US" altLang="zh-CN" smtClean="0"/>
              <a:t>》--GoF</a:t>
            </a:r>
            <a:r>
              <a:rPr lang="zh-CN" altLang="en-US" smtClean="0"/>
              <a:t>：</a:t>
            </a:r>
            <a:endParaRPr lang="en-US" altLang="zh-CN" smtClean="0"/>
          </a:p>
          <a:p>
            <a:pPr eaLnBrk="1" hangingPunct="1">
              <a:lnSpc>
                <a:spcPct val="80000"/>
              </a:lnSpc>
            </a:pPr>
            <a:endParaRPr lang="en-US" altLang="zh-CN" smtClean="0"/>
          </a:p>
          <a:p>
            <a:pPr eaLnBrk="1" hangingPunct="1">
              <a:lnSpc>
                <a:spcPct val="80000"/>
              </a:lnSpc>
            </a:pPr>
            <a:r>
              <a:rPr lang="zh-CN" altLang="en-US" smtClean="0"/>
              <a:t>定义一个创建对象的接口，让子类决定实例化哪一个类。</a:t>
            </a:r>
            <a:endParaRPr lang="en-US" altLang="zh-CN" smtClean="0"/>
          </a:p>
          <a:p>
            <a:pPr eaLnBrk="1" hangingPunct="1">
              <a:lnSpc>
                <a:spcPct val="80000"/>
              </a:lnSpc>
            </a:pPr>
            <a:r>
              <a:rPr lang="en-US" altLang="zh-CN" smtClean="0"/>
              <a:t>Factory Method</a:t>
            </a:r>
            <a:r>
              <a:rPr lang="zh-CN" altLang="en-US" smtClean="0"/>
              <a:t>使得一个类的实例化延迟到子类。</a:t>
            </a:r>
            <a:endParaRPr lang="en-US" altLang="zh-CN" smtClean="0"/>
          </a:p>
          <a:p>
            <a:pPr eaLnBrk="1" hangingPunct="1">
              <a:lnSpc>
                <a:spcPct val="80000"/>
              </a:lnSpc>
            </a:pPr>
            <a:endParaRPr lang="en-US" altLang="zh-CN" sz="1800" smtClean="0"/>
          </a:p>
        </p:txBody>
      </p:sp>
      <p:pic>
        <p:nvPicPr>
          <p:cNvPr id="20485" name="Picture 5" descr="工厂方法"/>
          <p:cNvPicPr>
            <a:picLocks noChangeAspect="1" noChangeArrowheads="1"/>
          </p:cNvPicPr>
          <p:nvPr/>
        </p:nvPicPr>
        <p:blipFill>
          <a:blip r:embed="rId1"/>
          <a:srcRect/>
          <a:stretch>
            <a:fillRect/>
          </a:stretch>
        </p:blipFill>
        <p:spPr bwMode="auto">
          <a:xfrm>
            <a:off x="1643063" y="1857375"/>
            <a:ext cx="6286500" cy="47720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143000" y="214313"/>
            <a:ext cx="7772400" cy="762000"/>
          </a:xfrm>
          <a:noFill/>
          <a:ln>
            <a:miter lim="800000"/>
          </a:ln>
        </p:spPr>
        <p:txBody>
          <a:bodyPr vert="horz" wrap="square" lIns="91440" tIns="45720" rIns="91440" bIns="45720" numCol="1" anchor="t" anchorCtr="0" compatLnSpc="1"/>
          <a:lstStyle/>
          <a:p>
            <a:pPr eaLnBrk="1" hangingPunct="1"/>
            <a:r>
              <a:rPr lang="zh-CN" altLang="en-US" sz="4000" smtClean="0"/>
              <a:t>背  景</a:t>
            </a:r>
            <a:endParaRPr lang="zh-CN" altLang="en-US" sz="4000" smtClean="0"/>
          </a:p>
        </p:txBody>
      </p:sp>
      <p:sp>
        <p:nvSpPr>
          <p:cNvPr id="4099" name="Rectangle 3"/>
          <p:cNvSpPr>
            <a:spLocks noGrp="1" noChangeArrowheads="1"/>
          </p:cNvSpPr>
          <p:nvPr>
            <p:ph type="body" idx="1"/>
          </p:nvPr>
        </p:nvSpPr>
        <p:spPr>
          <a:xfrm>
            <a:off x="304800" y="2286000"/>
            <a:ext cx="8534400" cy="4114800"/>
          </a:xfrm>
        </p:spPr>
        <p:txBody>
          <a:bodyPr/>
          <a:lstStyle/>
          <a:p>
            <a:pPr eaLnBrk="1" hangingPunct="1"/>
            <a:r>
              <a:rPr lang="zh-CN" altLang="en-US" dirty="0" smtClean="0"/>
              <a:t>目前企业级分布式软件开发普遍采用面向对象的方法，</a:t>
            </a:r>
            <a:r>
              <a:rPr lang="en-US" altLang="zh-CN" dirty="0" smtClean="0"/>
              <a:t>OOD</a:t>
            </a:r>
            <a:r>
              <a:rPr lang="zh-CN" altLang="en-US" dirty="0" smtClean="0"/>
              <a:t>直接导致了设计模式的发展。</a:t>
            </a:r>
            <a:endParaRPr lang="zh-CN" altLang="en-US" dirty="0" smtClean="0"/>
          </a:p>
          <a:p>
            <a:pPr eaLnBrk="1" hangingPunct="1"/>
            <a:r>
              <a:rPr lang="zh-CN" altLang="en-US" dirty="0" smtClean="0"/>
              <a:t>开发面向对象的软件是困难的，而开发可复用的面向对象的软件更难。</a:t>
            </a:r>
            <a:endParaRPr lang="zh-CN" altLang="en-US" dirty="0" smtClean="0"/>
          </a:p>
          <a:p>
            <a:pPr eaLnBrk="1" hangingPunct="1"/>
            <a:r>
              <a:rPr lang="zh-CN" altLang="en-US" dirty="0" smtClean="0"/>
              <a:t>有经验的设计者重用过去的方案。</a:t>
            </a:r>
            <a:endParaRPr lang="zh-CN" altLang="en-US" dirty="0" smtClean="0"/>
          </a:p>
          <a:p>
            <a:pPr eaLnBrk="1" hangingPunct="1"/>
            <a:r>
              <a:rPr lang="zh-CN" altLang="en-US" dirty="0" smtClean="0"/>
              <a:t>采用设计模式使设计和代码具有良好的可维护性、可复用性和可扩展性。</a:t>
            </a:r>
            <a:endParaRPr lang="zh-CN" altLang="en-US" dirty="0" smtClean="0"/>
          </a:p>
        </p:txBody>
      </p:sp>
    </p:spTree>
  </p:cSld>
  <p:clrMapOvr>
    <a:masterClrMapping/>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z="3400" smtClean="0"/>
              <a:t>设计模式之抽象工厂模式</a:t>
            </a:r>
            <a:endParaRPr lang="zh-CN" altLang="en-US" sz="3400" smtClean="0"/>
          </a:p>
        </p:txBody>
      </p:sp>
      <p:sp>
        <p:nvSpPr>
          <p:cNvPr id="22531" name="Rectangle 3"/>
          <p:cNvSpPr>
            <a:spLocks noGrp="1" noChangeArrowheads="1"/>
          </p:cNvSpPr>
          <p:nvPr>
            <p:ph type="body" idx="1"/>
          </p:nvPr>
        </p:nvSpPr>
        <p:spPr/>
        <p:txBody>
          <a:bodyPr/>
          <a:lstStyle/>
          <a:p>
            <a:pPr eaLnBrk="1" hangingPunct="1"/>
            <a:r>
              <a:rPr lang="zh-CN" altLang="en-US" smtClean="0"/>
              <a:t>请</a:t>
            </a:r>
            <a:r>
              <a:rPr lang="en-US" altLang="zh-CN" smtClean="0"/>
              <a:t>MM</a:t>
            </a:r>
            <a:r>
              <a:rPr lang="zh-CN" altLang="en-US" smtClean="0"/>
              <a:t>去肯德基吃套餐，不同的</a:t>
            </a:r>
            <a:r>
              <a:rPr lang="en-US" altLang="zh-CN" smtClean="0"/>
              <a:t>MM</a:t>
            </a:r>
            <a:r>
              <a:rPr lang="zh-CN" altLang="en-US" smtClean="0"/>
              <a:t>有不同的套餐口味，要每个都记住是一件烦人的事情，我一般采用</a:t>
            </a:r>
            <a:r>
              <a:rPr lang="en-US" altLang="zh-CN" smtClean="0"/>
              <a:t>Abstract Factory</a:t>
            </a:r>
            <a:r>
              <a:rPr lang="zh-CN" altLang="en-US" smtClean="0"/>
              <a:t>模式，带着</a:t>
            </a:r>
            <a:r>
              <a:rPr lang="en-US" altLang="zh-CN" smtClean="0"/>
              <a:t>MM</a:t>
            </a:r>
            <a:r>
              <a:rPr lang="zh-CN" altLang="en-US" smtClean="0"/>
              <a:t>到服务员那儿，说“要一个新奥尔良烤鸡腿堡餐”，改天另一个吃辣的</a:t>
            </a:r>
            <a:r>
              <a:rPr lang="en-US" altLang="zh-CN" smtClean="0"/>
              <a:t>MM</a:t>
            </a:r>
            <a:r>
              <a:rPr lang="zh-CN" altLang="en-US" smtClean="0"/>
              <a:t>就要一个</a:t>
            </a:r>
            <a:r>
              <a:rPr lang="en-US" altLang="zh-CN" smtClean="0"/>
              <a:t>”</a:t>
            </a:r>
            <a:r>
              <a:rPr lang="zh-CN" altLang="en-US" smtClean="0"/>
              <a:t>麻辣鸡翅套餐</a:t>
            </a:r>
            <a:r>
              <a:rPr lang="en-US" altLang="zh-CN" smtClean="0"/>
              <a:t>”</a:t>
            </a:r>
            <a:r>
              <a:rPr lang="zh-CN" altLang="en-US" smtClean="0"/>
              <a:t>。 </a:t>
            </a:r>
            <a:endParaRPr lang="zh-CN"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z="3400" smtClean="0"/>
              <a:t>设计模式之抽象工厂模式</a:t>
            </a:r>
            <a:endParaRPr lang="zh-CN" altLang="en-US" sz="3400" smtClean="0"/>
          </a:p>
        </p:txBody>
      </p:sp>
      <p:pic>
        <p:nvPicPr>
          <p:cNvPr id="23555" name="Picture 2" descr="抽象工厂"/>
          <p:cNvPicPr>
            <a:picLocks noChangeAspect="1" noChangeArrowheads="1"/>
          </p:cNvPicPr>
          <p:nvPr/>
        </p:nvPicPr>
        <p:blipFill>
          <a:blip r:embed="rId1"/>
          <a:srcRect/>
          <a:stretch>
            <a:fillRect/>
          </a:stretch>
        </p:blipFill>
        <p:spPr bwMode="auto">
          <a:xfrm>
            <a:off x="857250" y="785813"/>
            <a:ext cx="7000875" cy="6072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3970020" y="263843"/>
            <a:ext cx="4911090" cy="521970"/>
          </a:xfrm>
          <a:noFill/>
          <a:extLst>
            <a:ext uri="{909E8E84-426E-40DD-AFC4-6F175D3DCCD1}">
              <a14:hiddenFill xmlns:a14="http://schemas.microsoft.com/office/drawing/2010/main">
                <a:solidFill>
                  <a:schemeClr val="bg1"/>
                </a:solidFill>
              </a14:hiddenFill>
            </a:ext>
          </a:extLst>
        </p:spPr>
        <p:txBody>
          <a:bodyPr wrap="square"/>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Adapter</a:t>
            </a:r>
            <a:r>
              <a:rPr lang="en-US" altLang="zh-CN" dirty="0" smtClean="0"/>
              <a:t>  -</a:t>
            </a:r>
            <a:r>
              <a:rPr lang="zh-CN" altLang="en-US" dirty="0" smtClean="0"/>
              <a:t>适配器</a:t>
            </a:r>
            <a:endParaRPr lang="zh-CN" altLang="en-US" dirty="0" smtClean="0"/>
          </a:p>
        </p:txBody>
      </p:sp>
      <p:sp>
        <p:nvSpPr>
          <p:cNvPr id="24579" name="Rectangle 3"/>
          <p:cNvSpPr>
            <a:spLocks noGrp="1" noChangeArrowheads="1"/>
          </p:cNvSpPr>
          <p:nvPr>
            <p:ph type="body" idx="1"/>
          </p:nvPr>
        </p:nvSpPr>
        <p:spPr/>
        <p:txBody>
          <a:bodyPr/>
          <a:lstStyle/>
          <a:p>
            <a:pPr eaLnBrk="1" hangingPunct="1"/>
            <a:r>
              <a:rPr lang="zh-CN" altLang="en-US" smtClean="0"/>
              <a:t>在朋友聚会上碰到了一个美女</a:t>
            </a:r>
            <a:r>
              <a:rPr lang="en-US" altLang="zh-CN" smtClean="0"/>
              <a:t>Sarah</a:t>
            </a:r>
            <a:r>
              <a:rPr lang="zh-CN" altLang="en-US" smtClean="0"/>
              <a:t>，从香港来的，可我不会说粤语，她不会说普通话，只好求助于我的朋友</a:t>
            </a:r>
            <a:r>
              <a:rPr lang="en-US" altLang="zh-CN" smtClean="0"/>
              <a:t>kent</a:t>
            </a:r>
            <a:r>
              <a:rPr lang="zh-CN" altLang="en-US" smtClean="0"/>
              <a:t>了，他作为我和</a:t>
            </a:r>
            <a:r>
              <a:rPr lang="en-US" altLang="zh-CN" smtClean="0"/>
              <a:t>Sarah</a:t>
            </a:r>
            <a:r>
              <a:rPr lang="zh-CN" altLang="en-US" smtClean="0"/>
              <a:t>之间的</a:t>
            </a:r>
            <a:r>
              <a:rPr lang="en-US" altLang="zh-CN" smtClean="0"/>
              <a:t>Adapter</a:t>
            </a:r>
            <a:r>
              <a:rPr lang="zh-CN" altLang="en-US" smtClean="0"/>
              <a:t>，让我和</a:t>
            </a:r>
            <a:r>
              <a:rPr lang="en-US" altLang="zh-CN" smtClean="0"/>
              <a:t>Sarah</a:t>
            </a:r>
            <a:r>
              <a:rPr lang="zh-CN" altLang="en-US" smtClean="0"/>
              <a:t>可以相互交谈了</a:t>
            </a:r>
            <a:r>
              <a:rPr lang="en-US" altLang="zh-CN" smtClean="0"/>
              <a:t>(</a:t>
            </a:r>
            <a:r>
              <a:rPr lang="zh-CN" altLang="en-US" smtClean="0"/>
              <a:t>也不知道他会不会耍我</a:t>
            </a:r>
            <a:r>
              <a:rPr lang="en-US" altLang="zh-CN" smtClean="0"/>
              <a:t>) </a:t>
            </a:r>
            <a:endParaRPr lang="en-US" altLang="zh-CN"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800100" y="10318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Adapter</a:t>
            </a:r>
            <a:r>
              <a:rPr lang="en-US" altLang="zh-CN" dirty="0" smtClean="0"/>
              <a:t>  -</a:t>
            </a:r>
            <a:r>
              <a:rPr lang="zh-CN" altLang="en-US" dirty="0" smtClean="0"/>
              <a:t>适配器</a:t>
            </a:r>
            <a:endParaRPr lang="zh-CN" altLang="en-US" dirty="0" smtClean="0"/>
          </a:p>
        </p:txBody>
      </p:sp>
      <p:sp>
        <p:nvSpPr>
          <p:cNvPr id="25603" name="Rectangle 3"/>
          <p:cNvSpPr>
            <a:spLocks noGrp="1" noChangeArrowheads="1"/>
          </p:cNvSpPr>
          <p:nvPr>
            <p:ph type="body" idx="1"/>
          </p:nvPr>
        </p:nvSpPr>
        <p:spPr/>
        <p:txBody>
          <a:bodyPr/>
          <a:lstStyle/>
          <a:p>
            <a:pPr eaLnBrk="1" hangingPunct="1"/>
            <a:r>
              <a:rPr lang="zh-CN" altLang="en-US" dirty="0" smtClean="0"/>
              <a:t>把一个类的接口变换成客户端所期待的另一种接口，从而使原本因接口原因不匹配而无法一起工作的两个类能够一起工作。</a:t>
            </a:r>
            <a:endParaRPr lang="en-US" altLang="zh-CN" dirty="0" smtClean="0"/>
          </a:p>
          <a:p>
            <a:pPr eaLnBrk="1" hangingPunct="1"/>
            <a:endParaRPr lang="en-US" altLang="zh-CN" dirty="0" smtClean="0"/>
          </a:p>
          <a:p>
            <a:pPr eaLnBrk="1" hangingPunct="1"/>
            <a:r>
              <a:rPr lang="zh-CN" altLang="en-US" dirty="0" smtClean="0"/>
              <a:t>缺省的适配器模式</a:t>
            </a:r>
            <a:r>
              <a:rPr lang="en-US" altLang="zh-CN" dirty="0" smtClean="0"/>
              <a:t>(Default Adapter)</a:t>
            </a:r>
            <a:r>
              <a:rPr lang="zh-CN" altLang="en-US" dirty="0" smtClean="0"/>
              <a:t>：缺省的适配器模式为一个接口提供缺省的实现，子类可以从这个缺省的实现类进行扩展，而不必从原有的接口进行扩展。他的好处在于客户端不需要去实现与他无关的方法，只做他最关心的事。</a:t>
            </a:r>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285750" y="1500188"/>
            <a:ext cx="8643938" cy="4678362"/>
          </a:xfrm>
          <a:prstGeom prst="rect">
            <a:avLst/>
          </a:prstGeom>
          <a:noFill/>
          <a:ln w="9525">
            <a:noFill/>
            <a:miter lim="800000"/>
          </a:ln>
        </p:spPr>
        <p:txBody>
          <a:bodyPr>
            <a:spAutoFit/>
          </a:bodyPr>
          <a:lstStyle/>
          <a:p>
            <a:pPr algn="l"/>
            <a:r>
              <a:rPr lang="zh-CN" altLang="en-US" sz="2800" b="1"/>
              <a:t>问题引出</a:t>
            </a:r>
            <a:r>
              <a:rPr lang="zh-CN" altLang="en-US" sz="2800"/>
              <a:t>：大家生活中可能碰到的一个问题就是你新买的手机自带的耳机是</a:t>
            </a:r>
            <a:r>
              <a:rPr lang="en-US" altLang="zh-CN" sz="2800"/>
              <a:t>2.5</a:t>
            </a:r>
            <a:r>
              <a:rPr lang="zh-CN" altLang="en-US" sz="2800"/>
              <a:t>接口的，不幸的是有一天你的耳机坏了，你去市面上根本就找不到</a:t>
            </a:r>
            <a:r>
              <a:rPr lang="en-US" altLang="zh-CN" sz="2800"/>
              <a:t>2.5</a:t>
            </a:r>
            <a:r>
              <a:rPr lang="zh-CN" altLang="en-US" sz="2800"/>
              <a:t>的耳机了，基本上是</a:t>
            </a:r>
            <a:r>
              <a:rPr lang="en-US" altLang="zh-CN" sz="2800"/>
              <a:t>3.5</a:t>
            </a:r>
            <a:r>
              <a:rPr lang="zh-CN" altLang="en-US" sz="2800"/>
              <a:t>接口了，没办法你只好买了个</a:t>
            </a:r>
            <a:r>
              <a:rPr lang="en-US" altLang="zh-CN" sz="2800"/>
              <a:t>3.5</a:t>
            </a:r>
            <a:r>
              <a:rPr lang="zh-CN" altLang="en-US" sz="2800"/>
              <a:t>接口的耳机，老板告诉你：“我给你一个适配器”这不问题就解决了。</a:t>
            </a:r>
            <a:endParaRPr lang="zh-CN" altLang="en-US" sz="2800"/>
          </a:p>
          <a:p>
            <a:pPr algn="l"/>
            <a:r>
              <a:rPr lang="zh-CN" altLang="en-US" sz="2800" b="1"/>
              <a:t>问题分析：</a:t>
            </a:r>
            <a:r>
              <a:rPr lang="en-US" altLang="zh-CN" sz="2800"/>
              <a:t>3.5</a:t>
            </a:r>
            <a:r>
              <a:rPr lang="zh-CN" altLang="en-US" sz="2800"/>
              <a:t>的接口的耳机在你手机上本来是没法使用的，因为它没有按照</a:t>
            </a:r>
            <a:r>
              <a:rPr lang="en-US" altLang="zh-CN" sz="2800"/>
              <a:t>2.5</a:t>
            </a:r>
            <a:r>
              <a:rPr lang="zh-CN" altLang="en-US" sz="2800"/>
              <a:t>接口的设计啊，而现在我又想使用这幅耳机，于是乎有了“适配器（</a:t>
            </a:r>
            <a:r>
              <a:rPr lang="en-US" altLang="zh-CN" sz="2800"/>
              <a:t>Adapter</a:t>
            </a:r>
            <a:r>
              <a:rPr lang="zh-CN" altLang="en-US" sz="2800"/>
              <a:t>）”这个一个东西出来了。</a:t>
            </a:r>
            <a:endParaRPr lang="zh-CN" altLang="en-US" sz="2800"/>
          </a:p>
          <a:p>
            <a:endParaRPr lang="zh-CN" altLang="en-US"/>
          </a:p>
        </p:txBody>
      </p:sp>
      <p:sp>
        <p:nvSpPr>
          <p:cNvPr id="517122" name="Rectangle 2"/>
          <p:cNvSpPr>
            <a:spLocks noGrp="1" noChangeArrowheads="1"/>
          </p:cNvSpPr>
          <p:nvPr>
            <p:ph type="title"/>
          </p:nvPr>
        </p:nvSpPr>
        <p:spPr>
          <a:xfrm>
            <a:off x="811530" y="6889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Adapter</a:t>
            </a:r>
            <a:r>
              <a:rPr lang="en-US" altLang="zh-CN" dirty="0" smtClean="0"/>
              <a:t>  -</a:t>
            </a:r>
            <a:r>
              <a:rPr lang="zh-CN" altLang="en-US" dirty="0" smtClean="0"/>
              <a:t>适配器</a:t>
            </a:r>
            <a:endParaRPr lang="zh-CN" altLang="en-US" dirty="0" smtClean="0"/>
          </a:p>
        </p:txBody>
      </p:sp>
      <p:pic>
        <p:nvPicPr>
          <p:cNvPr id="26627" name="Picture 2" descr="mhtml:file://E:\ACCP\Y2-JAVA\深入JavaOOP\t2设计模式\资料\适配器模式%20-%20Java综合%20-%20Java%20-%20ITeye论坛.mht!http://dl.iteye.com/upload/attachment/507215/afadc2bb-ceb6-3606-8ab4-9e9c6982f0a3.png"/>
          <p:cNvPicPr>
            <a:picLocks noChangeAspect="1" noChangeArrowheads="1"/>
          </p:cNvPicPr>
          <p:nvPr/>
        </p:nvPicPr>
        <p:blipFill>
          <a:blip r:embed="rId1"/>
          <a:srcRect/>
          <a:stretch>
            <a:fillRect/>
          </a:stretch>
        </p:blipFill>
        <p:spPr bwMode="auto">
          <a:xfrm>
            <a:off x="357188" y="1214438"/>
            <a:ext cx="4348162" cy="2428875"/>
          </a:xfrm>
          <a:prstGeom prst="rect">
            <a:avLst/>
          </a:prstGeom>
          <a:noFill/>
          <a:ln w="9525">
            <a:noFill/>
            <a:miter lim="800000"/>
            <a:headEnd/>
            <a:tailEnd/>
          </a:ln>
        </p:spPr>
      </p:pic>
      <p:pic>
        <p:nvPicPr>
          <p:cNvPr id="26628" name="Picture 4" descr="mhtml:file://E:\ACCP\Y2-JAVA\深入JavaOOP\t2设计模式\资料\适配器模式%20-%20Java综合%20-%20Java%20-%20ITeye论坛.mht!http://dl.iteye.com/upload/attachment/507219/76e9e93e-5a66-38c5-9750-6e936688b3ba.png"/>
          <p:cNvPicPr>
            <a:picLocks noChangeAspect="1" noChangeArrowheads="1"/>
          </p:cNvPicPr>
          <p:nvPr/>
        </p:nvPicPr>
        <p:blipFill>
          <a:blip r:embed="rId2"/>
          <a:srcRect/>
          <a:stretch>
            <a:fillRect/>
          </a:stretch>
        </p:blipFill>
        <p:spPr bwMode="auto">
          <a:xfrm>
            <a:off x="4000500" y="4143375"/>
            <a:ext cx="4938713" cy="2185988"/>
          </a:xfrm>
          <a:prstGeom prst="rect">
            <a:avLst/>
          </a:prstGeom>
          <a:noFill/>
          <a:ln w="9525">
            <a:noFill/>
            <a:miter lim="800000"/>
            <a:headEnd/>
            <a:tailEnd/>
          </a:ln>
        </p:spPr>
      </p:pic>
      <p:sp>
        <p:nvSpPr>
          <p:cNvPr id="26629" name="圆角矩形标注 7"/>
          <p:cNvSpPr>
            <a:spLocks noChangeArrowheads="1"/>
          </p:cNvSpPr>
          <p:nvPr/>
        </p:nvSpPr>
        <p:spPr bwMode="auto">
          <a:xfrm>
            <a:off x="5572125" y="1214438"/>
            <a:ext cx="1428750" cy="428625"/>
          </a:xfrm>
          <a:prstGeom prst="wedgeRoundRectCallout">
            <a:avLst>
              <a:gd name="adj1" fmla="val -128782"/>
              <a:gd name="adj2" fmla="val 69509"/>
              <a:gd name="adj3" fmla="val 16667"/>
            </a:avLst>
          </a:prstGeom>
          <a:solidFill>
            <a:schemeClr val="accent1"/>
          </a:solidFill>
          <a:ln w="9525" algn="ctr">
            <a:solidFill>
              <a:schemeClr val="tx1"/>
            </a:solidFill>
            <a:round/>
          </a:ln>
        </p:spPr>
        <p:txBody>
          <a:bodyPr anchor="b"/>
          <a:lstStyle/>
          <a:p>
            <a:r>
              <a:rPr lang="zh-CN" altLang="en-US"/>
              <a:t>类适配器</a:t>
            </a:r>
            <a:endParaRPr lang="zh-CN" altLang="en-US"/>
          </a:p>
        </p:txBody>
      </p:sp>
      <p:sp>
        <p:nvSpPr>
          <p:cNvPr id="26630" name="圆角矩形标注 8"/>
          <p:cNvSpPr>
            <a:spLocks noChangeArrowheads="1"/>
          </p:cNvSpPr>
          <p:nvPr/>
        </p:nvSpPr>
        <p:spPr bwMode="auto">
          <a:xfrm>
            <a:off x="6215063" y="3000375"/>
            <a:ext cx="1428750" cy="428625"/>
          </a:xfrm>
          <a:prstGeom prst="wedgeRoundRectCallout">
            <a:avLst>
              <a:gd name="adj1" fmla="val -109509"/>
              <a:gd name="adj2" fmla="val 231435"/>
              <a:gd name="adj3" fmla="val 16667"/>
            </a:avLst>
          </a:prstGeom>
          <a:solidFill>
            <a:schemeClr val="accent1"/>
          </a:solidFill>
          <a:ln w="9525" algn="ctr">
            <a:solidFill>
              <a:schemeClr val="tx1"/>
            </a:solidFill>
            <a:round/>
          </a:ln>
        </p:spPr>
        <p:txBody>
          <a:bodyPr anchor="b"/>
          <a:lstStyle/>
          <a:p>
            <a:r>
              <a:rPr lang="zh-CN" altLang="en-US"/>
              <a:t>对象适配器</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26627"/>
                                        </p:tgtEl>
                                        <p:attrNameLst>
                                          <p:attrName>style.visibility</p:attrName>
                                        </p:attrNameLst>
                                      </p:cBhvr>
                                      <p:to>
                                        <p:strVal val="visible"/>
                                      </p:to>
                                    </p:set>
                                    <p:animEffect transition="in" filter="diamond(in)">
                                      <p:cBhvr>
                                        <p:cTn id="11" dur="1000"/>
                                        <p:tgtEl>
                                          <p:spTgt spid="26627"/>
                                        </p:tgtEl>
                                      </p:cBhvr>
                                    </p:animEffect>
                                  </p:childTnLst>
                                </p:cTn>
                              </p:par>
                            </p:childTnLst>
                          </p:cTn>
                        </p:par>
                        <p:par>
                          <p:cTn id="12" fill="hold">
                            <p:stCondLst>
                              <p:cond delay="1500"/>
                            </p:stCondLst>
                            <p:childTnLst>
                              <p:par>
                                <p:cTn id="13" presetID="8" presetClass="entr" presetSubtype="16" fill="hold" nodeType="afterEffect">
                                  <p:stCondLst>
                                    <p:cond delay="0"/>
                                  </p:stCondLst>
                                  <p:childTnLst>
                                    <p:set>
                                      <p:cBhvr>
                                        <p:cTn id="14" dur="1" fill="hold">
                                          <p:stCondLst>
                                            <p:cond delay="0"/>
                                          </p:stCondLst>
                                        </p:cTn>
                                        <p:tgtEl>
                                          <p:spTgt spid="26628"/>
                                        </p:tgtEl>
                                        <p:attrNameLst>
                                          <p:attrName>style.visibility</p:attrName>
                                        </p:attrNameLst>
                                      </p:cBhvr>
                                      <p:to>
                                        <p:strVal val="visible"/>
                                      </p:to>
                                    </p:set>
                                    <p:animEffect transition="in" filter="diamond(in)">
                                      <p:cBhvr>
                                        <p:cTn id="15" dur="2000"/>
                                        <p:tgtEl>
                                          <p:spTgt spid="26628"/>
                                        </p:tgtEl>
                                      </p:cBhvr>
                                    </p:animEffect>
                                  </p:childTnLst>
                                </p:cTn>
                              </p:par>
                            </p:childTnLst>
                          </p:cTn>
                        </p:par>
                        <p:par>
                          <p:cTn id="16" fill="hold">
                            <p:stCondLst>
                              <p:cond delay="3500"/>
                            </p:stCondLst>
                            <p:childTnLst>
                              <p:par>
                                <p:cTn id="17" presetID="2" presetClass="entr" presetSubtype="1" fill="hold" grpId="0" nodeType="afterEffect">
                                  <p:stCondLst>
                                    <p:cond delay="0"/>
                                  </p:stCondLst>
                                  <p:childTnLst>
                                    <p:set>
                                      <p:cBhvr>
                                        <p:cTn id="18" dur="1" fill="hold">
                                          <p:stCondLst>
                                            <p:cond delay="0"/>
                                          </p:stCondLst>
                                        </p:cTn>
                                        <p:tgtEl>
                                          <p:spTgt spid="26629"/>
                                        </p:tgtEl>
                                        <p:attrNameLst>
                                          <p:attrName>style.visibility</p:attrName>
                                        </p:attrNameLst>
                                      </p:cBhvr>
                                      <p:to>
                                        <p:strVal val="visible"/>
                                      </p:to>
                                    </p:set>
                                    <p:anim calcmode="lin" valueType="num">
                                      <p:cBhvr additive="base">
                                        <p:cTn id="19" dur="500" fill="hold"/>
                                        <p:tgtEl>
                                          <p:spTgt spid="26629"/>
                                        </p:tgtEl>
                                        <p:attrNameLst>
                                          <p:attrName>ppt_x</p:attrName>
                                        </p:attrNameLst>
                                      </p:cBhvr>
                                      <p:tavLst>
                                        <p:tav tm="0">
                                          <p:val>
                                            <p:strVal val="#ppt_x"/>
                                          </p:val>
                                        </p:tav>
                                        <p:tav tm="100000">
                                          <p:val>
                                            <p:strVal val="#ppt_x"/>
                                          </p:val>
                                        </p:tav>
                                      </p:tavLst>
                                    </p:anim>
                                    <p:anim calcmode="lin" valueType="num">
                                      <p:cBhvr additive="base">
                                        <p:cTn id="20" dur="500" fill="hold"/>
                                        <p:tgtEl>
                                          <p:spTgt spid="26629"/>
                                        </p:tgtEl>
                                        <p:attrNameLst>
                                          <p:attrName>ppt_y</p:attrName>
                                        </p:attrNameLst>
                                      </p:cBhvr>
                                      <p:tavLst>
                                        <p:tav tm="0">
                                          <p:val>
                                            <p:strVal val="0-#ppt_h/2"/>
                                          </p:val>
                                        </p:tav>
                                        <p:tav tm="100000">
                                          <p:val>
                                            <p:strVal val="#ppt_y"/>
                                          </p:val>
                                        </p:tav>
                                      </p:tavLst>
                                    </p:anim>
                                  </p:childTnLst>
                                </p:cTn>
                              </p:par>
                            </p:childTnLst>
                          </p:cTn>
                        </p:par>
                        <p:par>
                          <p:cTn id="21" fill="hold">
                            <p:stCondLst>
                              <p:cond delay="4000"/>
                            </p:stCondLst>
                            <p:childTnLst>
                              <p:par>
                                <p:cTn id="22" presetID="2" presetClass="entr" presetSubtype="4" fill="hold" grpId="0" nodeType="afterEffect">
                                  <p:stCondLst>
                                    <p:cond delay="0"/>
                                  </p:stCondLst>
                                  <p:childTnLst>
                                    <p:set>
                                      <p:cBhvr>
                                        <p:cTn id="23" dur="1" fill="hold">
                                          <p:stCondLst>
                                            <p:cond delay="0"/>
                                          </p:stCondLst>
                                        </p:cTn>
                                        <p:tgtEl>
                                          <p:spTgt spid="26630"/>
                                        </p:tgtEl>
                                        <p:attrNameLst>
                                          <p:attrName>style.visibility</p:attrName>
                                        </p:attrNameLst>
                                      </p:cBhvr>
                                      <p:to>
                                        <p:strVal val="visible"/>
                                      </p:to>
                                    </p:set>
                                    <p:anim calcmode="lin" valueType="num">
                                      <p:cBhvr additive="base">
                                        <p:cTn id="24" dur="500" fill="hold"/>
                                        <p:tgtEl>
                                          <p:spTgt spid="26630"/>
                                        </p:tgtEl>
                                        <p:attrNameLst>
                                          <p:attrName>ppt_x</p:attrName>
                                        </p:attrNameLst>
                                      </p:cBhvr>
                                      <p:tavLst>
                                        <p:tav tm="0">
                                          <p:val>
                                            <p:strVal val="#ppt_x"/>
                                          </p:val>
                                        </p:tav>
                                        <p:tav tm="100000">
                                          <p:val>
                                            <p:strVal val="#ppt_x"/>
                                          </p:val>
                                        </p:tav>
                                      </p:tavLst>
                                    </p:anim>
                                    <p:anim calcmode="lin" valueType="num">
                                      <p:cBhvr additive="base">
                                        <p:cTn id="25" dur="500" fill="hold"/>
                                        <p:tgtEl>
                                          <p:spTgt spid="266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629" grpId="0" bldLvl="0" animBg="1"/>
      <p:bldP spid="26630"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22960" y="8032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Adapter</a:t>
            </a:r>
            <a:r>
              <a:rPr lang="en-US" altLang="zh-CN" dirty="0" smtClean="0"/>
              <a:t>  -</a:t>
            </a:r>
            <a:r>
              <a:rPr lang="zh-CN" altLang="en-US" dirty="0" smtClean="0"/>
              <a:t>适配器</a:t>
            </a:r>
            <a:endParaRPr lang="zh-CN" altLang="en-US" dirty="0" smtClean="0"/>
          </a:p>
        </p:txBody>
      </p:sp>
      <p:sp>
        <p:nvSpPr>
          <p:cNvPr id="27651" name="Rectangle 3"/>
          <p:cNvSpPr>
            <a:spLocks noGrp="1" noChangeArrowheads="1"/>
          </p:cNvSpPr>
          <p:nvPr>
            <p:ph type="body" idx="1"/>
          </p:nvPr>
        </p:nvSpPr>
        <p:spPr/>
        <p:txBody>
          <a:bodyPr/>
          <a:lstStyle/>
          <a:p>
            <a:pPr eaLnBrk="1" hangingPunct="1">
              <a:lnSpc>
                <a:spcPct val="80000"/>
              </a:lnSpc>
            </a:pPr>
            <a:r>
              <a:rPr lang="en-US" altLang="zh-CN" sz="1800" smtClean="0"/>
              <a:t>public interface IRoundPeg{</a:t>
            </a:r>
            <a:br>
              <a:rPr lang="en-US" altLang="zh-CN" sz="1800" smtClean="0"/>
            </a:br>
            <a:r>
              <a:rPr lang="zh-CN" altLang="en-US" sz="1800" smtClean="0"/>
              <a:t>　　</a:t>
            </a:r>
            <a:r>
              <a:rPr lang="en-US" altLang="zh-CN" sz="1800" smtClean="0"/>
              <a:t>public void insertIntoHole(String msg);</a:t>
            </a:r>
            <a:br>
              <a:rPr lang="en-US" altLang="zh-CN" sz="1800" smtClean="0"/>
            </a:br>
            <a:br>
              <a:rPr lang="en-US" altLang="zh-CN" sz="1800" smtClean="0"/>
            </a:br>
            <a:r>
              <a:rPr lang="en-US" altLang="zh-CN" sz="1800" smtClean="0"/>
              <a:t>}</a:t>
            </a:r>
            <a:endParaRPr lang="en-US" altLang="zh-CN" sz="1800" smtClean="0"/>
          </a:p>
          <a:p>
            <a:pPr eaLnBrk="1" hangingPunct="1">
              <a:lnSpc>
                <a:spcPct val="80000"/>
              </a:lnSpc>
            </a:pPr>
            <a:endParaRPr lang="en-US" altLang="zh-CN" sz="1800" smtClean="0"/>
          </a:p>
          <a:p>
            <a:pPr eaLnBrk="1" hangingPunct="1">
              <a:lnSpc>
                <a:spcPct val="80000"/>
              </a:lnSpc>
            </a:pPr>
            <a:r>
              <a:rPr lang="en-US" altLang="zh-CN" sz="1800" smtClean="0"/>
              <a:t>public interface ISquarePeg{</a:t>
            </a:r>
            <a:br>
              <a:rPr lang="en-US" altLang="zh-CN" sz="1800" smtClean="0"/>
            </a:br>
            <a:r>
              <a:rPr lang="zh-CN" altLang="en-US" sz="1800" smtClean="0"/>
              <a:t>　　</a:t>
            </a:r>
            <a:r>
              <a:rPr lang="en-US" altLang="zh-CN" sz="1800" smtClean="0"/>
              <a:t>public void insert(String str);</a:t>
            </a:r>
            <a:endParaRPr lang="en-US" altLang="zh-CN" sz="1800" smtClean="0"/>
          </a:p>
          <a:p>
            <a:pPr eaLnBrk="1" hangingPunct="1">
              <a:lnSpc>
                <a:spcPct val="80000"/>
              </a:lnSpc>
            </a:pPr>
            <a:r>
              <a:rPr lang="en-US" altLang="zh-CN" sz="1800" smtClean="0"/>
              <a:t>}</a:t>
            </a:r>
            <a:endParaRPr lang="en-US" altLang="zh-CN" sz="1800" smtClean="0"/>
          </a:p>
          <a:p>
            <a:pPr eaLnBrk="1" hangingPunct="1">
              <a:lnSpc>
                <a:spcPct val="80000"/>
              </a:lnSpc>
            </a:pPr>
            <a:endParaRPr lang="en-US" altLang="zh-CN" sz="1800" smtClean="0"/>
          </a:p>
          <a:p>
            <a:pPr eaLnBrk="1" hangingPunct="1">
              <a:lnSpc>
                <a:spcPct val="80000"/>
              </a:lnSpc>
            </a:pPr>
            <a:r>
              <a:rPr lang="en-US" altLang="zh-CN" sz="1800" smtClean="0"/>
              <a:t>public class PegAdapter implements IRoundPeg,ISquarePeg{</a:t>
            </a:r>
            <a:br>
              <a:rPr lang="en-US" altLang="zh-CN" sz="1800" smtClean="0"/>
            </a:br>
            <a:br>
              <a:rPr lang="en-US" altLang="zh-CN" sz="1800" smtClean="0"/>
            </a:br>
            <a:r>
              <a:rPr lang="zh-CN" altLang="en-US" sz="1800" smtClean="0"/>
              <a:t>　　</a:t>
            </a:r>
            <a:r>
              <a:rPr lang="en-US" altLang="zh-CN" sz="1800" smtClean="0"/>
              <a:t>private RoundPeg roundPeg;</a:t>
            </a:r>
            <a:br>
              <a:rPr lang="en-US" altLang="zh-CN" sz="1800" smtClean="0"/>
            </a:br>
            <a:r>
              <a:rPr lang="zh-CN" altLang="en-US" sz="1800" smtClean="0"/>
              <a:t>　　</a:t>
            </a:r>
            <a:r>
              <a:rPr lang="en-US" altLang="zh-CN" sz="1800" smtClean="0"/>
              <a:t>private SquarePeg squarePeg;</a:t>
            </a:r>
            <a:br>
              <a:rPr lang="en-US" altLang="zh-CN" sz="1800" smtClean="0"/>
            </a:br>
            <a:br>
              <a:rPr lang="en-US" altLang="zh-CN" sz="1800" smtClean="0"/>
            </a:br>
            <a:r>
              <a:rPr lang="zh-CN" altLang="en-US" sz="1800" smtClean="0"/>
              <a:t>　　</a:t>
            </a:r>
            <a:r>
              <a:rPr lang="en-US" altLang="zh-CN" sz="1800" smtClean="0"/>
              <a:t>// </a:t>
            </a:r>
            <a:r>
              <a:rPr lang="zh-CN" altLang="en-US" sz="1800" smtClean="0"/>
              <a:t>構造方法</a:t>
            </a:r>
            <a:br>
              <a:rPr lang="zh-CN" altLang="en-US" sz="1800" smtClean="0"/>
            </a:br>
            <a:r>
              <a:rPr lang="zh-CN" altLang="en-US" sz="1800" smtClean="0"/>
              <a:t>　　</a:t>
            </a:r>
            <a:r>
              <a:rPr lang="en-US" altLang="zh-CN" sz="1800" smtClean="0"/>
              <a:t>public PegAdapter(RoundPeg peg){this.roundPeg=peg;}</a:t>
            </a:r>
            <a:br>
              <a:rPr lang="en-US" altLang="zh-CN" sz="1800" smtClean="0"/>
            </a:br>
            <a:r>
              <a:rPr lang="zh-CN" altLang="en-US" sz="1800" smtClean="0"/>
              <a:t>　　</a:t>
            </a:r>
            <a:r>
              <a:rPr lang="en-US" altLang="zh-CN" sz="1800" smtClean="0"/>
              <a:t>// </a:t>
            </a:r>
            <a:r>
              <a:rPr lang="zh-CN" altLang="en-US" sz="1800" smtClean="0"/>
              <a:t>構造方法</a:t>
            </a:r>
            <a:br>
              <a:rPr lang="zh-CN" altLang="en-US" sz="1800" smtClean="0"/>
            </a:br>
            <a:r>
              <a:rPr lang="zh-CN" altLang="en-US" sz="1800" smtClean="0"/>
              <a:t>　　</a:t>
            </a:r>
            <a:r>
              <a:rPr lang="en-US" altLang="zh-CN" sz="1800" smtClean="0"/>
              <a:t>public PegAdapter(SquarePeg peg)(this.squarePeg=peg;)</a:t>
            </a:r>
            <a:endParaRPr lang="en-US" altLang="zh-CN" sz="1800" smtClean="0"/>
          </a:p>
          <a:p>
            <a:pPr eaLnBrk="1" hangingPunct="1">
              <a:lnSpc>
                <a:spcPct val="80000"/>
              </a:lnSpc>
            </a:pPr>
            <a:r>
              <a:rPr lang="zh-CN" altLang="en-US" sz="1800" smtClean="0"/>
              <a:t>　　</a:t>
            </a:r>
            <a:r>
              <a:rPr lang="en-US" altLang="zh-CN" sz="1800" smtClean="0"/>
              <a:t>public void insert(String str){ roundPeg.insertIntoHole(str);}</a:t>
            </a:r>
            <a:endParaRPr lang="en-US" altLang="zh-CN" sz="1800" smtClean="0"/>
          </a:p>
          <a:p>
            <a:pPr eaLnBrk="1" hangingPunct="1">
              <a:lnSpc>
                <a:spcPct val="80000"/>
              </a:lnSpc>
            </a:pPr>
            <a:r>
              <a:rPr lang="zh-CN" altLang="en-US" sz="1800" smtClean="0"/>
              <a:t>　　</a:t>
            </a:r>
            <a:r>
              <a:rPr lang="en-US" altLang="zh-CN" sz="1800" smtClean="0"/>
              <a:t>public void insertIntoHole(String str){SquarePeg.insert(str);}</a:t>
            </a:r>
            <a:endParaRPr lang="en-US" altLang="zh-CN" sz="1800" smtClean="0"/>
          </a:p>
          <a:p>
            <a:pPr eaLnBrk="1" hangingPunct="1">
              <a:lnSpc>
                <a:spcPct val="80000"/>
              </a:lnSpc>
            </a:pPr>
            <a:r>
              <a:rPr lang="en-US" altLang="zh-CN" sz="1800" smtClean="0"/>
              <a:t>}</a:t>
            </a:r>
            <a:endParaRPr lang="en-US" altLang="zh-CN" sz="18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845820" y="42863"/>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Bridge</a:t>
            </a:r>
            <a:r>
              <a:rPr lang="en-US" altLang="zh-CN" dirty="0" smtClean="0"/>
              <a:t> -</a:t>
            </a:r>
            <a:r>
              <a:rPr lang="zh-CN" altLang="en-US" dirty="0" smtClean="0"/>
              <a:t>桥梁模式</a:t>
            </a:r>
            <a:endParaRPr lang="zh-CN" altLang="en-US" dirty="0" smtClean="0"/>
          </a:p>
        </p:txBody>
      </p:sp>
      <p:sp>
        <p:nvSpPr>
          <p:cNvPr id="28675" name="Rectangle 3"/>
          <p:cNvSpPr>
            <a:spLocks noGrp="1" noChangeArrowheads="1"/>
          </p:cNvSpPr>
          <p:nvPr>
            <p:ph type="body" idx="1"/>
          </p:nvPr>
        </p:nvSpPr>
        <p:spPr/>
        <p:txBody>
          <a:bodyPr/>
          <a:lstStyle/>
          <a:p>
            <a:pPr eaLnBrk="1" hangingPunct="1"/>
            <a:r>
              <a:rPr lang="zh-CN" altLang="en-US" smtClean="0"/>
              <a:t>早上碰到</a:t>
            </a:r>
            <a:r>
              <a:rPr lang="en-US" altLang="zh-CN" smtClean="0"/>
              <a:t>MM</a:t>
            </a:r>
            <a:r>
              <a:rPr lang="zh-CN" altLang="en-US" smtClean="0"/>
              <a:t>，要说早上好，晚上碰到</a:t>
            </a:r>
            <a:r>
              <a:rPr lang="en-US" altLang="zh-CN" smtClean="0"/>
              <a:t>MM</a:t>
            </a:r>
            <a:r>
              <a:rPr lang="zh-CN" altLang="en-US" smtClean="0"/>
              <a:t>，要说晚上好；碰到</a:t>
            </a:r>
            <a:r>
              <a:rPr lang="en-US" altLang="zh-CN" smtClean="0"/>
              <a:t>MM</a:t>
            </a:r>
            <a:r>
              <a:rPr lang="zh-CN" altLang="en-US" smtClean="0"/>
              <a:t>穿了件新衣服，要说你的衣服好漂亮哦，碰到</a:t>
            </a:r>
            <a:r>
              <a:rPr lang="en-US" altLang="zh-CN" smtClean="0"/>
              <a:t>MM</a:t>
            </a:r>
            <a:r>
              <a:rPr lang="zh-CN" altLang="en-US" smtClean="0"/>
              <a:t>新做的发型，要说你的头发好漂亮哦。</a:t>
            </a:r>
            <a:endParaRPr lang="zh-CN" altLang="en-US" smtClean="0"/>
          </a:p>
          <a:p>
            <a:pPr eaLnBrk="1" hangingPunct="1"/>
            <a:r>
              <a:rPr lang="zh-CN" altLang="en-US" smtClean="0"/>
              <a:t>不要问我“早上碰到</a:t>
            </a:r>
            <a:r>
              <a:rPr lang="en-US" altLang="zh-CN" smtClean="0"/>
              <a:t>MM</a:t>
            </a:r>
            <a:r>
              <a:rPr lang="zh-CN" altLang="en-US" smtClean="0"/>
              <a:t>新做了个发型怎么说”这种问题，自己用</a:t>
            </a:r>
            <a:r>
              <a:rPr lang="en-US" altLang="zh-CN" smtClean="0"/>
              <a:t>BRIDGE</a:t>
            </a:r>
            <a:r>
              <a:rPr lang="zh-CN" altLang="en-US" smtClean="0"/>
              <a:t>组合一下不就行了 </a:t>
            </a:r>
            <a:endParaRPr lang="zh-CN" alt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788670" y="11461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Bridge</a:t>
            </a:r>
            <a:r>
              <a:rPr lang="en-US" altLang="zh-CN" dirty="0" smtClean="0"/>
              <a:t> -</a:t>
            </a:r>
            <a:r>
              <a:rPr lang="zh-CN" altLang="en-US" dirty="0" smtClean="0"/>
              <a:t>桥梁模式</a:t>
            </a:r>
            <a:endParaRPr lang="zh-CN" altLang="en-US" dirty="0" smtClean="0"/>
          </a:p>
        </p:txBody>
      </p:sp>
      <p:sp>
        <p:nvSpPr>
          <p:cNvPr id="29699" name="Rectangle 3"/>
          <p:cNvSpPr>
            <a:spLocks noGrp="1" noChangeArrowheads="1"/>
          </p:cNvSpPr>
          <p:nvPr>
            <p:ph type="body" idx="1"/>
          </p:nvPr>
        </p:nvSpPr>
        <p:spPr/>
        <p:txBody>
          <a:bodyPr/>
          <a:lstStyle/>
          <a:p>
            <a:pPr eaLnBrk="1" hangingPunct="1"/>
            <a:r>
              <a:rPr lang="zh-CN" altLang="en-US" smtClean="0"/>
              <a:t>将抽象化与实现化脱耦，使得二者可以独立的变化，也就是说将他们之间的强关联变成弱关联，也就是指在一个软件系统的抽象化和实现化之间使用组合</a:t>
            </a:r>
            <a:r>
              <a:rPr lang="en-US" altLang="zh-CN" smtClean="0"/>
              <a:t>/</a:t>
            </a:r>
            <a:r>
              <a:rPr lang="zh-CN" altLang="en-US" smtClean="0"/>
              <a:t>聚合关系而不是继承关系，从而使两者可以独立的变化。</a:t>
            </a:r>
            <a:endParaRPr lang="en-US" altLang="zh-CN" smtClean="0"/>
          </a:p>
          <a:p>
            <a:pPr eaLnBrk="1" hangingPunct="1"/>
            <a:r>
              <a:rPr lang="zh-CN" altLang="en-US" smtClean="0"/>
              <a:t>在两个维度排列组合的情况下使用。</a:t>
            </a:r>
            <a:endParaRPr lang="en-US" altLang="zh-CN" smtClean="0"/>
          </a:p>
          <a:p>
            <a:pPr eaLnBrk="1" hangingPunct="1"/>
            <a:r>
              <a:rPr lang="zh-CN" altLang="en-US" smtClean="0"/>
              <a:t>组合聚合原则的体现</a:t>
            </a:r>
            <a:r>
              <a:rPr lang="en-US" altLang="zh-CN" smtClean="0"/>
              <a:t>(</a:t>
            </a:r>
            <a:r>
              <a:rPr lang="zh-CN" altLang="en-US" smtClean="0"/>
              <a:t>慎用继承</a:t>
            </a:r>
            <a:r>
              <a:rPr lang="en-US" altLang="zh-CN" smtClean="0"/>
              <a:t>)</a:t>
            </a:r>
            <a:endParaRPr lang="zh-CN" altLang="en-US" smtClean="0"/>
          </a:p>
        </p:txBody>
      </p:sp>
      <p:pic>
        <p:nvPicPr>
          <p:cNvPr id="29700" name="Picture 4" descr="C:\Users\Administrator\AppData\Roaming\Tencent\Users\183031250\QQ\WinTemp\RichOle\GV`Y6XF}C9%]UFE%`8MWHUL.jpg"/>
          <p:cNvPicPr>
            <a:picLocks noChangeAspect="1" noChangeArrowheads="1"/>
          </p:cNvPicPr>
          <p:nvPr/>
        </p:nvPicPr>
        <p:blipFill>
          <a:blip r:embed="rId1"/>
          <a:srcRect/>
          <a:stretch>
            <a:fillRect/>
          </a:stretch>
        </p:blipFill>
        <p:spPr bwMode="auto">
          <a:xfrm>
            <a:off x="1428750" y="2643188"/>
            <a:ext cx="6791325" cy="4067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slide(fromBottom)">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80110" y="10318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COMMAND - </a:t>
            </a:r>
            <a:r>
              <a:rPr lang="en-US" altLang="en-US" dirty="0" err="1" smtClean="0">
                <a:effectLst>
                  <a:outerShdw blurRad="38100" dist="38100" dir="2700000" algn="tl">
                    <a:srgbClr val="C0C0C0"/>
                  </a:outerShdw>
                </a:effectLst>
              </a:rPr>
              <a:t>命令模式</a:t>
            </a:r>
            <a:endParaRPr lang="zh-CN" altLang="en-US" dirty="0" smtClean="0">
              <a:effectLst>
                <a:outerShdw blurRad="38100" dist="38100" dir="2700000" algn="tl">
                  <a:srgbClr val="C0C0C0"/>
                </a:outerShdw>
              </a:effectLst>
            </a:endParaRPr>
          </a:p>
        </p:txBody>
      </p:sp>
      <p:sp>
        <p:nvSpPr>
          <p:cNvPr id="30723" name="Rectangle 3"/>
          <p:cNvSpPr>
            <a:spLocks noGrp="1" noChangeArrowheads="1"/>
          </p:cNvSpPr>
          <p:nvPr>
            <p:ph type="body" idx="1"/>
          </p:nvPr>
        </p:nvSpPr>
        <p:spPr/>
        <p:txBody>
          <a:bodyPr/>
          <a:lstStyle/>
          <a:p>
            <a:pPr eaLnBrk="1" hangingPunct="1"/>
            <a:r>
              <a:rPr lang="zh-CN" altLang="en-US" smtClean="0"/>
              <a:t>俺有一个</a:t>
            </a:r>
            <a:r>
              <a:rPr lang="en-US" altLang="zh-CN" smtClean="0"/>
              <a:t>MM</a:t>
            </a:r>
            <a:r>
              <a:rPr lang="zh-CN" altLang="en-US" smtClean="0"/>
              <a:t>家里管得特别严，没法见面，只好借助于她弟弟在我们俩之间传送信息，她对我有什么指示，就写一张纸条让她弟弟带给我。这不，她弟弟又传送过来一个</a:t>
            </a:r>
            <a:r>
              <a:rPr lang="en-US" altLang="zh-CN" smtClean="0"/>
              <a:t>COMMAND</a:t>
            </a:r>
            <a:r>
              <a:rPr lang="zh-CN" altLang="en-US" smtClean="0"/>
              <a:t>，为了感谢他，我请他吃了碗杂酱面，哪知道他说：“我同时给我姐姐三个男朋友送</a:t>
            </a:r>
            <a:r>
              <a:rPr lang="en-US" altLang="zh-CN" smtClean="0"/>
              <a:t>COMMAND</a:t>
            </a:r>
            <a:r>
              <a:rPr lang="zh-CN" altLang="en-US" smtClean="0"/>
              <a:t>，就数你最小气，才请我吃面。”， </a:t>
            </a:r>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11530" y="16033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smtClean="0">
                <a:effectLst>
                  <a:outerShdw blurRad="38100" dist="38100" dir="2700000" algn="tl">
                    <a:srgbClr val="C0C0C0"/>
                  </a:outerShdw>
                </a:effectLst>
              </a:rPr>
              <a:t>設計模式之</a:t>
            </a:r>
            <a:r>
              <a:rPr lang="en-US" altLang="zh-CN" smtClean="0">
                <a:effectLst>
                  <a:outerShdw blurRad="38100" dist="38100" dir="2700000" algn="tl">
                    <a:srgbClr val="C0C0C0"/>
                  </a:outerShdw>
                </a:effectLst>
              </a:rPr>
              <a:t>COMMAND - </a:t>
            </a:r>
            <a:r>
              <a:rPr lang="en-US" altLang="en-US" smtClean="0">
                <a:effectLst>
                  <a:outerShdw blurRad="38100" dist="38100" dir="2700000" algn="tl">
                    <a:srgbClr val="C0C0C0"/>
                  </a:outerShdw>
                </a:effectLst>
              </a:rPr>
              <a:t>命令模式</a:t>
            </a:r>
            <a:endParaRPr lang="zh-CN" altLang="en-US" smtClean="0">
              <a:effectLst>
                <a:outerShdw blurRad="38100" dist="38100" dir="2700000" algn="tl">
                  <a:srgbClr val="C0C0C0"/>
                </a:outerShdw>
              </a:effectLst>
            </a:endParaRPr>
          </a:p>
        </p:txBody>
      </p:sp>
      <p:pic>
        <p:nvPicPr>
          <p:cNvPr id="31747" name="Picture 2" descr="http://www.zhuli8.com/upload/command.gif"/>
          <p:cNvPicPr>
            <a:picLocks noChangeAspect="1" noChangeArrowheads="1"/>
          </p:cNvPicPr>
          <p:nvPr/>
        </p:nvPicPr>
        <p:blipFill>
          <a:blip r:embed="rId1"/>
          <a:srcRect/>
          <a:stretch>
            <a:fillRect/>
          </a:stretch>
        </p:blipFill>
        <p:spPr bwMode="auto">
          <a:xfrm>
            <a:off x="1214438" y="1214438"/>
            <a:ext cx="6981825" cy="4991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143000" y="214313"/>
            <a:ext cx="7772400" cy="762000"/>
          </a:xfrm>
          <a:noFill/>
          <a:ln>
            <a:miter lim="800000"/>
          </a:ln>
        </p:spPr>
        <p:txBody>
          <a:bodyPr vert="horz" wrap="square" lIns="91440" tIns="45720" rIns="91440" bIns="45720" numCol="1" anchor="t" anchorCtr="0" compatLnSpc="1"/>
          <a:lstStyle/>
          <a:p>
            <a:pPr eaLnBrk="1" hangingPunct="1"/>
            <a:r>
              <a:rPr lang="zh-CN" altLang="en-US" sz="4000" smtClean="0"/>
              <a:t>什么是设计模式</a:t>
            </a:r>
            <a:endParaRPr lang="zh-CN" altLang="en-US" sz="4000" smtClean="0"/>
          </a:p>
        </p:txBody>
      </p:sp>
      <p:sp>
        <p:nvSpPr>
          <p:cNvPr id="7171" name="Rectangle 3"/>
          <p:cNvSpPr>
            <a:spLocks noGrp="1" noChangeArrowheads="1"/>
          </p:cNvSpPr>
          <p:nvPr>
            <p:ph type="body" idx="1"/>
          </p:nvPr>
        </p:nvSpPr>
        <p:spPr>
          <a:xfrm>
            <a:off x="381000" y="1500188"/>
            <a:ext cx="8382000" cy="4976812"/>
          </a:xfrm>
        </p:spPr>
        <p:txBody>
          <a:bodyPr/>
          <a:lstStyle/>
          <a:p>
            <a:pPr eaLnBrk="1" hangingPunct="1">
              <a:lnSpc>
                <a:spcPct val="90000"/>
              </a:lnSpc>
              <a:defRPr/>
            </a:pPr>
            <a:r>
              <a:rPr lang="en-US" altLang="zh-CN" sz="3400" dirty="0" smtClean="0"/>
              <a:t>1970s </a:t>
            </a:r>
            <a:r>
              <a:rPr lang="zh-CN" altLang="en-US" sz="3400" dirty="0" smtClean="0"/>
              <a:t>，</a:t>
            </a:r>
            <a:r>
              <a:rPr lang="en-US" altLang="zh-CN" sz="3400" i="1" dirty="0" smtClean="0"/>
              <a:t>Christopher Alexander</a:t>
            </a:r>
            <a:r>
              <a:rPr lang="en-US" altLang="zh-CN" sz="3400" dirty="0" smtClean="0"/>
              <a:t> </a:t>
            </a:r>
            <a:r>
              <a:rPr lang="zh-CN" altLang="en-US" sz="3400" dirty="0" smtClean="0">
                <a:latin typeface="宋体" panose="02010600030101010101" pitchFamily="2" charset="-122"/>
              </a:rPr>
              <a:t>的建筑师</a:t>
            </a:r>
            <a:r>
              <a:rPr lang="zh-CN" altLang="en-US" sz="3400" dirty="0" smtClean="0"/>
              <a:t> 提出设计模式概念。</a:t>
            </a:r>
            <a:endParaRPr lang="zh-CN" altLang="en-US" sz="3400" dirty="0" smtClean="0"/>
          </a:p>
          <a:p>
            <a:pPr eaLnBrk="1" hangingPunct="1">
              <a:lnSpc>
                <a:spcPct val="90000"/>
              </a:lnSpc>
              <a:defRPr/>
            </a:pPr>
            <a:r>
              <a:rPr lang="zh-CN" altLang="en-US" sz="3400" dirty="0" smtClean="0">
                <a:latin typeface="宋体" panose="02010600030101010101" pitchFamily="2" charset="-122"/>
              </a:rPr>
              <a:t>直到</a:t>
            </a:r>
            <a:r>
              <a:rPr lang="zh-CN" altLang="en-US" sz="3400" dirty="0" smtClean="0"/>
              <a:t> </a:t>
            </a:r>
            <a:r>
              <a:rPr lang="en-US" altLang="zh-CN" sz="3400" dirty="0" smtClean="0"/>
              <a:t>1987</a:t>
            </a:r>
            <a:r>
              <a:rPr lang="zh-CN" altLang="en-US" sz="3400" dirty="0" smtClean="0">
                <a:latin typeface="宋体" panose="02010600030101010101" pitchFamily="2" charset="-122"/>
              </a:rPr>
              <a:t>，一些设计模式的论文和文章出现了</a:t>
            </a:r>
            <a:r>
              <a:rPr lang="zh-CN" altLang="en-US" sz="3400" dirty="0" smtClean="0"/>
              <a:t> 。</a:t>
            </a:r>
            <a:endParaRPr lang="zh-CN" altLang="en-US" sz="3400" dirty="0" smtClean="0"/>
          </a:p>
          <a:p>
            <a:pPr eaLnBrk="1" hangingPunct="1">
              <a:lnSpc>
                <a:spcPct val="90000"/>
              </a:lnSpc>
              <a:defRPr/>
            </a:pPr>
            <a:r>
              <a:rPr lang="en-US" altLang="zh-CN" sz="3400" dirty="0" smtClean="0"/>
              <a:t>1995</a:t>
            </a:r>
            <a:r>
              <a:rPr lang="zh-CN" altLang="en-US" sz="3400" dirty="0" smtClean="0">
                <a:latin typeface="宋体" panose="02010600030101010101" pitchFamily="2" charset="-122"/>
              </a:rPr>
              <a:t>年</a:t>
            </a:r>
            <a:r>
              <a:rPr lang="zh-CN" altLang="en-US" sz="3400" dirty="0" smtClean="0"/>
              <a:t> ，</a:t>
            </a:r>
            <a:r>
              <a:rPr lang="en-US" altLang="zh-CN" sz="3400" dirty="0" smtClean="0"/>
              <a:t>GOF (</a:t>
            </a:r>
            <a:r>
              <a:rPr lang="en-US" altLang="zh-CN" sz="3600" b="0" dirty="0" smtClean="0">
                <a:latin typeface="+mj-lt"/>
                <a:ea typeface="华文中宋" pitchFamily="2" charset="-122"/>
              </a:rPr>
              <a:t>Gamma</a:t>
            </a:r>
            <a:r>
              <a:rPr lang="zh-CN" altLang="en-US" sz="3600" b="0" dirty="0" smtClean="0">
                <a:latin typeface="+mj-lt"/>
                <a:ea typeface="华文中宋" pitchFamily="2" charset="-122"/>
              </a:rPr>
              <a:t>、</a:t>
            </a:r>
            <a:r>
              <a:rPr lang="en-US" altLang="zh-CN" sz="3600" b="0" dirty="0" smtClean="0">
                <a:latin typeface="+mj-lt"/>
                <a:ea typeface="华文中宋" pitchFamily="2" charset="-122"/>
              </a:rPr>
              <a:t>Helm</a:t>
            </a:r>
            <a:r>
              <a:rPr lang="zh-CN" altLang="en-US" sz="3600" b="0" dirty="0" smtClean="0">
                <a:latin typeface="+mj-lt"/>
                <a:ea typeface="华文中宋" pitchFamily="2" charset="-122"/>
              </a:rPr>
              <a:t>、</a:t>
            </a:r>
            <a:r>
              <a:rPr lang="en-US" altLang="zh-CN" sz="3600" b="0" dirty="0" smtClean="0">
                <a:latin typeface="+mj-lt"/>
                <a:ea typeface="华文中宋" pitchFamily="2" charset="-122"/>
              </a:rPr>
              <a:t>Johnson</a:t>
            </a:r>
            <a:r>
              <a:rPr lang="zh-CN" altLang="en-US" sz="3600" b="0" dirty="0" smtClean="0">
                <a:latin typeface="+mj-lt"/>
                <a:ea typeface="华文中宋" pitchFamily="2" charset="-122"/>
              </a:rPr>
              <a:t>、</a:t>
            </a:r>
            <a:r>
              <a:rPr lang="en-US" altLang="zh-CN" sz="3600" b="0" dirty="0" err="1" smtClean="0">
                <a:latin typeface="+mj-lt"/>
                <a:ea typeface="华文中宋" pitchFamily="2" charset="-122"/>
              </a:rPr>
              <a:t>Vlissides</a:t>
            </a:r>
            <a:r>
              <a:rPr lang="en-US" altLang="zh-CN" sz="3400" dirty="0" smtClean="0"/>
              <a:t>)</a:t>
            </a:r>
            <a:r>
              <a:rPr lang="zh-CN" altLang="en-US" sz="3400" dirty="0" smtClean="0">
                <a:latin typeface="宋体" panose="02010600030101010101" pitchFamily="2" charset="-122"/>
              </a:rPr>
              <a:t>发表了书：</a:t>
            </a:r>
            <a:r>
              <a:rPr lang="zh-CN" altLang="en-US" sz="3400" dirty="0" smtClean="0"/>
              <a:t> </a:t>
            </a:r>
            <a:r>
              <a:rPr lang="en-US" altLang="zh-CN" sz="3400" dirty="0" smtClean="0"/>
              <a:t>《</a:t>
            </a:r>
            <a:r>
              <a:rPr lang="zh-CN" altLang="en-US" sz="3400" dirty="0" smtClean="0"/>
              <a:t>设计模式－可复用面向对象软件的基础</a:t>
            </a:r>
            <a:r>
              <a:rPr lang="en-US" altLang="zh-CN" sz="3400" dirty="0" smtClean="0"/>
              <a:t>》</a:t>
            </a:r>
            <a:r>
              <a:rPr lang="zh-CN" altLang="en-US" sz="3400" dirty="0" smtClean="0"/>
              <a:t>（</a:t>
            </a:r>
            <a:r>
              <a:rPr lang="en-US" altLang="zh-CN" sz="3400" u="sng" dirty="0" smtClean="0"/>
              <a:t>Design Patterns: Elements of Reusable Object-Oriented Software</a:t>
            </a:r>
            <a:r>
              <a:rPr lang="en-US" altLang="zh-CN" sz="3400" dirty="0" smtClean="0"/>
              <a:t> </a:t>
            </a:r>
            <a:r>
              <a:rPr lang="zh-CN" altLang="en-US" sz="3400" dirty="0" smtClean="0"/>
              <a:t>）</a:t>
            </a:r>
            <a:endParaRPr lang="zh-CN" altLang="en-US" sz="3400" dirty="0" smtClean="0">
              <a:latin typeface="Georgia" panose="02040502050405020303" pitchFamily="18" charset="0"/>
            </a:endParaRPr>
          </a:p>
        </p:txBody>
      </p:sp>
    </p:spTree>
  </p:cSld>
  <p:clrMapOvr>
    <a:masterClrMapping/>
  </p:clrMapOvr>
  <p:transition>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00100" y="11461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COMMAND - </a:t>
            </a:r>
            <a:r>
              <a:rPr lang="en-US" altLang="en-US" dirty="0" err="1" smtClean="0">
                <a:effectLst>
                  <a:outerShdw blurRad="38100" dist="38100" dir="2700000" algn="tl">
                    <a:srgbClr val="C0C0C0"/>
                  </a:outerShdw>
                </a:effectLst>
              </a:rPr>
              <a:t>命令模式</a:t>
            </a:r>
            <a:endParaRPr lang="zh-CN" altLang="en-US" dirty="0" smtClean="0">
              <a:effectLst>
                <a:outerShdw blurRad="38100" dist="38100" dir="2700000" algn="tl">
                  <a:srgbClr val="C0C0C0"/>
                </a:outerShdw>
              </a:effectLst>
            </a:endParaRPr>
          </a:p>
        </p:txBody>
      </p:sp>
      <p:sp>
        <p:nvSpPr>
          <p:cNvPr id="32771" name="Rectangle 3"/>
          <p:cNvSpPr>
            <a:spLocks noGrp="1" noChangeArrowheads="1"/>
          </p:cNvSpPr>
          <p:nvPr>
            <p:ph type="body" idx="1"/>
          </p:nvPr>
        </p:nvSpPr>
        <p:spPr>
          <a:xfrm>
            <a:off x="500063" y="1276350"/>
            <a:ext cx="8643937" cy="5248275"/>
          </a:xfrm>
        </p:spPr>
        <p:txBody>
          <a:bodyPr/>
          <a:lstStyle/>
          <a:p>
            <a:pPr eaLnBrk="1" hangingPunct="1">
              <a:lnSpc>
                <a:spcPct val="80000"/>
              </a:lnSpc>
            </a:pPr>
            <a:r>
              <a:rPr lang="en-US" altLang="zh-CN" sz="1600" smtClean="0"/>
              <a:t>public interface Command {</a:t>
            </a:r>
            <a:br>
              <a:rPr lang="en-US" altLang="zh-CN" sz="1600" smtClean="0"/>
            </a:br>
            <a:r>
              <a:rPr lang="zh-CN" altLang="en-US" sz="1600" smtClean="0"/>
              <a:t>　　</a:t>
            </a:r>
            <a:r>
              <a:rPr lang="en-US" altLang="zh-CN" sz="1600" smtClean="0"/>
              <a:t>public abstract void execute ( );</a:t>
            </a:r>
            <a:br>
              <a:rPr lang="en-US" altLang="zh-CN" sz="1600" smtClean="0"/>
            </a:br>
            <a:r>
              <a:rPr lang="en-US" altLang="zh-CN" sz="1600" smtClean="0"/>
              <a:t>}</a:t>
            </a:r>
            <a:endParaRPr lang="en-US" altLang="zh-CN" sz="1600" smtClean="0"/>
          </a:p>
          <a:p>
            <a:pPr eaLnBrk="1" hangingPunct="1">
              <a:lnSpc>
                <a:spcPct val="80000"/>
              </a:lnSpc>
            </a:pPr>
            <a:r>
              <a:rPr lang="en-US" altLang="zh-CN" sz="1600" smtClean="0"/>
              <a:t>public class Producer{</a:t>
            </a:r>
            <a:br>
              <a:rPr lang="en-US" altLang="zh-CN" sz="1600" smtClean="0"/>
            </a:br>
            <a:r>
              <a:rPr lang="zh-CN" altLang="en-US" sz="1600" smtClean="0"/>
              <a:t>　　</a:t>
            </a:r>
            <a:r>
              <a:rPr lang="en-US" altLang="zh-CN" sz="1600" smtClean="0"/>
              <a:t>public static List produceRequests() {</a:t>
            </a:r>
            <a:br>
              <a:rPr lang="en-US" altLang="zh-CN" sz="1600" smtClean="0"/>
            </a:br>
            <a:r>
              <a:rPr lang="zh-CN" altLang="en-US" sz="1600" smtClean="0"/>
              <a:t>　　　　</a:t>
            </a:r>
            <a:r>
              <a:rPr lang="en-US" altLang="zh-CN" sz="1600" smtClean="0"/>
              <a:t>List queue = new ArrayList();</a:t>
            </a:r>
            <a:br>
              <a:rPr lang="en-US" altLang="zh-CN" sz="1600" smtClean="0"/>
            </a:br>
            <a:r>
              <a:rPr lang="zh-CN" altLang="en-US" sz="1600" smtClean="0"/>
              <a:t>　　　　</a:t>
            </a:r>
            <a:r>
              <a:rPr lang="en-US" altLang="zh-CN" sz="1600" smtClean="0"/>
              <a:t>queue.add( new DomesticEngineer() );</a:t>
            </a:r>
            <a:br>
              <a:rPr lang="en-US" altLang="zh-CN" sz="1600" smtClean="0"/>
            </a:br>
            <a:r>
              <a:rPr lang="zh-CN" altLang="en-US" sz="1600" smtClean="0"/>
              <a:t>　　　　</a:t>
            </a:r>
            <a:r>
              <a:rPr lang="en-US" altLang="zh-CN" sz="1600" smtClean="0"/>
              <a:t>queue.add( new Politician() );</a:t>
            </a:r>
            <a:br>
              <a:rPr lang="en-US" altLang="zh-CN" sz="1600" smtClean="0"/>
            </a:br>
            <a:r>
              <a:rPr lang="zh-CN" altLang="en-US" sz="1600" smtClean="0"/>
              <a:t>　　　　</a:t>
            </a:r>
            <a:r>
              <a:rPr lang="en-US" altLang="zh-CN" sz="1600" smtClean="0"/>
              <a:t>queue.add( new Programmer() );</a:t>
            </a:r>
            <a:br>
              <a:rPr lang="en-US" altLang="zh-CN" sz="1600" smtClean="0"/>
            </a:br>
            <a:r>
              <a:rPr lang="zh-CN" altLang="en-US" sz="1600" smtClean="0"/>
              <a:t>　　　　</a:t>
            </a:r>
            <a:r>
              <a:rPr lang="en-US" altLang="zh-CN" sz="1600" smtClean="0"/>
              <a:t>return queue; </a:t>
            </a:r>
            <a:br>
              <a:rPr lang="en-US" altLang="zh-CN" sz="1600" smtClean="0"/>
            </a:br>
            <a:r>
              <a:rPr lang="zh-CN" altLang="en-US" sz="1600" smtClean="0"/>
              <a:t>　　</a:t>
            </a:r>
            <a:r>
              <a:rPr lang="en-US" altLang="zh-CN" sz="1600" smtClean="0"/>
              <a:t>} </a:t>
            </a:r>
            <a:endParaRPr lang="en-US" altLang="zh-CN" sz="1600" smtClean="0"/>
          </a:p>
          <a:p>
            <a:pPr eaLnBrk="1" hangingPunct="1">
              <a:lnSpc>
                <a:spcPct val="80000"/>
              </a:lnSpc>
            </a:pPr>
            <a:r>
              <a:rPr lang="en-US" altLang="zh-CN" sz="1600" smtClean="0"/>
              <a:t>}</a:t>
            </a:r>
            <a:endParaRPr lang="en-US" altLang="zh-CN" sz="1600" smtClean="0"/>
          </a:p>
          <a:p>
            <a:pPr eaLnBrk="1" hangingPunct="1">
              <a:lnSpc>
                <a:spcPct val="80000"/>
              </a:lnSpc>
            </a:pPr>
            <a:endParaRPr lang="en-US" altLang="zh-CN" sz="1600" smtClean="0"/>
          </a:p>
          <a:p>
            <a:pPr eaLnBrk="1" hangingPunct="1">
              <a:lnSpc>
                <a:spcPct val="80000"/>
              </a:lnSpc>
            </a:pPr>
            <a:r>
              <a:rPr lang="en-US" altLang="zh-CN" sz="1600" smtClean="0"/>
              <a:t>public class TestCommand {</a:t>
            </a:r>
            <a:br>
              <a:rPr lang="en-US" altLang="zh-CN" sz="1600" smtClean="0"/>
            </a:br>
            <a:r>
              <a:rPr lang="zh-CN" altLang="en-US" sz="1600" smtClean="0"/>
              <a:t>　　</a:t>
            </a:r>
            <a:r>
              <a:rPr lang="en-US" altLang="zh-CN" sz="1600" smtClean="0"/>
              <a:t>public static void main(String[] args) {</a:t>
            </a:r>
            <a:br>
              <a:rPr lang="en-US" altLang="zh-CN" sz="1600" smtClean="0"/>
            </a:br>
            <a:r>
              <a:rPr lang="zh-CN" altLang="en-US" sz="1600" smtClean="0"/>
              <a:t>　　　　</a:t>
            </a:r>
            <a:br>
              <a:rPr lang="zh-CN" altLang="en-US" sz="1600" smtClean="0"/>
            </a:br>
            <a:r>
              <a:rPr lang="zh-CN" altLang="en-US" sz="1600" smtClean="0"/>
              <a:t>　　　　</a:t>
            </a:r>
            <a:r>
              <a:rPr lang="en-US" altLang="zh-CN" sz="1600" smtClean="0"/>
              <a:t>List queue = Producer.produceRequests();</a:t>
            </a:r>
            <a:br>
              <a:rPr lang="en-US" altLang="zh-CN" sz="1600" smtClean="0"/>
            </a:br>
            <a:r>
              <a:rPr lang="zh-CN" altLang="en-US" sz="1600" smtClean="0"/>
              <a:t>　　　　</a:t>
            </a:r>
            <a:r>
              <a:rPr lang="en-US" altLang="zh-CN" sz="1600" smtClean="0"/>
              <a:t>for (Iterator it = queue.iterator(); it.hasNext(); )</a:t>
            </a:r>
            <a:br>
              <a:rPr lang="en-US" altLang="zh-CN" sz="1600" smtClean="0"/>
            </a:br>
            <a:r>
              <a:rPr lang="zh-CN" altLang="en-US" sz="1600" smtClean="0"/>
              <a:t>　　　　　　　　</a:t>
            </a:r>
            <a:r>
              <a:rPr lang="en-US" altLang="zh-CN" sz="1600" smtClean="0"/>
              <a:t>//</a:t>
            </a:r>
            <a:r>
              <a:rPr lang="zh-CN" altLang="en-US" sz="1600" smtClean="0"/>
              <a:t>取出</a:t>
            </a:r>
            <a:r>
              <a:rPr lang="en-US" altLang="zh-CN" sz="1600" smtClean="0"/>
              <a:t>List</a:t>
            </a:r>
            <a:r>
              <a:rPr lang="zh-CN" altLang="en-US" sz="1600" smtClean="0"/>
              <a:t>中東東</a:t>
            </a:r>
            <a:r>
              <a:rPr lang="en-US" altLang="zh-CN" sz="1600" smtClean="0"/>
              <a:t>,</a:t>
            </a:r>
            <a:r>
              <a:rPr lang="zh-CN" altLang="en-US" sz="1600" smtClean="0"/>
              <a:t>其他特徵都不能確定</a:t>
            </a:r>
            <a:r>
              <a:rPr lang="en-US" altLang="zh-CN" sz="1600" smtClean="0"/>
              <a:t>,</a:t>
            </a:r>
            <a:r>
              <a:rPr lang="zh-CN" altLang="en-US" sz="1600" smtClean="0"/>
              <a:t>只能保證一個特徵是</a:t>
            </a:r>
            <a:r>
              <a:rPr lang="en-US" altLang="zh-CN" sz="1600" smtClean="0"/>
              <a:t>100%</a:t>
            </a:r>
            <a:r>
              <a:rPr lang="zh-CN" altLang="en-US" sz="1600" smtClean="0"/>
              <a:t>正確</a:t>
            </a:r>
            <a:r>
              <a:rPr lang="en-US" altLang="zh-CN" sz="1600" smtClean="0"/>
              <a:t>,</a:t>
            </a:r>
            <a:br>
              <a:rPr lang="en-US" altLang="zh-CN" sz="1600" smtClean="0"/>
            </a:br>
            <a:r>
              <a:rPr lang="zh-CN" altLang="en-US" sz="1600" smtClean="0"/>
              <a:t>　　　　　　　　</a:t>
            </a:r>
            <a:r>
              <a:rPr lang="en-US" altLang="zh-CN" sz="1600" smtClean="0"/>
              <a:t>// </a:t>
            </a:r>
            <a:r>
              <a:rPr lang="zh-CN" altLang="en-US" sz="1600" smtClean="0"/>
              <a:t>他們至少是介面</a:t>
            </a:r>
            <a:r>
              <a:rPr lang="en-US" altLang="zh-CN" sz="1600" smtClean="0"/>
              <a:t>Command</a:t>
            </a:r>
            <a:r>
              <a:rPr lang="zh-CN" altLang="en-US" sz="1600" smtClean="0"/>
              <a:t>的</a:t>
            </a:r>
            <a:r>
              <a:rPr lang="en-US" altLang="zh-CN" sz="1600" smtClean="0"/>
              <a:t>"</a:t>
            </a:r>
            <a:r>
              <a:rPr lang="zh-CN" altLang="en-US" sz="1600" smtClean="0"/>
              <a:t>兒子</a:t>
            </a:r>
            <a:r>
              <a:rPr lang="en-US" altLang="zh-CN" sz="1600" smtClean="0"/>
              <a:t>"</a:t>
            </a:r>
            <a:r>
              <a:rPr lang="zh-CN" altLang="en-US" sz="1600" smtClean="0"/>
              <a:t>。所以強制轉換類別型爲介面</a:t>
            </a:r>
            <a:r>
              <a:rPr lang="en-US" altLang="zh-CN" sz="1600" smtClean="0"/>
              <a:t>Command</a:t>
            </a:r>
            <a:br>
              <a:rPr lang="en-US" altLang="zh-CN" sz="1600" smtClean="0"/>
            </a:br>
            <a:br>
              <a:rPr lang="en-US" altLang="zh-CN" sz="1600" smtClean="0"/>
            </a:br>
            <a:r>
              <a:rPr lang="zh-CN" altLang="en-US" sz="1600" smtClean="0"/>
              <a:t>　　　　　　　　</a:t>
            </a:r>
            <a:r>
              <a:rPr lang="en-US" altLang="zh-CN" sz="1600" smtClean="0"/>
              <a:t>((Command)it.next()).execute();</a:t>
            </a:r>
            <a:br>
              <a:rPr lang="en-US" altLang="zh-CN" sz="1600" smtClean="0"/>
            </a:br>
            <a:r>
              <a:rPr lang="zh-CN" altLang="en-US" sz="1600" smtClean="0"/>
              <a:t>　　 　　</a:t>
            </a:r>
            <a:r>
              <a:rPr lang="en-US" altLang="zh-CN" sz="1600" smtClean="0"/>
              <a:t>}</a:t>
            </a:r>
            <a:br>
              <a:rPr lang="en-US" altLang="zh-CN" sz="1600" smtClean="0"/>
            </a:br>
            <a:r>
              <a:rPr lang="en-US" altLang="zh-CN" sz="1600" smtClean="0"/>
              <a:t>} </a:t>
            </a:r>
            <a:endParaRPr lang="en-US" altLang="zh-CN" sz="1600" smtClean="0"/>
          </a:p>
          <a:p>
            <a:pPr eaLnBrk="1" hangingPunct="1">
              <a:lnSpc>
                <a:spcPct val="80000"/>
              </a:lnSpc>
            </a:pPr>
            <a:endParaRPr lang="en-US" altLang="zh-CN" sz="1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777240" y="10318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OBSERVER -</a:t>
            </a:r>
            <a:r>
              <a:rPr lang="zh-CN" altLang="en-US" dirty="0" smtClean="0">
                <a:effectLst>
                  <a:outerShdw blurRad="38100" dist="38100" dir="2700000" algn="tl">
                    <a:srgbClr val="C0C0C0"/>
                  </a:outerShdw>
                </a:effectLst>
              </a:rPr>
              <a:t>观察者模式</a:t>
            </a:r>
            <a:endParaRPr lang="zh-CN" altLang="en-US" dirty="0" smtClean="0">
              <a:effectLst>
                <a:outerShdw blurRad="38100" dist="38100" dir="2700000" algn="tl">
                  <a:srgbClr val="C0C0C0"/>
                </a:outerShdw>
              </a:effectLst>
            </a:endParaRPr>
          </a:p>
        </p:txBody>
      </p:sp>
      <p:sp>
        <p:nvSpPr>
          <p:cNvPr id="33795" name="Rectangle 3"/>
          <p:cNvSpPr>
            <a:spLocks noGrp="1" noChangeArrowheads="1"/>
          </p:cNvSpPr>
          <p:nvPr>
            <p:ph type="body" idx="1"/>
          </p:nvPr>
        </p:nvSpPr>
        <p:spPr/>
        <p:txBody>
          <a:bodyPr/>
          <a:lstStyle/>
          <a:p>
            <a:pPr eaLnBrk="1" hangingPunct="1"/>
            <a:r>
              <a:rPr lang="zh-CN" altLang="en-US" smtClean="0"/>
              <a:t>观察者模式定义了一种一对多的依赖关系，让多个观察者对象同时监听某一个主题对象。这个主题对象在状态上发生变化时，会通知所有观察者对象，使他们能够自动更新自己。 </a:t>
            </a:r>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22960" y="10318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OBSERVER -</a:t>
            </a:r>
            <a:r>
              <a:rPr lang="zh-CN" altLang="en-US" dirty="0" smtClean="0">
                <a:effectLst>
                  <a:outerShdw blurRad="38100" dist="38100" dir="2700000" algn="tl">
                    <a:srgbClr val="C0C0C0"/>
                  </a:outerShdw>
                </a:effectLst>
              </a:rPr>
              <a:t>观察者模式</a:t>
            </a:r>
            <a:endParaRPr lang="zh-CN" altLang="en-US" dirty="0" smtClean="0">
              <a:effectLst>
                <a:outerShdw blurRad="38100" dist="38100" dir="2700000" algn="tl">
                  <a:srgbClr val="C0C0C0"/>
                </a:outerShdw>
              </a:effectLst>
            </a:endParaRPr>
          </a:p>
        </p:txBody>
      </p:sp>
      <p:sp>
        <p:nvSpPr>
          <p:cNvPr id="34819" name="Rectangle 3"/>
          <p:cNvSpPr>
            <a:spLocks noGrp="1" noChangeArrowheads="1"/>
          </p:cNvSpPr>
          <p:nvPr>
            <p:ph type="body" idx="1"/>
          </p:nvPr>
        </p:nvSpPr>
        <p:spPr/>
        <p:txBody>
          <a:bodyPr/>
          <a:lstStyle/>
          <a:p>
            <a:pPr eaLnBrk="1" hangingPunct="1"/>
            <a:r>
              <a:rPr lang="zh-CN" altLang="en-US" smtClean="0"/>
              <a:t>想知道咱们公司最新</a:t>
            </a:r>
            <a:r>
              <a:rPr lang="en-US" altLang="zh-CN" smtClean="0"/>
              <a:t>MM</a:t>
            </a:r>
            <a:r>
              <a:rPr lang="zh-CN" altLang="en-US" smtClean="0"/>
              <a:t>情报吗？加入公司的</a:t>
            </a:r>
            <a:r>
              <a:rPr lang="en-US" altLang="zh-CN" smtClean="0"/>
              <a:t>MM</a:t>
            </a:r>
            <a:r>
              <a:rPr lang="zh-CN" altLang="en-US" smtClean="0"/>
              <a:t>情报邮件组就行了，</a:t>
            </a:r>
            <a:r>
              <a:rPr lang="en-US" altLang="zh-CN" smtClean="0"/>
              <a:t>tom</a:t>
            </a:r>
            <a:r>
              <a:rPr lang="zh-CN" altLang="en-US" smtClean="0"/>
              <a:t>负责搜集情报，他发现的新情报不用一个一个通知我们，直接发布给邮件组，我们作为订阅者（观察者）就可以及时收到情报啦 </a:t>
            </a:r>
            <a:endParaRPr lang="zh-CN" altLang="en-US" smtClean="0"/>
          </a:p>
          <a:p>
            <a:pPr eaLnBrk="1" hangingPunct="1"/>
            <a:endParaRPr lang="en-US" altLang="zh-CN" smtClean="0"/>
          </a:p>
        </p:txBody>
      </p:sp>
      <p:pic>
        <p:nvPicPr>
          <p:cNvPr id="34820" name="Picture 5" descr="http://it165.net/uploadfile/2011/1017/20111017014112698.gif"/>
          <p:cNvPicPr>
            <a:picLocks noChangeAspect="1" noChangeArrowheads="1"/>
          </p:cNvPicPr>
          <p:nvPr/>
        </p:nvPicPr>
        <p:blipFill>
          <a:blip r:embed="rId1"/>
          <a:srcRect/>
          <a:stretch>
            <a:fillRect/>
          </a:stretch>
        </p:blipFill>
        <p:spPr bwMode="auto">
          <a:xfrm>
            <a:off x="1714500" y="3929063"/>
            <a:ext cx="5553075"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891540" y="111443"/>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OBSERVER -</a:t>
            </a:r>
            <a:r>
              <a:rPr lang="zh-CN" altLang="en-US" dirty="0" smtClean="0">
                <a:effectLst>
                  <a:outerShdw blurRad="38100" dist="38100" dir="2700000" algn="tl">
                    <a:srgbClr val="C0C0C0"/>
                  </a:outerShdw>
                </a:effectLst>
              </a:rPr>
              <a:t>观察者模式</a:t>
            </a:r>
            <a:endParaRPr lang="zh-CN" altLang="en-US" dirty="0" smtClean="0">
              <a:effectLst>
                <a:outerShdw blurRad="38100" dist="38100" dir="2700000" algn="tl">
                  <a:srgbClr val="C0C0C0"/>
                </a:outerShdw>
              </a:effectLst>
            </a:endParaRPr>
          </a:p>
        </p:txBody>
      </p:sp>
      <p:sp>
        <p:nvSpPr>
          <p:cNvPr id="35843" name="Rectangle 3"/>
          <p:cNvSpPr>
            <a:spLocks noGrp="1" noChangeArrowheads="1"/>
          </p:cNvSpPr>
          <p:nvPr>
            <p:ph type="body" idx="1"/>
          </p:nvPr>
        </p:nvSpPr>
        <p:spPr>
          <a:xfrm>
            <a:off x="500063" y="1000125"/>
            <a:ext cx="8429625" cy="5643563"/>
          </a:xfrm>
        </p:spPr>
        <p:txBody>
          <a:bodyPr/>
          <a:lstStyle/>
          <a:p>
            <a:pPr eaLnBrk="1" hangingPunct="1">
              <a:lnSpc>
                <a:spcPct val="80000"/>
              </a:lnSpc>
            </a:pPr>
            <a:r>
              <a:rPr lang="en-US" altLang="zh-CN" sz="1800" smtClean="0"/>
              <a:t>public class product extends Observable{ </a:t>
            </a:r>
            <a:endParaRPr lang="en-US" altLang="zh-CN" sz="1800" smtClean="0"/>
          </a:p>
          <a:p>
            <a:pPr eaLnBrk="1" hangingPunct="1">
              <a:lnSpc>
                <a:spcPct val="80000"/>
              </a:lnSpc>
            </a:pPr>
            <a:r>
              <a:rPr lang="zh-CN" altLang="en-US" sz="1800" smtClean="0"/>
              <a:t>　　</a:t>
            </a:r>
            <a:r>
              <a:rPr lang="en-US" altLang="zh-CN" sz="1800" smtClean="0"/>
              <a:t>private String name;</a:t>
            </a:r>
            <a:br>
              <a:rPr lang="en-US" altLang="zh-CN" sz="1800" smtClean="0"/>
            </a:br>
            <a:r>
              <a:rPr lang="zh-CN" altLang="en-US" sz="1800" smtClean="0"/>
              <a:t>　　</a:t>
            </a:r>
            <a:r>
              <a:rPr lang="en-US" altLang="zh-CN" sz="1800" smtClean="0"/>
              <a:t>private float price;</a:t>
            </a:r>
            <a:endParaRPr lang="en-US" altLang="zh-CN" sz="1800" smtClean="0"/>
          </a:p>
          <a:p>
            <a:pPr eaLnBrk="1" hangingPunct="1">
              <a:lnSpc>
                <a:spcPct val="80000"/>
              </a:lnSpc>
            </a:pPr>
            <a:r>
              <a:rPr lang="zh-CN" altLang="en-US" sz="1800" smtClean="0"/>
              <a:t>　　</a:t>
            </a:r>
            <a:r>
              <a:rPr lang="en-US" altLang="zh-CN" sz="1800" smtClean="0"/>
              <a:t>public String getName(){ return name;}</a:t>
            </a:r>
            <a:br>
              <a:rPr lang="en-US" altLang="zh-CN" sz="1800" smtClean="0"/>
            </a:br>
            <a:r>
              <a:rPr lang="zh-CN" altLang="en-US" sz="1800" smtClean="0"/>
              <a:t>　　</a:t>
            </a:r>
            <a:r>
              <a:rPr lang="en-US" altLang="zh-CN" sz="1800" smtClean="0"/>
              <a:t>public void setName(String name){</a:t>
            </a:r>
            <a:br>
              <a:rPr lang="en-US" altLang="zh-CN" sz="1800" smtClean="0"/>
            </a:br>
            <a:r>
              <a:rPr lang="zh-CN" altLang="en-US" sz="1800" smtClean="0"/>
              <a:t>　　     </a:t>
            </a:r>
            <a:r>
              <a:rPr lang="en-US" altLang="zh-CN" sz="1800" smtClean="0"/>
              <a:t>this.name=name;</a:t>
            </a:r>
            <a:br>
              <a:rPr lang="en-US" altLang="zh-CN" sz="1800" smtClean="0"/>
            </a:br>
            <a:r>
              <a:rPr lang="zh-CN" altLang="en-US" sz="1800" smtClean="0"/>
              <a:t>　　     </a:t>
            </a:r>
            <a:r>
              <a:rPr lang="en-US" altLang="zh-CN" sz="1800" smtClean="0"/>
              <a:t>//</a:t>
            </a:r>
            <a:r>
              <a:rPr lang="zh-CN" altLang="en-US" sz="1800" smtClean="0"/>
              <a:t>設置變化點 </a:t>
            </a:r>
            <a:br>
              <a:rPr lang="zh-CN" altLang="en-US" sz="1800" smtClean="0"/>
            </a:br>
            <a:r>
              <a:rPr lang="zh-CN" altLang="en-US" sz="1800" smtClean="0"/>
              <a:t>　　     </a:t>
            </a:r>
            <a:r>
              <a:rPr lang="en-US" altLang="zh-CN" sz="1800" smtClean="0"/>
              <a:t>setChanged();</a:t>
            </a:r>
            <a:br>
              <a:rPr lang="en-US" altLang="zh-CN" sz="1800" smtClean="0"/>
            </a:br>
            <a:r>
              <a:rPr lang="zh-CN" altLang="en-US" sz="1800" smtClean="0"/>
              <a:t>　　     </a:t>
            </a:r>
            <a:r>
              <a:rPr lang="en-US" altLang="zh-CN" sz="1800" smtClean="0"/>
              <a:t>notifyObservers(name);</a:t>
            </a:r>
            <a:endParaRPr lang="en-US" altLang="zh-CN" sz="1800" smtClean="0"/>
          </a:p>
          <a:p>
            <a:pPr eaLnBrk="1" hangingPunct="1">
              <a:lnSpc>
                <a:spcPct val="80000"/>
              </a:lnSpc>
            </a:pPr>
            <a:r>
              <a:rPr lang="zh-CN" altLang="en-US" sz="1800" smtClean="0"/>
              <a:t>　　</a:t>
            </a:r>
            <a:r>
              <a:rPr lang="en-US" altLang="zh-CN" sz="1800" smtClean="0"/>
              <a:t>}</a:t>
            </a:r>
            <a:r>
              <a:rPr lang="zh-CN" altLang="en-US" sz="1800" smtClean="0"/>
              <a:t>　　　</a:t>
            </a:r>
            <a:endParaRPr lang="zh-CN" altLang="en-US" sz="1800" smtClean="0"/>
          </a:p>
          <a:p>
            <a:pPr eaLnBrk="1" hangingPunct="1">
              <a:lnSpc>
                <a:spcPct val="80000"/>
              </a:lnSpc>
            </a:pPr>
            <a:r>
              <a:rPr lang="en-US" altLang="zh-CN" sz="1800" smtClean="0"/>
              <a:t>}</a:t>
            </a:r>
            <a:endParaRPr lang="en-US" altLang="zh-CN" sz="1800" smtClean="0"/>
          </a:p>
          <a:p>
            <a:pPr eaLnBrk="1" hangingPunct="1">
              <a:lnSpc>
                <a:spcPct val="80000"/>
              </a:lnSpc>
            </a:pPr>
            <a:r>
              <a:rPr lang="en-US" altLang="zh-CN" sz="1800" smtClean="0"/>
              <a:t>public class NameObserver implements Observer{ </a:t>
            </a:r>
            <a:r>
              <a:rPr lang="zh-CN" altLang="en-US" sz="1800" smtClean="0"/>
              <a:t>　　</a:t>
            </a:r>
            <a:endParaRPr lang="en-US" altLang="zh-CN" sz="1800" smtClean="0"/>
          </a:p>
          <a:p>
            <a:pPr eaLnBrk="1" hangingPunct="1">
              <a:lnSpc>
                <a:spcPct val="80000"/>
              </a:lnSpc>
            </a:pPr>
            <a:r>
              <a:rPr lang="en-US" altLang="zh-CN" sz="1800" smtClean="0"/>
              <a:t>        private String name=null;</a:t>
            </a:r>
            <a:endParaRPr lang="en-US" altLang="zh-CN" sz="1800" smtClean="0"/>
          </a:p>
          <a:p>
            <a:pPr eaLnBrk="1" hangingPunct="1">
              <a:lnSpc>
                <a:spcPct val="80000"/>
              </a:lnSpc>
            </a:pPr>
            <a:r>
              <a:rPr lang="zh-CN" altLang="en-US" sz="1800" smtClean="0"/>
              <a:t>　　</a:t>
            </a:r>
            <a:r>
              <a:rPr lang="en-US" altLang="zh-CN" sz="1800" smtClean="0"/>
              <a:t>public void update(Observable obj,Object arg){</a:t>
            </a:r>
            <a:br>
              <a:rPr lang="en-US" altLang="zh-CN" sz="1800" smtClean="0"/>
            </a:br>
            <a:br>
              <a:rPr lang="en-US" altLang="zh-CN" sz="1800" smtClean="0"/>
            </a:br>
            <a:r>
              <a:rPr lang="zh-CN" altLang="en-US" sz="1800" smtClean="0"/>
              <a:t>　　　　</a:t>
            </a:r>
            <a:r>
              <a:rPr lang="en-US" altLang="zh-CN" sz="1800" smtClean="0"/>
              <a:t>if (arg </a:t>
            </a:r>
            <a:r>
              <a:rPr lang="en-US" altLang="zh-CN" sz="1800" u="sng" smtClean="0"/>
              <a:t>instanceof</a:t>
            </a:r>
            <a:r>
              <a:rPr lang="en-US" altLang="zh-CN" sz="1800" smtClean="0"/>
              <a:t> String){</a:t>
            </a:r>
            <a:endParaRPr lang="en-US" altLang="zh-CN" sz="1800" smtClean="0"/>
          </a:p>
          <a:p>
            <a:pPr eaLnBrk="1" hangingPunct="1">
              <a:lnSpc>
                <a:spcPct val="80000"/>
              </a:lnSpc>
            </a:pPr>
            <a:r>
              <a:rPr lang="zh-CN" altLang="en-US" sz="1800" smtClean="0"/>
              <a:t>　　　　 </a:t>
            </a:r>
            <a:r>
              <a:rPr lang="en-US" altLang="zh-CN" sz="1800" smtClean="0"/>
              <a:t>name=(String)arg;</a:t>
            </a:r>
            <a:br>
              <a:rPr lang="en-US" altLang="zh-CN" sz="1800" smtClean="0"/>
            </a:br>
            <a:r>
              <a:rPr lang="zh-CN" altLang="en-US" sz="1800" smtClean="0"/>
              <a:t>　　　　 </a:t>
            </a:r>
            <a:r>
              <a:rPr lang="en-US" altLang="zh-CN" sz="1800" smtClean="0"/>
              <a:t>//</a:t>
            </a:r>
            <a:r>
              <a:rPr lang="zh-CN" altLang="en-US" sz="1800" smtClean="0"/>
              <a:t>産品名稱改變值在</a:t>
            </a:r>
            <a:r>
              <a:rPr lang="en-US" altLang="zh-CN" sz="1800" smtClean="0"/>
              <a:t>name</a:t>
            </a:r>
            <a:r>
              <a:rPr lang="zh-CN" altLang="en-US" sz="1800" smtClean="0"/>
              <a:t>中</a:t>
            </a:r>
            <a:br>
              <a:rPr lang="zh-CN" altLang="en-US" sz="1800" smtClean="0"/>
            </a:br>
            <a:r>
              <a:rPr lang="zh-CN" altLang="en-US" sz="1800" smtClean="0"/>
              <a:t>　　　　 </a:t>
            </a:r>
            <a:r>
              <a:rPr lang="en-US" altLang="zh-CN" sz="1800" smtClean="0"/>
              <a:t>System.out.println("NameObserver :name changet to "+name);</a:t>
            </a:r>
            <a:endParaRPr lang="en-US" altLang="zh-CN" sz="1800" smtClean="0"/>
          </a:p>
          <a:p>
            <a:pPr eaLnBrk="1" hangingPunct="1">
              <a:lnSpc>
                <a:spcPct val="80000"/>
              </a:lnSpc>
            </a:pPr>
            <a:r>
              <a:rPr lang="zh-CN" altLang="en-US" sz="1800" smtClean="0"/>
              <a:t>　　　　</a:t>
            </a:r>
            <a:r>
              <a:rPr lang="en-US" altLang="zh-CN" sz="1800" smtClean="0"/>
              <a:t>}</a:t>
            </a:r>
            <a:endParaRPr lang="en-US" altLang="zh-CN" sz="1800" smtClean="0"/>
          </a:p>
          <a:p>
            <a:pPr eaLnBrk="1" hangingPunct="1">
              <a:lnSpc>
                <a:spcPct val="80000"/>
              </a:lnSpc>
            </a:pPr>
            <a:r>
              <a:rPr lang="zh-CN" altLang="en-US" sz="1800" smtClean="0"/>
              <a:t>　　</a:t>
            </a:r>
            <a:r>
              <a:rPr lang="en-US" altLang="zh-CN" sz="1800" smtClean="0"/>
              <a:t>}</a:t>
            </a:r>
            <a:endParaRPr lang="en-US" altLang="zh-CN" sz="1800" smtClean="0"/>
          </a:p>
          <a:p>
            <a:pPr eaLnBrk="1" hangingPunct="1">
              <a:lnSpc>
                <a:spcPct val="80000"/>
              </a:lnSpc>
            </a:pPr>
            <a:r>
              <a:rPr lang="en-US" altLang="zh-CN" sz="1800" smtClean="0"/>
              <a:t>}</a:t>
            </a:r>
            <a:endParaRPr lang="en-US" altLang="zh-CN" sz="18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20090" y="9175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Composite</a:t>
            </a:r>
            <a:r>
              <a:rPr lang="en-US" altLang="zh-CN" dirty="0" smtClean="0"/>
              <a:t> -</a:t>
            </a:r>
            <a:r>
              <a:rPr lang="zh-CN" altLang="en-US" dirty="0" smtClean="0"/>
              <a:t>合成模式</a:t>
            </a:r>
            <a:endParaRPr lang="zh-CN" altLang="en-US" dirty="0" smtClean="0"/>
          </a:p>
        </p:txBody>
      </p:sp>
      <p:sp>
        <p:nvSpPr>
          <p:cNvPr id="36867" name="Rectangle 3"/>
          <p:cNvSpPr>
            <a:spLocks noGrp="1" noChangeArrowheads="1"/>
          </p:cNvSpPr>
          <p:nvPr>
            <p:ph type="body" idx="1"/>
          </p:nvPr>
        </p:nvSpPr>
        <p:spPr/>
        <p:txBody>
          <a:bodyPr/>
          <a:lstStyle/>
          <a:p>
            <a:pPr eaLnBrk="1" hangingPunct="1"/>
            <a:r>
              <a:rPr lang="en-US" altLang="zh-CN" smtClean="0"/>
              <a:t>MM</a:t>
            </a:r>
            <a:r>
              <a:rPr lang="zh-CN" altLang="en-US" smtClean="0"/>
              <a:t>今天过生日。“我过生日，你要送我一件礼物。”“嗯，好吧，去商店，你自己挑。”“这件</a:t>
            </a:r>
            <a:r>
              <a:rPr lang="en-US" altLang="zh-CN" smtClean="0"/>
              <a:t>T</a:t>
            </a:r>
            <a:r>
              <a:rPr lang="zh-CN" altLang="en-US" smtClean="0"/>
              <a:t>恤挺漂亮，买，这条裙子好看，买，这个包也不错，买。”“喂，买了三件了呀，我只答应送一件礼物的哦。”“什么呀，</a:t>
            </a:r>
            <a:r>
              <a:rPr lang="en-US" altLang="zh-CN" smtClean="0"/>
              <a:t>T</a:t>
            </a:r>
            <a:r>
              <a:rPr lang="zh-CN" altLang="en-US" smtClean="0"/>
              <a:t>恤加裙子加包包，正好配成一套呀，小姐，麻烦你包起来。”“</a:t>
            </a:r>
            <a:r>
              <a:rPr lang="en-US" altLang="zh-CN" smtClean="0"/>
              <a:t>……”</a:t>
            </a:r>
            <a:r>
              <a:rPr lang="zh-CN" altLang="en-US" smtClean="0"/>
              <a:t>，</a:t>
            </a:r>
            <a:r>
              <a:rPr lang="en-US" altLang="zh-CN" smtClean="0"/>
              <a:t>MM</a:t>
            </a:r>
            <a:r>
              <a:rPr lang="zh-CN" altLang="en-US" smtClean="0"/>
              <a:t>都会用</a:t>
            </a:r>
            <a:r>
              <a:rPr lang="en-US" altLang="zh-CN" smtClean="0"/>
              <a:t>Composite</a:t>
            </a:r>
            <a:r>
              <a:rPr lang="zh-CN" altLang="en-US" smtClean="0"/>
              <a:t>模式了，你会了没有？ </a:t>
            </a:r>
            <a:endParaRPr lang="zh-CN"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788670" y="11461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Composite</a:t>
            </a:r>
            <a:r>
              <a:rPr lang="en-US" altLang="zh-CN" dirty="0" smtClean="0"/>
              <a:t> -</a:t>
            </a:r>
            <a:r>
              <a:rPr lang="zh-CN" altLang="en-US" dirty="0" smtClean="0"/>
              <a:t>合成模式</a:t>
            </a:r>
            <a:endParaRPr lang="zh-CN" altLang="en-US" dirty="0" smtClean="0"/>
          </a:p>
        </p:txBody>
      </p:sp>
      <p:sp>
        <p:nvSpPr>
          <p:cNvPr id="37891" name="Rectangle 3"/>
          <p:cNvSpPr>
            <a:spLocks noGrp="1" noChangeArrowheads="1"/>
          </p:cNvSpPr>
          <p:nvPr>
            <p:ph type="body" idx="1"/>
          </p:nvPr>
        </p:nvSpPr>
        <p:spPr/>
        <p:txBody>
          <a:bodyPr/>
          <a:lstStyle/>
          <a:p>
            <a:pPr eaLnBrk="1" hangingPunct="1"/>
            <a:r>
              <a:rPr lang="zh-CN" altLang="en-US" smtClean="0"/>
              <a:t>合成模式将对象组织到树结构中，可以用来描述整体与部分的关系。合成模式就是一个处理对象的树结构的模式。合成模式把部分与整体的关系用树结构表示出来。</a:t>
            </a:r>
            <a:endParaRPr lang="zh-CN" altLang="en-US" smtClean="0"/>
          </a:p>
          <a:p>
            <a:pPr eaLnBrk="1" hangingPunct="1"/>
            <a:r>
              <a:rPr lang="zh-CN" altLang="en-US" smtClean="0"/>
              <a:t>合成模式使得客户端把一个个单独的成分对象和由他们复合而成的合成对象同等看待。 </a:t>
            </a:r>
            <a:endParaRPr lang="zh-CN"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891540" y="12604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smtClean="0">
                <a:effectLst>
                  <a:outerShdw blurRad="38100" dist="38100" dir="2700000" algn="tl">
                    <a:srgbClr val="C0C0C0"/>
                  </a:outerShdw>
                </a:effectLst>
              </a:rPr>
              <a:t>設計模式之</a:t>
            </a:r>
            <a:r>
              <a:rPr lang="en-US" altLang="zh-CN" smtClean="0">
                <a:effectLst>
                  <a:outerShdw blurRad="38100" dist="38100" dir="2700000" algn="tl">
                    <a:srgbClr val="C0C0C0"/>
                  </a:outerShdw>
                </a:effectLst>
              </a:rPr>
              <a:t>Composite</a:t>
            </a:r>
            <a:r>
              <a:rPr lang="en-US" altLang="zh-CN" smtClean="0"/>
              <a:t> -</a:t>
            </a:r>
            <a:r>
              <a:rPr lang="zh-CN" altLang="en-US" smtClean="0"/>
              <a:t>合成模式</a:t>
            </a:r>
            <a:endParaRPr lang="zh-CN" altLang="en-US" smtClean="0"/>
          </a:p>
        </p:txBody>
      </p:sp>
      <p:sp>
        <p:nvSpPr>
          <p:cNvPr id="38915" name="Rectangle 3"/>
          <p:cNvSpPr>
            <a:spLocks noGrp="1" noChangeArrowheads="1"/>
          </p:cNvSpPr>
          <p:nvPr>
            <p:ph type="body" idx="1"/>
          </p:nvPr>
        </p:nvSpPr>
        <p:spPr/>
        <p:txBody>
          <a:bodyPr/>
          <a:lstStyle/>
          <a:p>
            <a:pPr eaLnBrk="1" hangingPunct="1">
              <a:lnSpc>
                <a:spcPct val="80000"/>
              </a:lnSpc>
            </a:pPr>
            <a:r>
              <a:rPr lang="en-US" altLang="zh-CN" sz="1800" smtClean="0"/>
              <a:t>public abstract class Equipment</a:t>
            </a:r>
            <a:br>
              <a:rPr lang="en-US" altLang="zh-CN" sz="1800" smtClean="0"/>
            </a:br>
            <a:r>
              <a:rPr lang="en-US" altLang="zh-CN" sz="1800" smtClean="0"/>
              <a:t>{</a:t>
            </a:r>
            <a:br>
              <a:rPr lang="en-US" altLang="zh-CN" sz="1800" smtClean="0"/>
            </a:br>
            <a:r>
              <a:rPr lang="zh-CN" altLang="en-US" sz="1800" smtClean="0"/>
              <a:t>　　</a:t>
            </a:r>
            <a:r>
              <a:rPr lang="en-US" altLang="zh-CN" sz="1800" smtClean="0"/>
              <a:t>private String name; </a:t>
            </a:r>
            <a:br>
              <a:rPr lang="en-US" altLang="zh-CN" sz="1800" smtClean="0"/>
            </a:br>
            <a:r>
              <a:rPr lang="zh-CN" altLang="en-US" sz="1800" smtClean="0"/>
              <a:t>　　</a:t>
            </a:r>
            <a:r>
              <a:rPr lang="en-US" altLang="zh-CN" sz="1800" smtClean="0"/>
              <a:t>//</a:t>
            </a:r>
            <a:r>
              <a:rPr lang="zh-CN" altLang="en-US" sz="1800" smtClean="0"/>
              <a:t>網路價格</a:t>
            </a:r>
            <a:br>
              <a:rPr lang="zh-CN" altLang="en-US" sz="1800" smtClean="0"/>
            </a:br>
            <a:r>
              <a:rPr lang="zh-CN" altLang="en-US" sz="1800" smtClean="0"/>
              <a:t>　　</a:t>
            </a:r>
            <a:r>
              <a:rPr lang="en-US" altLang="zh-CN" sz="1800" smtClean="0"/>
              <a:t>public abstract double netPrice();</a:t>
            </a:r>
            <a:br>
              <a:rPr lang="en-US" altLang="zh-CN" sz="1800" smtClean="0"/>
            </a:br>
            <a:r>
              <a:rPr lang="zh-CN" altLang="en-US" sz="1800" smtClean="0"/>
              <a:t>　　</a:t>
            </a:r>
            <a:r>
              <a:rPr lang="en-US" altLang="zh-CN" sz="1800" smtClean="0"/>
              <a:t>//</a:t>
            </a:r>
            <a:r>
              <a:rPr lang="zh-CN" altLang="en-US" sz="1800" smtClean="0"/>
              <a:t>折扣價格</a:t>
            </a:r>
            <a:br>
              <a:rPr lang="zh-CN" altLang="en-US" sz="1800" smtClean="0"/>
            </a:br>
            <a:r>
              <a:rPr lang="zh-CN" altLang="en-US" sz="1800" smtClean="0"/>
              <a:t>　　</a:t>
            </a:r>
            <a:r>
              <a:rPr lang="en-US" altLang="zh-CN" sz="1800" smtClean="0"/>
              <a:t>public abstract double discountPrice();</a:t>
            </a:r>
            <a:br>
              <a:rPr lang="en-US" altLang="zh-CN" sz="1800" smtClean="0"/>
            </a:br>
            <a:r>
              <a:rPr lang="zh-CN" altLang="en-US" sz="1800" smtClean="0"/>
              <a:t>　　</a:t>
            </a:r>
            <a:r>
              <a:rPr lang="en-US" altLang="zh-CN" sz="1800" smtClean="0"/>
              <a:t>//</a:t>
            </a:r>
            <a:r>
              <a:rPr lang="zh-CN" altLang="en-US" sz="1800" smtClean="0"/>
              <a:t>增加部件方法　　</a:t>
            </a:r>
            <a:br>
              <a:rPr lang="zh-CN" altLang="en-US" sz="1800" smtClean="0"/>
            </a:br>
            <a:r>
              <a:rPr lang="zh-CN" altLang="en-US" sz="1800" smtClean="0"/>
              <a:t>　　</a:t>
            </a:r>
            <a:r>
              <a:rPr lang="en-US" altLang="zh-CN" sz="1800" smtClean="0"/>
              <a:t>public boolean add(Equipment equipment) { return false; }</a:t>
            </a:r>
            <a:br>
              <a:rPr lang="en-US" altLang="zh-CN" sz="1800" smtClean="0"/>
            </a:br>
            <a:r>
              <a:rPr lang="zh-CN" altLang="en-US" sz="1800" smtClean="0"/>
              <a:t>　　</a:t>
            </a:r>
            <a:r>
              <a:rPr lang="en-US" altLang="zh-CN" sz="1800" smtClean="0"/>
              <a:t>//</a:t>
            </a:r>
            <a:r>
              <a:rPr lang="zh-CN" altLang="en-US" sz="1800" smtClean="0"/>
              <a:t>刪除部件方法</a:t>
            </a:r>
            <a:br>
              <a:rPr lang="zh-CN" altLang="en-US" sz="1800" smtClean="0"/>
            </a:br>
            <a:r>
              <a:rPr lang="zh-CN" altLang="en-US" sz="1800" smtClean="0"/>
              <a:t>　　</a:t>
            </a:r>
            <a:r>
              <a:rPr lang="en-US" altLang="zh-CN" sz="1800" smtClean="0"/>
              <a:t>public boolean remove(Equipment equipment) { return false; }</a:t>
            </a:r>
            <a:br>
              <a:rPr lang="en-US" altLang="zh-CN" sz="1800" smtClean="0"/>
            </a:br>
            <a:r>
              <a:rPr lang="zh-CN" altLang="en-US" sz="1800" smtClean="0"/>
              <a:t>　　</a:t>
            </a:r>
            <a:r>
              <a:rPr lang="en-US" altLang="zh-CN" sz="1800" smtClean="0"/>
              <a:t>//</a:t>
            </a:r>
            <a:r>
              <a:rPr lang="zh-CN" altLang="en-US" sz="1800" smtClean="0"/>
              <a:t>注意這裏，這裏就提供一種用於訪問組合體類別的部件方法。</a:t>
            </a:r>
            <a:br>
              <a:rPr lang="zh-CN" altLang="en-US" sz="1800" smtClean="0"/>
            </a:br>
            <a:r>
              <a:rPr lang="zh-CN" altLang="en-US" sz="1800" smtClean="0"/>
              <a:t>　　</a:t>
            </a:r>
            <a:r>
              <a:rPr lang="en-US" altLang="zh-CN" sz="1800" smtClean="0"/>
              <a:t>public Iterator iter() { return null; }</a:t>
            </a:r>
            <a:br>
              <a:rPr lang="en-US" altLang="zh-CN" sz="1800" smtClean="0"/>
            </a:br>
            <a:r>
              <a:rPr lang="zh-CN" altLang="en-US" sz="1800" smtClean="0"/>
              <a:t>　　</a:t>
            </a:r>
            <a:br>
              <a:rPr lang="zh-CN" altLang="en-US" sz="1800" smtClean="0"/>
            </a:br>
            <a:r>
              <a:rPr lang="zh-CN" altLang="en-US" sz="1800" smtClean="0"/>
              <a:t>　　</a:t>
            </a:r>
            <a:r>
              <a:rPr lang="en-US" altLang="zh-CN" sz="1800" smtClean="0"/>
              <a:t>public Equipment(final String name) { this.name=name; }</a:t>
            </a:r>
            <a:br>
              <a:rPr lang="en-US" altLang="zh-CN" sz="1800" smtClean="0"/>
            </a:br>
            <a:r>
              <a:rPr lang="en-US" altLang="zh-CN" sz="1800" smtClean="0"/>
              <a:t>} </a:t>
            </a:r>
            <a:endParaRPr lang="en-US" altLang="zh-CN" sz="1800" smtClean="0"/>
          </a:p>
          <a:p>
            <a:pPr eaLnBrk="1" hangingPunct="1">
              <a:lnSpc>
                <a:spcPct val="80000"/>
              </a:lnSpc>
            </a:pPr>
            <a:r>
              <a:rPr lang="en-US" altLang="zh-CN" sz="1800" smtClean="0"/>
              <a:t>public class Disk extends Equipment</a:t>
            </a:r>
            <a:br>
              <a:rPr lang="en-US" altLang="zh-CN" sz="1800" smtClean="0"/>
            </a:br>
            <a:endParaRPr lang="en-US" altLang="zh-CN" sz="1800" smtClean="0"/>
          </a:p>
          <a:p>
            <a:pPr eaLnBrk="1" hangingPunct="1">
              <a:lnSpc>
                <a:spcPct val="80000"/>
              </a:lnSpc>
            </a:pPr>
            <a:r>
              <a:rPr lang="en-US" altLang="zh-CN" sz="1800" smtClean="0"/>
              <a:t>abstract class CompositeEquipment extends Equipment </a:t>
            </a:r>
            <a:endParaRPr lang="en-US" altLang="zh-CN" sz="18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891540" y="6889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en-US" dirty="0" smtClean="0">
                <a:effectLst>
                  <a:outerShdw blurRad="38100" dist="38100" dir="2700000" algn="tl">
                    <a:srgbClr val="C0C0C0"/>
                  </a:outerShdw>
                </a:effectLst>
              </a:rPr>
              <a:t>DECORATOR</a:t>
            </a: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装饰模式</a:t>
            </a:r>
            <a:endParaRPr lang="zh-CN" altLang="en-US" dirty="0" smtClean="0">
              <a:effectLst>
                <a:outerShdw blurRad="38100" dist="38100" dir="2700000" algn="tl">
                  <a:srgbClr val="C0C0C0"/>
                </a:outerShdw>
              </a:effectLst>
            </a:endParaRPr>
          </a:p>
        </p:txBody>
      </p:sp>
      <p:sp>
        <p:nvSpPr>
          <p:cNvPr id="39939" name="Rectangle 3"/>
          <p:cNvSpPr>
            <a:spLocks noGrp="1" noChangeArrowheads="1"/>
          </p:cNvSpPr>
          <p:nvPr>
            <p:ph type="body" idx="1"/>
          </p:nvPr>
        </p:nvSpPr>
        <p:spPr>
          <a:xfrm>
            <a:off x="755650" y="1276350"/>
            <a:ext cx="7931150" cy="2867025"/>
          </a:xfrm>
        </p:spPr>
        <p:txBody>
          <a:bodyPr/>
          <a:lstStyle/>
          <a:p>
            <a:pPr eaLnBrk="1" hangingPunct="1"/>
            <a:r>
              <a:rPr lang="zh-CN" altLang="en-US" smtClean="0"/>
              <a:t>装饰模式以对客户端透明的方式扩展对象的功能，是继承关系的一个替代方案，提供比继承更多的灵活性。动态给一个对象增加功能，这些功能可以再动态的撤消。增加由一些基本功能的排列组合而产生的非常大量的功能。 </a:t>
            </a:r>
            <a:endParaRPr lang="zh-CN" altLang="en-US" smtClean="0"/>
          </a:p>
        </p:txBody>
      </p:sp>
      <p:pic>
        <p:nvPicPr>
          <p:cNvPr id="39940" name="Picture 4" descr="C:\Users\Administrator\AppData\Roaming\Tencent\Users\183031250\QQ\WinTemp\RichOle\0(U{NA{LLPE5$LT5{CQF0WW.jpg"/>
          <p:cNvPicPr>
            <a:picLocks noChangeAspect="1" noChangeArrowheads="1"/>
          </p:cNvPicPr>
          <p:nvPr/>
        </p:nvPicPr>
        <p:blipFill>
          <a:blip r:embed="rId1"/>
          <a:srcRect/>
          <a:stretch>
            <a:fillRect/>
          </a:stretch>
        </p:blipFill>
        <p:spPr bwMode="auto">
          <a:xfrm>
            <a:off x="857250" y="3429000"/>
            <a:ext cx="7572375" cy="325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822960" y="11461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smtClean="0">
                <a:effectLst>
                  <a:outerShdw blurRad="38100" dist="38100" dir="2700000" algn="tl">
                    <a:srgbClr val="C0C0C0"/>
                  </a:outerShdw>
                </a:effectLst>
              </a:rPr>
              <a:t>設計模式之</a:t>
            </a:r>
            <a:r>
              <a:rPr lang="en-US" altLang="zh-CN" smtClean="0">
                <a:effectLst>
                  <a:outerShdw blurRad="38100" dist="38100" dir="2700000" algn="tl">
                    <a:srgbClr val="C0C0C0"/>
                  </a:outerShdw>
                </a:effectLst>
              </a:rPr>
              <a:t>Facade</a:t>
            </a:r>
            <a:r>
              <a:rPr lang="en-US" altLang="zh-CN" smtClean="0"/>
              <a:t> -</a:t>
            </a:r>
            <a:r>
              <a:rPr lang="zh-CN" altLang="en-US" smtClean="0"/>
              <a:t>门面模式</a:t>
            </a:r>
            <a:endParaRPr lang="zh-CN" altLang="en-US" smtClean="0"/>
          </a:p>
        </p:txBody>
      </p:sp>
      <p:sp>
        <p:nvSpPr>
          <p:cNvPr id="40963" name="Rectangle 3"/>
          <p:cNvSpPr>
            <a:spLocks noGrp="1" noChangeArrowheads="1"/>
          </p:cNvSpPr>
          <p:nvPr>
            <p:ph type="body" idx="1"/>
          </p:nvPr>
        </p:nvSpPr>
        <p:spPr>
          <a:xfrm>
            <a:off x="755650" y="1276350"/>
            <a:ext cx="7931150" cy="2938463"/>
          </a:xfrm>
        </p:spPr>
        <p:txBody>
          <a:bodyPr/>
          <a:lstStyle/>
          <a:p>
            <a:pPr eaLnBrk="1" hangingPunct="1"/>
            <a:r>
              <a:rPr lang="zh-CN" altLang="en-US" smtClean="0"/>
              <a:t>外部与一个子系统的通信必须通过一个统一的门面对象进行。门面模式提供一个高层次的接口，使得子系统更易于使用。每一个子系统只有一个门面类，而且此门面类只有一个实例，也就是说它是一个单例模式。但整个系统可以有多个门面类。 </a:t>
            </a:r>
            <a:endParaRPr lang="zh-CN" altLang="en-US" smtClean="0"/>
          </a:p>
        </p:txBody>
      </p:sp>
      <p:pic>
        <p:nvPicPr>
          <p:cNvPr id="40964" name="Picture 5" descr="http://images.cnblogs.com/cnblogs_com/zhenyulu/Pic90.gif"/>
          <p:cNvPicPr>
            <a:picLocks noChangeAspect="1" noChangeArrowheads="1"/>
          </p:cNvPicPr>
          <p:nvPr/>
        </p:nvPicPr>
        <p:blipFill>
          <a:blip r:embed="rId1"/>
          <a:srcRect/>
          <a:stretch>
            <a:fillRect/>
          </a:stretch>
        </p:blipFill>
        <p:spPr bwMode="auto">
          <a:xfrm>
            <a:off x="3786188" y="3786188"/>
            <a:ext cx="2428875" cy="2600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777240" y="10318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dirty="0" smtClean="0">
                <a:effectLst>
                  <a:outerShdw blurRad="38100" dist="38100" dir="2700000" algn="tl">
                    <a:srgbClr val="C0C0C0"/>
                  </a:outerShdw>
                </a:effectLst>
              </a:rPr>
              <a:t>設計模式之</a:t>
            </a:r>
            <a:r>
              <a:rPr lang="en-US" altLang="zh-CN" dirty="0" smtClean="0">
                <a:effectLst>
                  <a:outerShdw blurRad="38100" dist="38100" dir="2700000" algn="tl">
                    <a:srgbClr val="C0C0C0"/>
                  </a:outerShdw>
                </a:effectLst>
              </a:rPr>
              <a:t>PROXY -</a:t>
            </a:r>
            <a:r>
              <a:rPr lang="zh-CN" altLang="en-US" dirty="0" smtClean="0">
                <a:effectLst>
                  <a:outerShdw blurRad="38100" dist="38100" dir="2700000" algn="tl">
                    <a:srgbClr val="C0C0C0"/>
                  </a:outerShdw>
                </a:effectLst>
              </a:rPr>
              <a:t>代理模式</a:t>
            </a:r>
            <a:endParaRPr lang="zh-CN" altLang="en-US" dirty="0" smtClean="0">
              <a:effectLst>
                <a:outerShdw blurRad="38100" dist="38100" dir="2700000" algn="tl">
                  <a:srgbClr val="C0C0C0"/>
                </a:outerShdw>
              </a:effectLst>
            </a:endParaRPr>
          </a:p>
        </p:txBody>
      </p:sp>
      <p:sp>
        <p:nvSpPr>
          <p:cNvPr id="41987" name="Rectangle 3"/>
          <p:cNvSpPr>
            <a:spLocks noGrp="1" noChangeArrowheads="1"/>
          </p:cNvSpPr>
          <p:nvPr>
            <p:ph type="body" idx="1"/>
          </p:nvPr>
        </p:nvSpPr>
        <p:spPr/>
        <p:txBody>
          <a:bodyPr/>
          <a:lstStyle/>
          <a:p>
            <a:pPr eaLnBrk="1" hangingPunct="1">
              <a:lnSpc>
                <a:spcPct val="90000"/>
              </a:lnSpc>
            </a:pPr>
            <a:r>
              <a:rPr lang="zh-CN" altLang="en-US" smtClean="0"/>
              <a:t>代理模式给某一个对象提供一个代理对象，并由代理对象控制对源对象的引用。代理就是一个人或一个机构代表另一个人或者一个机构采取行动。某些情况下，客户不想或者不能够直接引用一个对象，代理对象可以在客户和目标对象直接起到中介的作用。客户端分辨不出代理主题对象与真实主题对象。代理模式可以并不知道真正的被代理对象，而仅仅持有一个被代理对象的接口，这时候代理对象不能够创建被代理对象，被代理对象必须有系统的其他角色代为创建并传入。 </a:t>
            </a:r>
            <a:endParaRPr lang="zh-CN"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785938" y="142875"/>
            <a:ext cx="7156450" cy="762000"/>
          </a:xfrm>
          <a:noFill/>
          <a:ln>
            <a:miter lim="800000"/>
          </a:ln>
        </p:spPr>
        <p:txBody>
          <a:bodyPr vert="horz" wrap="square" lIns="91440" tIns="45720" rIns="91440" bIns="45720" numCol="1" anchor="t" anchorCtr="0" compatLnSpc="1"/>
          <a:lstStyle/>
          <a:p>
            <a:pPr eaLnBrk="1" hangingPunct="1"/>
            <a:r>
              <a:rPr lang="zh-CN" altLang="en-US" sz="4000" smtClean="0"/>
              <a:t>为什么要学习设计模式</a:t>
            </a:r>
            <a:endParaRPr lang="zh-CN" altLang="en-US" sz="4000" smtClean="0"/>
          </a:p>
        </p:txBody>
      </p:sp>
      <p:sp>
        <p:nvSpPr>
          <p:cNvPr id="6147" name="Rectangle 3"/>
          <p:cNvSpPr>
            <a:spLocks noGrp="1" noChangeArrowheads="1"/>
          </p:cNvSpPr>
          <p:nvPr>
            <p:ph type="body" idx="1"/>
          </p:nvPr>
        </p:nvSpPr>
        <p:spPr>
          <a:xfrm>
            <a:off x="714375" y="1857375"/>
            <a:ext cx="7772400" cy="4035425"/>
          </a:xfrm>
        </p:spPr>
        <p:txBody>
          <a:bodyPr/>
          <a:lstStyle/>
          <a:p>
            <a:pPr eaLnBrk="1" hangingPunct="1">
              <a:lnSpc>
                <a:spcPct val="90000"/>
              </a:lnSpc>
            </a:pPr>
            <a:r>
              <a:rPr lang="zh-CN" altLang="en-US" sz="3400" smtClean="0"/>
              <a:t>复用解决方案</a:t>
            </a:r>
            <a:endParaRPr lang="zh-CN" altLang="en-US" sz="3400" smtClean="0"/>
          </a:p>
          <a:p>
            <a:pPr lvl="1" eaLnBrk="1" hangingPunct="1">
              <a:lnSpc>
                <a:spcPct val="90000"/>
              </a:lnSpc>
              <a:buFont typeface="Wingdings" panose="05000000000000000000" pitchFamily="2" charset="2"/>
              <a:buNone/>
            </a:pPr>
            <a:endParaRPr lang="zh-CN" altLang="en-US" sz="3000" smtClean="0"/>
          </a:p>
          <a:p>
            <a:pPr eaLnBrk="1" hangingPunct="1">
              <a:lnSpc>
                <a:spcPct val="90000"/>
              </a:lnSpc>
            </a:pPr>
            <a:r>
              <a:rPr lang="zh-CN" altLang="en-US" sz="3400" smtClean="0"/>
              <a:t>建立通用的术语</a:t>
            </a:r>
            <a:endParaRPr lang="zh-CN" altLang="en-US" sz="3400" smtClean="0"/>
          </a:p>
          <a:p>
            <a:pPr lvl="1" eaLnBrk="1" hangingPunct="1">
              <a:lnSpc>
                <a:spcPct val="90000"/>
              </a:lnSpc>
              <a:buFont typeface="Wingdings" panose="05000000000000000000" pitchFamily="2" charset="2"/>
              <a:buNone/>
            </a:pPr>
            <a:endParaRPr lang="zh-CN" altLang="en-US" sz="3000" smtClean="0"/>
          </a:p>
          <a:p>
            <a:pPr eaLnBrk="1" hangingPunct="1">
              <a:lnSpc>
                <a:spcPct val="90000"/>
              </a:lnSpc>
            </a:pPr>
            <a:r>
              <a:rPr lang="zh-CN" altLang="en-US" sz="3400" smtClean="0"/>
              <a:t>对于问题、设计过程和面向对象，模式给你一个更高层次的视角，将你从“过早处理细节”的“暴政”中解放出来。</a:t>
            </a:r>
            <a:endParaRPr lang="zh-CN" altLang="en-US" sz="3400" smtClean="0"/>
          </a:p>
        </p:txBody>
      </p:sp>
    </p:spTree>
  </p:cSld>
  <p:clrMapOvr>
    <a:masterClrMapping/>
  </p:clrMapOvr>
  <p:transition>
    <p:pull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822960" y="14890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smtClean="0">
                <a:effectLst>
                  <a:outerShdw blurRad="38100" dist="38100" dir="2700000" algn="tl">
                    <a:srgbClr val="C0C0C0"/>
                  </a:outerShdw>
                </a:effectLst>
              </a:rPr>
              <a:t>設計模式之</a:t>
            </a:r>
            <a:r>
              <a:rPr lang="en-US" altLang="zh-CN" smtClean="0">
                <a:effectLst>
                  <a:outerShdw blurRad="38100" dist="38100" dir="2700000" algn="tl">
                    <a:srgbClr val="C0C0C0"/>
                  </a:outerShdw>
                </a:effectLst>
              </a:rPr>
              <a:t>PROXY -</a:t>
            </a:r>
            <a:r>
              <a:rPr lang="zh-CN" altLang="en-US" smtClean="0">
                <a:effectLst>
                  <a:outerShdw blurRad="38100" dist="38100" dir="2700000" algn="tl">
                    <a:srgbClr val="C0C0C0"/>
                  </a:outerShdw>
                </a:effectLst>
              </a:rPr>
              <a:t>代理模式</a:t>
            </a:r>
            <a:endParaRPr lang="zh-CN" altLang="en-US" smtClean="0">
              <a:effectLst>
                <a:outerShdw blurRad="38100" dist="38100" dir="2700000" algn="tl">
                  <a:srgbClr val="C0C0C0"/>
                </a:outerShdw>
              </a:effectLst>
            </a:endParaRPr>
          </a:p>
        </p:txBody>
      </p:sp>
      <p:sp>
        <p:nvSpPr>
          <p:cNvPr id="43011" name="Rectangle 3"/>
          <p:cNvSpPr>
            <a:spLocks noGrp="1" noChangeArrowheads="1"/>
          </p:cNvSpPr>
          <p:nvPr>
            <p:ph type="body" idx="1"/>
          </p:nvPr>
        </p:nvSpPr>
        <p:spPr/>
        <p:txBody>
          <a:bodyPr/>
          <a:lstStyle/>
          <a:p>
            <a:pPr eaLnBrk="1" hangingPunct="1"/>
            <a:r>
              <a:rPr lang="zh-CN" altLang="en-US" smtClean="0"/>
              <a:t>跟</a:t>
            </a:r>
            <a:r>
              <a:rPr lang="en-US" altLang="zh-CN" smtClean="0"/>
              <a:t>MM</a:t>
            </a:r>
            <a:r>
              <a:rPr lang="zh-CN" altLang="en-US" smtClean="0"/>
              <a:t>在网上聊天，一开头总是“</a:t>
            </a:r>
            <a:r>
              <a:rPr lang="en-US" altLang="zh-CN" smtClean="0"/>
              <a:t>hi,</a:t>
            </a:r>
            <a:r>
              <a:rPr lang="zh-CN" altLang="en-US" smtClean="0"/>
              <a:t>你好”</a:t>
            </a:r>
            <a:r>
              <a:rPr lang="en-US" altLang="zh-CN" smtClean="0"/>
              <a:t>,“</a:t>
            </a:r>
            <a:r>
              <a:rPr lang="zh-CN" altLang="en-US" smtClean="0"/>
              <a:t>你从哪儿来呀？”“你多大了？”“身高多少呀？”这些话，真烦人，写个程序做为我的</a:t>
            </a:r>
            <a:r>
              <a:rPr lang="en-US" altLang="zh-CN" smtClean="0"/>
              <a:t>Proxy</a:t>
            </a:r>
            <a:r>
              <a:rPr lang="zh-CN" altLang="en-US" smtClean="0"/>
              <a:t>吧，凡是接收到这些话都设置好了自动的回答，接收到其他的话时再通知我回答，怎么样，酷吧。 </a:t>
            </a:r>
            <a:endParaRPr lang="zh-CN" alt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788670" y="148908"/>
            <a:ext cx="8229600" cy="796925"/>
          </a:xfrm>
          <a:noFill/>
          <a:extLst>
            <a:ext uri="{909E8E84-426E-40DD-AFC4-6F175D3DCCD1}">
              <a14:hiddenFill xmlns:a14="http://schemas.microsoft.com/office/drawing/2010/main">
                <a:solidFill>
                  <a:schemeClr val="bg1"/>
                </a:solidFill>
              </a14:hiddenFill>
            </a:ext>
          </a:extLst>
        </p:spPr>
        <p:txBody>
          <a:bodyPr/>
          <a:lstStyle/>
          <a:p>
            <a:pPr eaLnBrk="1" hangingPunct="1">
              <a:defRPr/>
            </a:pPr>
            <a:r>
              <a:rPr lang="zh-CN" altLang="en-US" smtClean="0">
                <a:effectLst>
                  <a:outerShdw blurRad="38100" dist="38100" dir="2700000" algn="tl">
                    <a:srgbClr val="C0C0C0"/>
                  </a:outerShdw>
                </a:effectLst>
              </a:rPr>
              <a:t>設計模式之</a:t>
            </a:r>
            <a:r>
              <a:rPr lang="en-US" altLang="zh-CN" smtClean="0">
                <a:effectLst>
                  <a:outerShdw blurRad="38100" dist="38100" dir="2700000" algn="tl">
                    <a:srgbClr val="C0C0C0"/>
                  </a:outerShdw>
                </a:effectLst>
              </a:rPr>
              <a:t>STATE -</a:t>
            </a:r>
            <a:r>
              <a:rPr lang="zh-CN" altLang="en-US" smtClean="0">
                <a:effectLst>
                  <a:outerShdw blurRad="38100" dist="38100" dir="2700000" algn="tl">
                    <a:srgbClr val="C0C0C0"/>
                  </a:outerShdw>
                </a:effectLst>
              </a:rPr>
              <a:t>状态模式</a:t>
            </a:r>
            <a:endParaRPr lang="zh-CN" altLang="en-US" smtClean="0">
              <a:effectLst>
                <a:outerShdw blurRad="38100" dist="38100" dir="2700000" algn="tl">
                  <a:srgbClr val="C0C0C0"/>
                </a:outerShdw>
              </a:effectLst>
            </a:endParaRPr>
          </a:p>
        </p:txBody>
      </p:sp>
      <p:sp>
        <p:nvSpPr>
          <p:cNvPr id="44035" name="Rectangle 3"/>
          <p:cNvSpPr>
            <a:spLocks noGrp="1" noChangeArrowheads="1"/>
          </p:cNvSpPr>
          <p:nvPr>
            <p:ph type="body" idx="1"/>
          </p:nvPr>
        </p:nvSpPr>
        <p:spPr/>
        <p:txBody>
          <a:bodyPr/>
          <a:lstStyle/>
          <a:p>
            <a:pPr eaLnBrk="1" hangingPunct="1"/>
            <a:r>
              <a:rPr lang="zh-CN" altLang="en-US" smtClean="0"/>
              <a:t>状态模式允许一个对象在其内部状态改变的时候改变行为。这个对象看上去象是改变了它的类一样。状态模式把所研究的对象的行为包装在不同的状态对象里，每一个状态对象都属于一个抽象状态类的一个子类。</a:t>
            </a:r>
            <a:endParaRPr lang="zh-CN" altLang="en-US" smtClean="0"/>
          </a:p>
          <a:p>
            <a:pPr eaLnBrk="1" hangingPunct="1"/>
            <a:r>
              <a:rPr lang="zh-CN" altLang="en-US" smtClean="0"/>
              <a:t>状态模式的意图是让一个对象在其内部状态改变的时候，其行为也随之改变。状态模式需要对每一个系统可能取得的状态创立一个状态类的子类。当系统的状态变化时，系统便改变所选的子类。 </a:t>
            </a:r>
            <a:endParaRPr lang="zh-CN" altLang="en-US" smtClean="0"/>
          </a:p>
        </p:txBody>
      </p:sp>
      <p:pic>
        <p:nvPicPr>
          <p:cNvPr id="44036" name="Picture 4" descr="C:\Users\Administrator\AppData\Roaming\Tencent\Users\183031250\QQ\WinTemp\RichOle\}MI@WX{R{[1O02NTVMQV1$8.jpg"/>
          <p:cNvPicPr>
            <a:picLocks noChangeAspect="1" noChangeArrowheads="1"/>
          </p:cNvPicPr>
          <p:nvPr/>
        </p:nvPicPr>
        <p:blipFill>
          <a:blip r:embed="rId1"/>
          <a:srcRect/>
          <a:stretch>
            <a:fillRect/>
          </a:stretch>
        </p:blipFill>
        <p:spPr bwMode="auto">
          <a:xfrm>
            <a:off x="1428750" y="3571875"/>
            <a:ext cx="6848475" cy="2714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diamond(in)">
                                      <p:cBhvr>
                                        <p:cTn id="7" dur="20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7" descr="s3--面.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图片 21" descr="教育改变生活毛笔字.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3825" y="2163763"/>
            <a:ext cx="65357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图片 11" descr="彩色1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188" y="328613"/>
            <a:ext cx="178593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3" name="组合 5"/>
          <p:cNvGrpSpPr/>
          <p:nvPr/>
        </p:nvGrpSpPr>
        <p:grpSpPr bwMode="auto">
          <a:xfrm>
            <a:off x="6365875" y="5786438"/>
            <a:ext cx="2492375" cy="682625"/>
            <a:chOff x="6365905" y="5786454"/>
            <a:chExt cx="2492375" cy="682625"/>
          </a:xfrm>
        </p:grpSpPr>
        <p:sp>
          <p:nvSpPr>
            <p:cNvPr id="7" name="圆角矩形 6"/>
            <p:cNvSpPr/>
            <p:nvPr/>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53257" name="TextBox 7"/>
            <p:cNvSpPr txBox="1">
              <a:spLocks noChangeArrowheads="1"/>
            </p:cNvSpPr>
            <p:nvPr/>
          </p:nvSpPr>
          <p:spPr bwMode="auto">
            <a:xfrm>
              <a:off x="6365905" y="5786454"/>
              <a:ext cx="2492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1600"/>
                </a:lnSpc>
              </a:pPr>
              <a:r>
                <a:rPr lang="en-US" altLang="zh-CN" sz="1000" b="1">
                  <a:solidFill>
                    <a:schemeClr val="bg1"/>
                  </a:solidFill>
                  <a:latin typeface="微软雅黑" panose="020B0503020204020204" pitchFamily="34" charset="-122"/>
                  <a:ea typeface="微软雅黑" panose="020B0503020204020204" pitchFamily="34" charset="-122"/>
                </a:rPr>
                <a:t>ACCP8.0</a:t>
              </a:r>
              <a:endParaRPr lang="en-US" altLang="zh-CN" sz="1000" b="1">
                <a:solidFill>
                  <a:schemeClr val="bg1"/>
                </a:solidFill>
                <a:latin typeface="微软雅黑" panose="020B0503020204020204" pitchFamily="34" charset="-122"/>
                <a:ea typeface="微软雅黑" panose="020B0503020204020204" pitchFamily="34" charset="-122"/>
              </a:endParaRPr>
            </a:p>
            <a:p>
              <a:pPr eaLnBrk="1" hangingPunct="1">
                <a:lnSpc>
                  <a:spcPts val="1500"/>
                </a:lnSpc>
              </a:pPr>
              <a:r>
                <a:rPr lang="zh-CN" altLang="en-US" sz="1000" b="1">
                  <a:latin typeface="微软雅黑" panose="020B0503020204020204" pitchFamily="34" charset="-122"/>
                  <a:ea typeface="微软雅黑" panose="020B0503020204020204" pitchFamily="34" charset="-122"/>
                </a:rPr>
                <a:t>职业教育研究院</a:t>
              </a:r>
              <a:endParaRPr lang="en-US" altLang="zh-CN" sz="1000" b="1">
                <a:latin typeface="微软雅黑" panose="020B0503020204020204" pitchFamily="34" charset="-122"/>
                <a:ea typeface="微软雅黑" panose="020B0503020204020204" pitchFamily="34" charset="-122"/>
              </a:endParaRPr>
            </a:p>
            <a:p>
              <a:pPr eaLnBrk="1" hangingPunct="1">
                <a:lnSpc>
                  <a:spcPts val="1500"/>
                </a:lnSpc>
              </a:pPr>
              <a:r>
                <a:rPr lang="zh-CN" altLang="en-US" sz="1000" b="1">
                  <a:latin typeface="微软雅黑" panose="020B0503020204020204" pitchFamily="34" charset="-122"/>
                  <a:ea typeface="微软雅黑" panose="020B0503020204020204" pitchFamily="34" charset="-122"/>
                </a:rPr>
                <a:t>北京阿博泰克北大青鸟信息技术有限公司</a:t>
              </a:r>
              <a:endParaRPr lang="zh-CN" altLang="en-US" sz="1000"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500063" y="214313"/>
            <a:ext cx="8229600" cy="796925"/>
          </a:xfrm>
          <a:noFill/>
          <a:ln>
            <a:miter lim="800000"/>
          </a:ln>
        </p:spPr>
        <p:txBody>
          <a:bodyPr vert="horz" wrap="square" lIns="91440" tIns="45720" rIns="91440" bIns="45720" numCol="1" anchor="t" anchorCtr="0" compatLnSpc="1"/>
          <a:lstStyle/>
          <a:p>
            <a:pPr eaLnBrk="1" hangingPunct="1"/>
            <a:r>
              <a:rPr lang="zh-CN" altLang="en-US" sz="4000" smtClean="0"/>
              <a:t>设计模式总的原则</a:t>
            </a:r>
            <a:endParaRPr lang="zh-CN" altLang="en-US" sz="4000" smtClean="0"/>
          </a:p>
        </p:txBody>
      </p:sp>
      <p:sp>
        <p:nvSpPr>
          <p:cNvPr id="717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zh-CN" dirty="0" smtClean="0"/>
              <a:t>“</a:t>
            </a:r>
            <a:r>
              <a:rPr lang="zh-CN" altLang="en-US" dirty="0" smtClean="0"/>
              <a:t>四人帮”对“创建优秀面向对象设计”的建议：</a:t>
            </a:r>
            <a:endParaRPr lang="zh-CN" altLang="en-US" dirty="0" smtClean="0"/>
          </a:p>
          <a:p>
            <a:pPr eaLnBrk="1" hangingPunct="1">
              <a:lnSpc>
                <a:spcPct val="90000"/>
              </a:lnSpc>
            </a:pPr>
            <a:r>
              <a:rPr lang="zh-CN" altLang="en-US" sz="2600" dirty="0" smtClean="0">
                <a:solidFill>
                  <a:srgbClr val="000000"/>
                </a:solidFill>
              </a:rPr>
              <a:t>开</a:t>
            </a:r>
            <a:r>
              <a:rPr lang="en-US" altLang="zh-CN" sz="2600" dirty="0" smtClean="0">
                <a:solidFill>
                  <a:srgbClr val="000000"/>
                </a:solidFill>
              </a:rPr>
              <a:t>-</a:t>
            </a:r>
            <a:r>
              <a:rPr lang="zh-CN" altLang="en-US" sz="2600" dirty="0" smtClean="0">
                <a:solidFill>
                  <a:srgbClr val="000000"/>
                </a:solidFill>
              </a:rPr>
              <a:t>闭原则：</a:t>
            </a:r>
            <a:endParaRPr lang="zh-CN" altLang="en-US" dirty="0" smtClean="0"/>
          </a:p>
          <a:p>
            <a:pPr lvl="1" eaLnBrk="1" hangingPunct="1">
              <a:lnSpc>
                <a:spcPct val="90000"/>
              </a:lnSpc>
            </a:pPr>
            <a:r>
              <a:rPr lang="zh-CN" altLang="en-US" dirty="0" smtClean="0"/>
              <a:t>针对接口编程</a:t>
            </a:r>
            <a:endParaRPr lang="zh-CN" altLang="en-US" dirty="0" smtClean="0"/>
          </a:p>
          <a:p>
            <a:pPr lvl="1" eaLnBrk="1" hangingPunct="1">
              <a:lnSpc>
                <a:spcPct val="90000"/>
              </a:lnSpc>
            </a:pPr>
            <a:r>
              <a:rPr lang="zh-CN" altLang="en-US" dirty="0" smtClean="0"/>
              <a:t>找到并封装变化点</a:t>
            </a:r>
            <a:endParaRPr lang="zh-CN" altLang="en-US" dirty="0" smtClean="0"/>
          </a:p>
          <a:p>
            <a:pPr eaLnBrk="1" hangingPunct="1">
              <a:lnSpc>
                <a:spcPct val="90000"/>
              </a:lnSpc>
            </a:pPr>
            <a:r>
              <a:rPr lang="zh-CN" altLang="en-US" sz="2600" dirty="0" smtClean="0">
                <a:solidFill>
                  <a:srgbClr val="000000"/>
                </a:solidFill>
              </a:rPr>
              <a:t>里氏代换原则</a:t>
            </a:r>
            <a:endParaRPr lang="zh-CN" altLang="en-US" sz="2600" dirty="0" smtClean="0">
              <a:solidFill>
                <a:srgbClr val="000000"/>
              </a:solidFill>
            </a:endParaRPr>
          </a:p>
          <a:p>
            <a:pPr eaLnBrk="1" hangingPunct="1">
              <a:lnSpc>
                <a:spcPct val="90000"/>
              </a:lnSpc>
            </a:pPr>
            <a:r>
              <a:rPr lang="zh-CN" altLang="en-US" sz="2600" dirty="0" smtClean="0">
                <a:solidFill>
                  <a:srgbClr val="000000"/>
                </a:solidFill>
              </a:rPr>
              <a:t>依赖倒置原则</a:t>
            </a:r>
            <a:endParaRPr lang="zh-CN" altLang="en-US" sz="2600" dirty="0" smtClean="0">
              <a:solidFill>
                <a:srgbClr val="000000"/>
              </a:solidFill>
            </a:endParaRPr>
          </a:p>
          <a:p>
            <a:pPr eaLnBrk="1" hangingPunct="1">
              <a:lnSpc>
                <a:spcPct val="90000"/>
              </a:lnSpc>
            </a:pPr>
            <a:r>
              <a:rPr lang="zh-CN" altLang="en-US" sz="2600" dirty="0" smtClean="0">
                <a:solidFill>
                  <a:srgbClr val="000000"/>
                </a:solidFill>
              </a:rPr>
              <a:t>组合</a:t>
            </a:r>
            <a:r>
              <a:rPr lang="en-US" altLang="zh-CN" sz="2600" dirty="0" smtClean="0">
                <a:solidFill>
                  <a:srgbClr val="000000"/>
                </a:solidFill>
              </a:rPr>
              <a:t>/</a:t>
            </a:r>
            <a:r>
              <a:rPr lang="zh-CN" altLang="en-US" sz="2600" dirty="0" smtClean="0">
                <a:solidFill>
                  <a:srgbClr val="000000"/>
                </a:solidFill>
              </a:rPr>
              <a:t>聚合复用原则</a:t>
            </a:r>
            <a:endParaRPr lang="zh-CN" altLang="en-US" sz="2600" dirty="0" smtClean="0">
              <a:solidFill>
                <a:srgbClr val="000000"/>
              </a:solidFill>
            </a:endParaRPr>
          </a:p>
          <a:p>
            <a:pPr lvl="1" eaLnBrk="1" hangingPunct="1">
              <a:lnSpc>
                <a:spcPct val="90000"/>
              </a:lnSpc>
            </a:pPr>
            <a:r>
              <a:rPr lang="zh-CN" altLang="en-US" dirty="0" smtClean="0"/>
              <a:t>优先使用对象组合，而不是类继承</a:t>
            </a:r>
            <a:endParaRPr lang="zh-CN" altLang="en-US" sz="2200" dirty="0" smtClean="0">
              <a:solidFill>
                <a:srgbClr val="000000"/>
              </a:solidFill>
            </a:endParaRPr>
          </a:p>
          <a:p>
            <a:pPr eaLnBrk="1" hangingPunct="1">
              <a:lnSpc>
                <a:spcPct val="90000"/>
              </a:lnSpc>
            </a:pPr>
            <a:r>
              <a:rPr lang="zh-CN" altLang="en-US" sz="2600" dirty="0" smtClean="0">
                <a:solidFill>
                  <a:srgbClr val="000000"/>
                </a:solidFill>
              </a:rPr>
              <a:t>迪米特法则</a:t>
            </a:r>
            <a:endParaRPr lang="zh-CN" altLang="en-US" sz="2600" dirty="0" smtClean="0">
              <a:solidFill>
                <a:srgbClr val="000000"/>
              </a:solidFill>
            </a:endParaRPr>
          </a:p>
          <a:p>
            <a:pPr eaLnBrk="1" hangingPunct="1">
              <a:lnSpc>
                <a:spcPct val="90000"/>
              </a:lnSpc>
            </a:pPr>
            <a:r>
              <a:rPr lang="zh-CN" altLang="en-US" sz="2600" dirty="0" smtClean="0">
                <a:solidFill>
                  <a:srgbClr val="000000"/>
                </a:solidFill>
              </a:rPr>
              <a:t>接口隔离原则</a:t>
            </a:r>
            <a:endParaRPr lang="en-US" altLang="zh-CN" sz="2600" dirty="0" smtClean="0">
              <a:solidFill>
                <a:srgbClr val="000000"/>
              </a:solidFill>
            </a:endParaRPr>
          </a:p>
          <a:p>
            <a:pPr eaLnBrk="1" hangingPunct="1">
              <a:lnSpc>
                <a:spcPct val="90000"/>
              </a:lnSpc>
            </a:pPr>
            <a:r>
              <a:rPr lang="zh-CN" altLang="en-US" sz="2600" dirty="0" smtClean="0">
                <a:solidFill>
                  <a:srgbClr val="000000"/>
                </a:solidFill>
              </a:rPr>
              <a:t>单一职能原则</a:t>
            </a:r>
            <a:endParaRPr lang="zh-CN" altLang="en-US" sz="2600" dirty="0" smtClean="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mtClean="0"/>
              <a:t>设计模式</a:t>
            </a:r>
            <a:endParaRPr lang="zh-CN" altLang="en-US" smtClean="0"/>
          </a:p>
        </p:txBody>
      </p:sp>
      <p:sp>
        <p:nvSpPr>
          <p:cNvPr id="8195" name="Rectangle 3"/>
          <p:cNvSpPr>
            <a:spLocks noGrp="1" noChangeArrowheads="1"/>
          </p:cNvSpPr>
          <p:nvPr>
            <p:ph type="body" idx="1"/>
          </p:nvPr>
        </p:nvSpPr>
        <p:spPr>
          <a:xfrm>
            <a:off x="500063" y="1000125"/>
            <a:ext cx="8643937" cy="5857875"/>
          </a:xfrm>
        </p:spPr>
        <p:txBody>
          <a:bodyPr/>
          <a:lstStyle/>
          <a:p>
            <a:pPr eaLnBrk="1" hangingPunct="1"/>
            <a:r>
              <a:rPr lang="zh-CN" altLang="en-US" dirty="0" smtClean="0"/>
              <a:t>分类</a:t>
            </a:r>
            <a:endParaRPr lang="zh-CN" altLang="en-US" dirty="0" smtClean="0"/>
          </a:p>
          <a:p>
            <a:pPr lvl="1" eaLnBrk="1" hangingPunct="1"/>
            <a:r>
              <a:rPr lang="zh-CN" altLang="en-US" dirty="0" smtClean="0"/>
              <a:t>创建模式</a:t>
            </a:r>
            <a:r>
              <a:rPr lang="en-US" altLang="zh-CN" dirty="0" smtClean="0"/>
              <a:t>(5</a:t>
            </a:r>
            <a:r>
              <a:rPr lang="zh-CN" altLang="en-US" dirty="0" smtClean="0"/>
              <a:t>种</a:t>
            </a:r>
            <a:r>
              <a:rPr lang="en-US" altLang="zh-CN" dirty="0" smtClean="0"/>
              <a:t>) </a:t>
            </a:r>
            <a:r>
              <a:rPr lang="zh-CN" altLang="en-US" dirty="0" smtClean="0"/>
              <a:t>：负责对象创建</a:t>
            </a:r>
            <a:endParaRPr lang="en-US" altLang="zh-CN" dirty="0" smtClean="0"/>
          </a:p>
          <a:p>
            <a:pPr lvl="2" eaLnBrk="1" hangingPunct="1"/>
            <a:r>
              <a:rPr lang="zh-CN" altLang="en-US" dirty="0" smtClean="0">
                <a:ea typeface="宋体" panose="02010600030101010101" pitchFamily="2" charset="-122"/>
              </a:rPr>
              <a:t>工厂模式</a:t>
            </a:r>
            <a:r>
              <a:rPr lang="en-US" altLang="zh-CN" dirty="0" smtClean="0">
                <a:ea typeface="宋体" panose="02010600030101010101" pitchFamily="2" charset="-122"/>
              </a:rPr>
              <a:t>;</a:t>
            </a:r>
            <a:r>
              <a:rPr lang="zh-CN" altLang="en-US" dirty="0" smtClean="0">
                <a:ea typeface="宋体" panose="02010600030101010101" pitchFamily="2" charset="-122"/>
              </a:rPr>
              <a:t>建造模式</a:t>
            </a:r>
            <a:r>
              <a:rPr lang="en-US" altLang="zh-CN" dirty="0" smtClean="0">
                <a:ea typeface="宋体" panose="02010600030101010101" pitchFamily="2" charset="-122"/>
              </a:rPr>
              <a:t>;</a:t>
            </a:r>
            <a:r>
              <a:rPr lang="zh-CN" altLang="en-US" dirty="0" smtClean="0">
                <a:ea typeface="宋体" panose="02010600030101010101" pitchFamily="2" charset="-122"/>
              </a:rPr>
              <a:t>原始模型模式</a:t>
            </a:r>
            <a:r>
              <a:rPr lang="en-US" altLang="zh-CN" dirty="0" smtClean="0">
                <a:ea typeface="宋体" panose="02010600030101010101" pitchFamily="2" charset="-122"/>
              </a:rPr>
              <a:t>;</a:t>
            </a:r>
            <a:r>
              <a:rPr lang="zh-CN" altLang="en-US" dirty="0" smtClean="0">
                <a:ea typeface="宋体" panose="02010600030101010101" pitchFamily="2" charset="-122"/>
              </a:rPr>
              <a:t>单例模式</a:t>
            </a:r>
            <a:endParaRPr lang="zh-CN" altLang="en-US" dirty="0" smtClean="0">
              <a:ea typeface="宋体" panose="02010600030101010101" pitchFamily="2" charset="-122"/>
            </a:endParaRPr>
          </a:p>
          <a:p>
            <a:pPr lvl="1" eaLnBrk="1" hangingPunct="1"/>
            <a:r>
              <a:rPr lang="zh-CN" altLang="en-US" dirty="0" smtClean="0"/>
              <a:t>结构模式</a:t>
            </a:r>
            <a:r>
              <a:rPr lang="en-US" altLang="zh-CN" dirty="0" smtClean="0"/>
              <a:t>(7</a:t>
            </a:r>
            <a:r>
              <a:rPr lang="zh-CN" altLang="en-US" dirty="0" smtClean="0"/>
              <a:t>种</a:t>
            </a:r>
            <a:r>
              <a:rPr lang="en-US" altLang="zh-CN" dirty="0" smtClean="0"/>
              <a:t>) </a:t>
            </a:r>
            <a:r>
              <a:rPr lang="zh-CN" altLang="en-US" dirty="0" smtClean="0"/>
              <a:t>：处理类与对象间的组合</a:t>
            </a:r>
            <a:endParaRPr lang="en-US" altLang="zh-CN" dirty="0" smtClean="0"/>
          </a:p>
          <a:p>
            <a:pPr lvl="2" eaLnBrk="1" hangingPunct="1"/>
            <a:r>
              <a:rPr lang="zh-CN" altLang="en-US" sz="1800" dirty="0" smtClean="0">
                <a:ea typeface="宋体" panose="02010600030101010101" pitchFamily="2" charset="-122"/>
              </a:rPr>
              <a:t>适配器</a:t>
            </a:r>
            <a:r>
              <a:rPr lang="en-US" altLang="zh-CN" sz="1800" dirty="0" smtClean="0">
                <a:ea typeface="宋体" panose="02010600030101010101" pitchFamily="2" charset="-122"/>
              </a:rPr>
              <a:t>;</a:t>
            </a:r>
            <a:r>
              <a:rPr lang="zh-CN" altLang="en-US" sz="1800" dirty="0" smtClean="0">
                <a:ea typeface="宋体" panose="02010600030101010101" pitchFamily="2" charset="-122"/>
              </a:rPr>
              <a:t>桥梁模式</a:t>
            </a:r>
            <a:r>
              <a:rPr lang="en-US" altLang="zh-CN" sz="1800" dirty="0" smtClean="0">
                <a:ea typeface="宋体" panose="02010600030101010101" pitchFamily="2" charset="-122"/>
              </a:rPr>
              <a:t>;</a:t>
            </a:r>
            <a:r>
              <a:rPr lang="zh-CN" altLang="en-US" sz="1800" dirty="0" smtClean="0">
                <a:ea typeface="宋体" panose="02010600030101010101" pitchFamily="2" charset="-122"/>
              </a:rPr>
              <a:t>合成模式</a:t>
            </a:r>
            <a:r>
              <a:rPr lang="en-US" altLang="zh-CN" sz="1800" dirty="0" smtClean="0">
                <a:ea typeface="宋体" panose="02010600030101010101" pitchFamily="2" charset="-122"/>
              </a:rPr>
              <a:t>;</a:t>
            </a:r>
            <a:r>
              <a:rPr lang="zh-CN" altLang="en-US" sz="1800" dirty="0" smtClean="0">
                <a:ea typeface="宋体" panose="02010600030101010101" pitchFamily="2" charset="-122"/>
              </a:rPr>
              <a:t>装饰模式</a:t>
            </a:r>
            <a:r>
              <a:rPr lang="en-US" altLang="zh-CN" sz="1800" dirty="0" smtClean="0">
                <a:ea typeface="宋体" panose="02010600030101010101" pitchFamily="2" charset="-122"/>
              </a:rPr>
              <a:t>;</a:t>
            </a:r>
            <a:r>
              <a:rPr lang="zh-CN" altLang="en-US" sz="1800" dirty="0" smtClean="0">
                <a:ea typeface="宋体" panose="02010600030101010101" pitchFamily="2" charset="-122"/>
              </a:rPr>
              <a:t>门面模式</a:t>
            </a:r>
            <a:r>
              <a:rPr lang="en-US" altLang="zh-CN" sz="1800" dirty="0" smtClean="0">
                <a:ea typeface="宋体" panose="02010600030101010101" pitchFamily="2" charset="-122"/>
              </a:rPr>
              <a:t>;</a:t>
            </a:r>
            <a:r>
              <a:rPr lang="zh-CN" altLang="en-US" sz="1800" dirty="0" smtClean="0">
                <a:ea typeface="宋体" panose="02010600030101010101" pitchFamily="2" charset="-122"/>
              </a:rPr>
              <a:t> 代理模式</a:t>
            </a:r>
            <a:r>
              <a:rPr lang="en-US" altLang="zh-CN" sz="1800" dirty="0" smtClean="0">
                <a:ea typeface="宋体" panose="02010600030101010101" pitchFamily="2" charset="-122"/>
              </a:rPr>
              <a:t>;</a:t>
            </a:r>
            <a:r>
              <a:rPr lang="zh-CN" altLang="en-US" sz="1800" dirty="0" smtClean="0">
                <a:ea typeface="宋体" panose="02010600030101010101" pitchFamily="2" charset="-122"/>
              </a:rPr>
              <a:t>享元模式</a:t>
            </a:r>
            <a:endParaRPr lang="zh-CN" altLang="en-US" sz="1800" dirty="0" smtClean="0">
              <a:ea typeface="宋体" panose="02010600030101010101" pitchFamily="2" charset="-122"/>
            </a:endParaRPr>
          </a:p>
          <a:p>
            <a:pPr lvl="1" eaLnBrk="1" hangingPunct="1"/>
            <a:r>
              <a:rPr lang="zh-CN" altLang="en-US" dirty="0" smtClean="0"/>
              <a:t>行为模式</a:t>
            </a:r>
            <a:r>
              <a:rPr lang="en-US" altLang="zh-CN" dirty="0" smtClean="0"/>
              <a:t>(11</a:t>
            </a:r>
            <a:r>
              <a:rPr lang="zh-CN" altLang="en-US" dirty="0" smtClean="0"/>
              <a:t>种</a:t>
            </a:r>
            <a:r>
              <a:rPr lang="en-US" altLang="zh-CN" dirty="0" smtClean="0"/>
              <a:t>) </a:t>
            </a:r>
            <a:r>
              <a:rPr lang="zh-CN" altLang="en-US" dirty="0" smtClean="0"/>
              <a:t>：类与对象交互中的职责分配</a:t>
            </a:r>
            <a:endParaRPr lang="en-US" altLang="zh-CN" dirty="0" smtClean="0"/>
          </a:p>
          <a:p>
            <a:pPr lvl="2" eaLnBrk="1" hangingPunct="1"/>
            <a:r>
              <a:rPr lang="zh-CN" altLang="en-US" dirty="0" smtClean="0">
                <a:ea typeface="宋体" panose="02010600030101010101" pitchFamily="2" charset="-122"/>
              </a:rPr>
              <a:t>命令模式；观察者模式；策略模式</a:t>
            </a:r>
            <a:r>
              <a:rPr lang="en-US" altLang="zh-CN" dirty="0" smtClean="0">
                <a:ea typeface="宋体" panose="02010600030101010101" pitchFamily="2" charset="-122"/>
              </a:rPr>
              <a:t>…</a:t>
            </a:r>
            <a:endParaRPr lang="zh-CN" altLang="en-US" dirty="0" smtClean="0">
              <a:ea typeface="宋体" panose="02010600030101010101" pitchFamily="2" charset="-122"/>
            </a:endParaRPr>
          </a:p>
          <a:p>
            <a:pPr eaLnBrk="1" hangingPunct="1"/>
            <a:r>
              <a:rPr lang="zh-CN" altLang="en-US" dirty="0" smtClean="0"/>
              <a:t>优点</a:t>
            </a:r>
            <a:endParaRPr lang="zh-CN" altLang="en-US" dirty="0" smtClean="0"/>
          </a:p>
          <a:p>
            <a:pPr lvl="1" algn="just" eaLnBrk="1" hangingPunct="1"/>
            <a:r>
              <a:rPr lang="zh-CN" altLang="en-US" sz="2000" dirty="0" smtClean="0"/>
              <a:t>面向接口编程</a:t>
            </a:r>
            <a:endParaRPr lang="zh-CN" altLang="en-US" sz="2000" dirty="0" smtClean="0"/>
          </a:p>
          <a:p>
            <a:pPr lvl="1" eaLnBrk="1" hangingPunct="1"/>
            <a:r>
              <a:rPr lang="zh-CN" altLang="en-US" sz="2000" dirty="0" smtClean="0"/>
              <a:t>降低耦合性</a:t>
            </a:r>
            <a:endParaRPr lang="zh-CN" altLang="en-US" sz="2000" dirty="0" smtClean="0"/>
          </a:p>
          <a:p>
            <a:pPr lvl="1" eaLnBrk="1" hangingPunct="1"/>
            <a:r>
              <a:rPr lang="zh-CN" altLang="en-US" sz="2000" dirty="0" smtClean="0"/>
              <a:t>增加灵活性</a:t>
            </a:r>
            <a:endParaRPr lang="en-US" altLang="zh-CN" sz="2000" dirty="0" smtClean="0"/>
          </a:p>
          <a:p>
            <a:pPr lvl="1" eaLnBrk="1" hangingPunct="1"/>
            <a:r>
              <a:rPr lang="zh-CN" altLang="en-US" sz="2000" dirty="0" smtClean="0"/>
              <a:t>改善个人和团队学习</a:t>
            </a:r>
            <a:endParaRPr lang="zh-CN" altLang="en-US" sz="2000" dirty="0" smtClean="0"/>
          </a:p>
          <a:p>
            <a:pPr lvl="1" eaLnBrk="1" hangingPunct="1"/>
            <a:r>
              <a:rPr lang="zh-CN" altLang="en-US" sz="2000" dirty="0" smtClean="0"/>
              <a:t>促进对改良设计的选用</a:t>
            </a:r>
            <a:endParaRPr lang="zh-CN" altLang="en-US" sz="2000" dirty="0" smtClean="0"/>
          </a:p>
          <a:p>
            <a:pPr lvl="1" eaLnBrk="1" hangingPunct="1"/>
            <a:r>
              <a:rPr lang="zh-CN" altLang="en-US" sz="2000" dirty="0" smtClean="0"/>
              <a:t>增加对基本面向对象设计原则的理解</a:t>
            </a:r>
            <a:endParaRPr lang="zh-CN" altLang="en-US" sz="2000" dirty="0" smtClean="0"/>
          </a:p>
          <a:p>
            <a:pPr lvl="1" eaLnBrk="1" hangingPunct="1"/>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mtClean="0"/>
              <a:t>设计模式之</a:t>
            </a:r>
            <a:r>
              <a:rPr lang="en-US" altLang="zh-CN" smtClean="0"/>
              <a:t>Singleton -</a:t>
            </a:r>
            <a:r>
              <a:rPr lang="zh-CN" altLang="en-US" smtClean="0"/>
              <a:t>单例模式</a:t>
            </a:r>
            <a:endParaRPr lang="zh-CN" altLang="en-US" smtClean="0"/>
          </a:p>
        </p:txBody>
      </p:sp>
      <p:sp>
        <p:nvSpPr>
          <p:cNvPr id="9219" name="Rectangle 3"/>
          <p:cNvSpPr>
            <a:spLocks noGrp="1" noChangeArrowheads="1"/>
          </p:cNvSpPr>
          <p:nvPr>
            <p:ph type="body" idx="1"/>
          </p:nvPr>
        </p:nvSpPr>
        <p:spPr/>
        <p:txBody>
          <a:bodyPr/>
          <a:lstStyle/>
          <a:p>
            <a:pPr eaLnBrk="1" hangingPunct="1"/>
            <a:r>
              <a:rPr lang="zh-CN" altLang="en-US" smtClean="0"/>
              <a:t>俺有</a:t>
            </a:r>
            <a:r>
              <a:rPr lang="en-US" altLang="zh-CN" smtClean="0"/>
              <a:t>6</a:t>
            </a:r>
            <a:r>
              <a:rPr lang="zh-CN" altLang="en-US" smtClean="0"/>
              <a:t>个漂亮的老婆，她们的老公都是我，我就是我们家里的老公</a:t>
            </a:r>
            <a:r>
              <a:rPr lang="en-US" altLang="zh-CN" smtClean="0"/>
              <a:t>Singleton</a:t>
            </a:r>
            <a:r>
              <a:rPr lang="zh-CN" altLang="en-US" smtClean="0"/>
              <a:t>，她们只要说道“老公”，都是指的同一个人，那就是我</a:t>
            </a:r>
            <a:r>
              <a:rPr lang="en-US" altLang="zh-CN" smtClean="0"/>
              <a:t>(</a:t>
            </a:r>
            <a:r>
              <a:rPr lang="zh-CN" altLang="en-US" smtClean="0"/>
              <a:t>刚才做了个梦啦，哪有这么好的事</a:t>
            </a:r>
            <a:r>
              <a:rPr lang="en-US" altLang="zh-CN" smtClean="0"/>
              <a:t>) </a:t>
            </a:r>
            <a:endParaRPr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mtClean="0"/>
              <a:t>设计模式之</a:t>
            </a:r>
            <a:r>
              <a:rPr lang="en-US" altLang="zh-CN" smtClean="0"/>
              <a:t>Singleton -</a:t>
            </a:r>
            <a:r>
              <a:rPr lang="zh-CN" altLang="en-US" smtClean="0"/>
              <a:t>单例模式</a:t>
            </a:r>
            <a:endParaRPr lang="zh-CN" altLang="en-US" smtClean="0"/>
          </a:p>
        </p:txBody>
      </p:sp>
      <p:sp>
        <p:nvSpPr>
          <p:cNvPr id="10243" name="Rectangle 3"/>
          <p:cNvSpPr>
            <a:spLocks noGrp="1" noChangeArrowheads="1"/>
          </p:cNvSpPr>
          <p:nvPr>
            <p:ph type="body" idx="1"/>
          </p:nvPr>
        </p:nvSpPr>
        <p:spPr/>
        <p:txBody>
          <a:bodyPr/>
          <a:lstStyle/>
          <a:p>
            <a:pPr eaLnBrk="1" hangingPunct="1"/>
            <a:r>
              <a:rPr lang="zh-CN" altLang="en-US" smtClean="0"/>
              <a:t>单例模式确保某一个类只有一个实例，而且自行实例化并向整个系统提供这个实例单例模式。</a:t>
            </a:r>
            <a:endParaRPr lang="zh-CN" altLang="en-US" smtClean="0"/>
          </a:p>
          <a:p>
            <a:pPr eaLnBrk="1" hangingPunct="1"/>
            <a:r>
              <a:rPr lang="zh-CN" altLang="en-US" smtClean="0"/>
              <a:t>单例模式只应在有真正的“单一实例”的需求时才可使用。</a:t>
            </a:r>
            <a:endParaRPr lang="en-US" altLang="zh-CN"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274638"/>
            <a:ext cx="8229600" cy="796925"/>
          </a:xfrm>
          <a:noFill/>
          <a:ln>
            <a:miter lim="800000"/>
          </a:ln>
        </p:spPr>
        <p:txBody>
          <a:bodyPr vert="horz" wrap="square" lIns="91440" tIns="45720" rIns="91440" bIns="45720" numCol="1" anchor="t" anchorCtr="0" compatLnSpc="1"/>
          <a:lstStyle/>
          <a:p>
            <a:pPr eaLnBrk="1" hangingPunct="1"/>
            <a:r>
              <a:rPr lang="zh-CN" altLang="en-US" smtClean="0"/>
              <a:t>设计模式之</a:t>
            </a:r>
            <a:r>
              <a:rPr lang="en-US" altLang="zh-CN" smtClean="0"/>
              <a:t>Singleton -</a:t>
            </a:r>
            <a:r>
              <a:rPr lang="zh-CN" altLang="en-US" smtClean="0"/>
              <a:t>单例模式</a:t>
            </a:r>
            <a:endParaRPr lang="zh-CN" altLang="en-US" smtClean="0"/>
          </a:p>
        </p:txBody>
      </p:sp>
      <p:sp>
        <p:nvSpPr>
          <p:cNvPr id="11267" name="Rectangle 3"/>
          <p:cNvSpPr>
            <a:spLocks noGrp="1" noChangeArrowheads="1"/>
          </p:cNvSpPr>
          <p:nvPr>
            <p:ph type="body" idx="1"/>
          </p:nvPr>
        </p:nvSpPr>
        <p:spPr/>
        <p:txBody>
          <a:bodyPr/>
          <a:lstStyle/>
          <a:p>
            <a:pPr eaLnBrk="1" hangingPunct="1">
              <a:lnSpc>
                <a:spcPct val="80000"/>
              </a:lnSpc>
            </a:pPr>
            <a:r>
              <a:rPr lang="zh-CN" altLang="en-US" sz="2400" smtClean="0"/>
              <a:t>使用私有化构造的方法确保不被别人</a:t>
            </a:r>
            <a:r>
              <a:rPr lang="en-US" altLang="zh-CN" sz="2400" smtClean="0"/>
              <a:t>new:</a:t>
            </a:r>
            <a:endParaRPr lang="en-US" altLang="zh-CN" sz="2400" smtClean="0"/>
          </a:p>
          <a:p>
            <a:pPr eaLnBrk="1" hangingPunct="1">
              <a:lnSpc>
                <a:spcPct val="80000"/>
              </a:lnSpc>
            </a:pPr>
            <a:endParaRPr lang="en-US" altLang="zh-CN" sz="2400" smtClean="0"/>
          </a:p>
          <a:p>
            <a:pPr eaLnBrk="1" hangingPunct="1">
              <a:lnSpc>
                <a:spcPct val="80000"/>
              </a:lnSpc>
            </a:pPr>
            <a:r>
              <a:rPr lang="en-US" altLang="zh-CN" sz="2400" smtClean="0"/>
              <a:t>public class Singleton { </a:t>
            </a:r>
            <a:r>
              <a:rPr lang="zh-CN" altLang="en-US" sz="2400" smtClean="0"/>
              <a:t>　　</a:t>
            </a:r>
            <a:endParaRPr lang="zh-CN" altLang="en-US" sz="2400" smtClean="0"/>
          </a:p>
          <a:p>
            <a:pPr eaLnBrk="1" hangingPunct="1">
              <a:lnSpc>
                <a:spcPct val="80000"/>
              </a:lnSpc>
            </a:pPr>
            <a:r>
              <a:rPr lang="zh-CN" altLang="en-US" sz="2400" smtClean="0"/>
              <a:t>       </a:t>
            </a:r>
            <a:r>
              <a:rPr lang="en-US" altLang="zh-CN" sz="2400" smtClean="0"/>
              <a:t>private static Singleton instance = null;</a:t>
            </a:r>
            <a:br>
              <a:rPr lang="en-US" altLang="zh-CN" sz="2400" smtClean="0"/>
            </a:br>
            <a:br>
              <a:rPr lang="en-US" altLang="zh-CN" sz="2400" smtClean="0"/>
            </a:br>
            <a:r>
              <a:rPr lang="zh-CN" altLang="en-US" sz="2400" smtClean="0"/>
              <a:t>　　</a:t>
            </a:r>
            <a:r>
              <a:rPr lang="en-US" altLang="zh-CN" sz="2400" smtClean="0"/>
              <a:t>public static synchronized Singleton getInstance() {</a:t>
            </a:r>
            <a:br>
              <a:rPr lang="en-US" altLang="zh-CN" sz="2400" smtClean="0"/>
            </a:br>
            <a:br>
              <a:rPr lang="en-US" altLang="zh-CN" sz="2400" smtClean="0"/>
            </a:br>
            <a:r>
              <a:rPr lang="zh-CN" altLang="en-US" sz="2400" smtClean="0"/>
              <a:t>　　</a:t>
            </a:r>
            <a:r>
              <a:rPr lang="en-US" altLang="zh-CN" sz="2400" smtClean="0"/>
              <a:t>//</a:t>
            </a:r>
            <a:r>
              <a:rPr lang="zh-CN" altLang="en-US" sz="2400" smtClean="0"/>
              <a:t>这个方法比上面有所改进，不用每次都进行生成对象，只是第一次　　　 　</a:t>
            </a:r>
            <a:br>
              <a:rPr lang="zh-CN" altLang="en-US" sz="2400" smtClean="0"/>
            </a:br>
            <a:r>
              <a:rPr lang="zh-CN" altLang="en-US" sz="2400" smtClean="0"/>
              <a:t>　　</a:t>
            </a:r>
            <a:r>
              <a:rPr lang="en-US" altLang="zh-CN" sz="2400" smtClean="0"/>
              <a:t>//</a:t>
            </a:r>
            <a:r>
              <a:rPr lang="zh-CN" altLang="en-US" sz="2400" smtClean="0"/>
              <a:t>使用时生成实例，提高了效率！</a:t>
            </a:r>
            <a:br>
              <a:rPr lang="zh-CN" altLang="en-US" sz="2400" smtClean="0"/>
            </a:br>
            <a:r>
              <a:rPr lang="zh-CN" altLang="en-US" sz="2400" smtClean="0"/>
              <a:t>　　</a:t>
            </a:r>
            <a:r>
              <a:rPr lang="en-US" altLang="zh-CN" sz="2400" smtClean="0"/>
              <a:t>if (instance==null)</a:t>
            </a:r>
            <a:br>
              <a:rPr lang="en-US" altLang="zh-CN" sz="2400" smtClean="0"/>
            </a:br>
            <a:r>
              <a:rPr lang="zh-CN" altLang="en-US" sz="2400" smtClean="0"/>
              <a:t>　　　　</a:t>
            </a:r>
            <a:r>
              <a:rPr lang="en-US" altLang="zh-CN" sz="2400" smtClean="0"/>
              <a:t>instance</a:t>
            </a:r>
            <a:r>
              <a:rPr lang="zh-CN" altLang="en-US" sz="2400" smtClean="0"/>
              <a:t>＝</a:t>
            </a:r>
            <a:r>
              <a:rPr lang="en-US" altLang="zh-CN" sz="2400" smtClean="0"/>
              <a:t>new Singleton();</a:t>
            </a:r>
            <a:br>
              <a:rPr lang="en-US" altLang="zh-CN" sz="2400" smtClean="0"/>
            </a:br>
            <a:r>
              <a:rPr lang="zh-CN" altLang="en-US" sz="2400" smtClean="0"/>
              <a:t>　　</a:t>
            </a:r>
            <a:r>
              <a:rPr lang="en-US" altLang="zh-CN" sz="2400" smtClean="0"/>
              <a:t>return instance; </a:t>
            </a:r>
            <a:r>
              <a:rPr lang="zh-CN" altLang="en-US" sz="2400" smtClean="0"/>
              <a:t>　　</a:t>
            </a:r>
            <a:endParaRPr lang="zh-CN" altLang="en-US" sz="2400" smtClean="0"/>
          </a:p>
          <a:p>
            <a:pPr eaLnBrk="1" hangingPunct="1">
              <a:lnSpc>
                <a:spcPct val="80000"/>
              </a:lnSpc>
            </a:pPr>
            <a:r>
              <a:rPr lang="zh-CN" altLang="en-US" sz="2400" smtClean="0"/>
              <a:t>       </a:t>
            </a:r>
            <a:r>
              <a:rPr lang="en-US" altLang="zh-CN" sz="2400" smtClean="0"/>
              <a:t>} </a:t>
            </a:r>
            <a:endParaRPr lang="en-US" altLang="zh-CN" sz="2400" smtClean="0"/>
          </a:p>
          <a:p>
            <a:pPr eaLnBrk="1" hangingPunct="1">
              <a:lnSpc>
                <a:spcPct val="80000"/>
              </a:lnSpc>
            </a:pPr>
            <a:r>
              <a:rPr lang="en-US" altLang="zh-CN" sz="2400" smtClean="0"/>
              <a:t>}  </a:t>
            </a:r>
            <a:endParaRPr lang="en-US" altLang="zh-CN" sz="2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b"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7547</Words>
  <Application>WPS 演示</Application>
  <PresentationFormat>全屏显示(4:3)</PresentationFormat>
  <Paragraphs>284</Paragraphs>
  <Slides>42</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42</vt:i4>
      </vt:variant>
    </vt:vector>
  </HeadingPairs>
  <TitlesOfParts>
    <vt:vector size="57" baseType="lpstr">
      <vt:lpstr>Arial</vt:lpstr>
      <vt:lpstr>宋体</vt:lpstr>
      <vt:lpstr>Wingdings</vt:lpstr>
      <vt:lpstr>黑体</vt:lpstr>
      <vt:lpstr>微软雅黑</vt:lpstr>
      <vt:lpstr>楷体_GB2312</vt:lpstr>
      <vt:lpstr>楷体_GB2312</vt:lpstr>
      <vt:lpstr>Calibri</vt:lpstr>
      <vt:lpstr>Tahoma</vt:lpstr>
      <vt:lpstr>Times New Roman</vt:lpstr>
      <vt:lpstr>华文中宋</vt:lpstr>
      <vt:lpstr>Georgia</vt:lpstr>
      <vt:lpstr>Arial Unicode MS</vt:lpstr>
      <vt:lpstr>新宋体</vt:lpstr>
      <vt:lpstr>模板</vt:lpstr>
      <vt:lpstr>PowerPoint 演示文稿</vt:lpstr>
      <vt:lpstr>背  景</vt:lpstr>
      <vt:lpstr>什么是设计模式</vt:lpstr>
      <vt:lpstr>为什么要学习设计模式</vt:lpstr>
      <vt:lpstr>设计模式总的原则</vt:lpstr>
      <vt:lpstr>设计模式</vt:lpstr>
      <vt:lpstr>设计模式之Singleton -单例模式</vt:lpstr>
      <vt:lpstr>设计模式之Singleton -单例模式</vt:lpstr>
      <vt:lpstr>设计模式之Singleton -单例模式</vt:lpstr>
      <vt:lpstr>设计模式之Singleton -单例模式</vt:lpstr>
      <vt:lpstr>New的问题</vt:lpstr>
      <vt:lpstr>设计模式之 –简单工厂模式</vt:lpstr>
      <vt:lpstr>设计模式之 –简单工厂模式</vt:lpstr>
      <vt:lpstr>设计模式之 –简单工厂模式</vt:lpstr>
      <vt:lpstr>设计模式之 –简单工厂模式</vt:lpstr>
      <vt:lpstr>设计模式之工厂方法模式</vt:lpstr>
      <vt:lpstr>设计模式之-工厂方法模式</vt:lpstr>
      <vt:lpstr>设计模式之-工厂方法模式</vt:lpstr>
      <vt:lpstr>设计模式之-工厂方法模式</vt:lpstr>
      <vt:lpstr>设计模式之抽象工厂模式</vt:lpstr>
      <vt:lpstr>设计模式之抽象工厂模式</vt:lpstr>
      <vt:lpstr>設計模式之Adapter  -适配器</vt:lpstr>
      <vt:lpstr>設計模式之Adapter  -适配器</vt:lpstr>
      <vt:lpstr>設計模式之Adapter  -适配器</vt:lpstr>
      <vt:lpstr>設計模式之Adapter  -适配器</vt:lpstr>
      <vt:lpstr>設計模式之Bridge -桥梁模式</vt:lpstr>
      <vt:lpstr>設計模式之Bridge -桥梁模式</vt:lpstr>
      <vt:lpstr>設計模式之COMMAND - 命令模式</vt:lpstr>
      <vt:lpstr>設計模式之COMMAND - 命令模式</vt:lpstr>
      <vt:lpstr>設計模式之COMMAND - 命令模式</vt:lpstr>
      <vt:lpstr>設計模式之OBSERVER -观察者模式</vt:lpstr>
      <vt:lpstr>設計模式之OBSERVER -观察者模式</vt:lpstr>
      <vt:lpstr>設計模式之OBSERVER -观察者模式</vt:lpstr>
      <vt:lpstr>設計模式之Composite -合成模式</vt:lpstr>
      <vt:lpstr>設計模式之Composite -合成模式</vt:lpstr>
      <vt:lpstr>設計模式之Composite -合成模式</vt:lpstr>
      <vt:lpstr>設計模式之DECORATOR -装饰模式</vt:lpstr>
      <vt:lpstr>設計模式之Facade -门面模式</vt:lpstr>
      <vt:lpstr>設計模式之PROXY -代理模式</vt:lpstr>
      <vt:lpstr>設計模式之PROXY -代理模式</vt:lpstr>
      <vt:lpstr>設計模式之STATE -状态模式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tym</cp:lastModifiedBy>
  <cp:revision>1669</cp:revision>
  <dcterms:created xsi:type="dcterms:W3CDTF">2006-03-08T06:55:00Z</dcterms:created>
  <dcterms:modified xsi:type="dcterms:W3CDTF">2017-09-19T10:04:45Z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