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34"/>
  </p:handoutMasterIdLst>
  <p:sldIdLst>
    <p:sldId id="256" r:id="rId3"/>
    <p:sldId id="534" r:id="rId5"/>
    <p:sldId id="535" r:id="rId6"/>
    <p:sldId id="536" r:id="rId7"/>
    <p:sldId id="537" r:id="rId8"/>
    <p:sldId id="538" r:id="rId9"/>
    <p:sldId id="539" r:id="rId10"/>
    <p:sldId id="540" r:id="rId11"/>
    <p:sldId id="541" r:id="rId12"/>
    <p:sldId id="542" r:id="rId13"/>
    <p:sldId id="543" r:id="rId14"/>
    <p:sldId id="544" r:id="rId15"/>
    <p:sldId id="545" r:id="rId16"/>
    <p:sldId id="546" r:id="rId17"/>
    <p:sldId id="547" r:id="rId18"/>
    <p:sldId id="548" r:id="rId19"/>
    <p:sldId id="549" r:id="rId20"/>
    <p:sldId id="551" r:id="rId21"/>
    <p:sldId id="552" r:id="rId22"/>
    <p:sldId id="553" r:id="rId23"/>
    <p:sldId id="554" r:id="rId24"/>
    <p:sldId id="555" r:id="rId25"/>
    <p:sldId id="556" r:id="rId26"/>
    <p:sldId id="557" r:id="rId27"/>
    <p:sldId id="558" r:id="rId28"/>
    <p:sldId id="559" r:id="rId29"/>
    <p:sldId id="560" r:id="rId30"/>
    <p:sldId id="561" r:id="rId31"/>
    <p:sldId id="562" r:id="rId32"/>
    <p:sldId id="532"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9CDE"/>
    <a:srgbClr val="0C83B8"/>
    <a:srgbClr val="FFFFFF"/>
    <a:srgbClr val="0B7BAD"/>
    <a:srgbClr val="EDF5FD"/>
    <a:srgbClr val="E2F5FE"/>
    <a:srgbClr val="EBF9EC"/>
    <a:srgbClr val="FBFF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9" autoAdjust="0"/>
    <p:restoredTop sz="87332" autoAdjust="0"/>
  </p:normalViewPr>
  <p:slideViewPr>
    <p:cSldViewPr>
      <p:cViewPr>
        <p:scale>
          <a:sx n="75" d="100"/>
          <a:sy n="75" d="100"/>
        </p:scale>
        <p:origin x="-1416" y="-138"/>
      </p:cViewPr>
      <p:guideLst>
        <p:guide orient="horz" pos="2193"/>
        <p:guide orient="horz" pos="3074"/>
        <p:guide pos="2902"/>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878" y="-78"/>
      </p:cViewPr>
      <p:guideLst>
        <p:guide orient="horz" pos="2924"/>
        <p:guide pos="217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atin typeface="Tahoma" panose="020B0604030504040204" pitchFamily="34" charset="0"/>
                <a:ea typeface="+mn-ea"/>
              </a:defRPr>
            </a:lvl1pPr>
          </a:lstStyle>
          <a:p>
            <a:pPr>
              <a:defRPr/>
            </a:pPr>
            <a:endParaRPr lang="zh-CN" alt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pitchFamily="34" charset="0"/>
                <a:ea typeface="+mn-ea"/>
              </a:defRPr>
            </a:lvl1pPr>
          </a:lstStyle>
          <a:p>
            <a:pPr>
              <a:defRPr/>
            </a:pPr>
            <a:endParaRPr lang="en-US" altLang="zh-CN"/>
          </a:p>
        </p:txBody>
      </p:sp>
      <p:sp>
        <p:nvSpPr>
          <p:cNvPr id="46084"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Tahoma" panose="020B0604030504040204" pitchFamily="34" charset="0"/>
                <a:ea typeface="+mn-ea"/>
              </a:defRPr>
            </a:lvl1pPr>
          </a:lstStyle>
          <a:p>
            <a:pPr>
              <a:defRPr/>
            </a:pPr>
            <a:endParaRPr lang="en-US" altLang="zh-CN"/>
          </a:p>
        </p:txBody>
      </p:sp>
      <p:sp>
        <p:nvSpPr>
          <p:cNvPr id="46085"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pitchFamily="34" charset="0"/>
                <a:ea typeface="+mn-ea"/>
              </a:defRPr>
            </a:lvl1pPr>
          </a:lstStyle>
          <a:p>
            <a:pPr>
              <a:defRPr/>
            </a:pPr>
            <a:fld id="{17BDDE2C-8686-4529-B47B-424447F1971B}"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atin typeface="Tahoma" panose="020B0604030504040204" pitchFamily="34" charset="0"/>
                <a:ea typeface="+mn-ea"/>
              </a:defRPr>
            </a:lvl1pPr>
          </a:lstStyle>
          <a:p>
            <a:pPr>
              <a:defRPr/>
            </a:pPr>
            <a:endParaRPr lang="zh-CN" alt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pitchFamily="34" charset="0"/>
                <a:ea typeface="+mn-ea"/>
              </a:defRPr>
            </a:lvl1pPr>
          </a:lstStyle>
          <a:p>
            <a:pPr>
              <a:defRPr/>
            </a:pPr>
            <a:endParaRPr lang="en-US" altLang="zh-CN"/>
          </a:p>
        </p:txBody>
      </p:sp>
      <p:sp>
        <p:nvSpPr>
          <p:cNvPr id="542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smtClean="0"/>
              <a:t>Click to edit Master text styles</a:t>
            </a:r>
            <a:endParaRPr lang="en-US" altLang="zh-CN" noProof="0" smtClean="0"/>
          </a:p>
          <a:p>
            <a:pPr lvl="1"/>
            <a:r>
              <a:rPr lang="en-US" altLang="zh-CN" noProof="0" smtClean="0"/>
              <a:t>Second level</a:t>
            </a:r>
            <a:endParaRPr lang="en-US" altLang="zh-CN" noProof="0" smtClean="0"/>
          </a:p>
          <a:p>
            <a:pPr lvl="2"/>
            <a:r>
              <a:rPr lang="en-US" altLang="zh-CN" noProof="0" smtClean="0"/>
              <a:t>Third level</a:t>
            </a:r>
            <a:endParaRPr lang="en-US" altLang="zh-CN" noProof="0" smtClean="0"/>
          </a:p>
          <a:p>
            <a:pPr lvl="3"/>
            <a:r>
              <a:rPr lang="en-US" altLang="zh-CN" noProof="0" smtClean="0"/>
              <a:t>Fourth level</a:t>
            </a:r>
            <a:endParaRPr lang="en-US" altLang="zh-CN" noProof="0" smtClean="0"/>
          </a:p>
          <a:p>
            <a:pPr lvl="4"/>
            <a:r>
              <a:rPr lang="en-US" altLang="zh-CN" noProof="0" smtClean="0"/>
              <a:t>Fifth level</a:t>
            </a:r>
            <a:endParaRPr lang="en-US" altLang="zh-CN" noProof="0" smtClean="0"/>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Tahoma" panose="020B0604030504040204" pitchFamily="34" charset="0"/>
                <a:ea typeface="+mn-ea"/>
              </a:defRPr>
            </a:lvl1pPr>
          </a:lstStyle>
          <a:p>
            <a:pPr>
              <a:defRPr/>
            </a:pPr>
            <a:endParaRPr lang="en-US" altLang="zh-CN"/>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pitchFamily="34" charset="0"/>
                <a:ea typeface="+mn-ea"/>
              </a:defRPr>
            </a:lvl1pPr>
          </a:lstStyle>
          <a:p>
            <a:pPr>
              <a:defRPr/>
            </a:pPr>
            <a:fld id="{C81D0CCD-F1CB-4674-8425-31C844BC950D}"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81D0CCD-F1CB-4674-8425-31C844BC950D}"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4146550" y="0"/>
            <a:ext cx="9010650" cy="6759575"/>
          </a:xfrm>
        </p:spPr>
      </p:sp>
      <p:sp>
        <p:nvSpPr>
          <p:cNvPr id="23555" name="备注占位符 2"/>
          <p:cNvSpPr>
            <a:spLocks noGrp="1" noRot="1" noChangeAspect="1" noChangeArrowheads="1" noTextEdit="1"/>
          </p:cNvSpPr>
          <p:nvPr>
            <p:ph type="body" idx="1"/>
          </p:nvPr>
        </p:nvSpPr>
        <p:spPr bwMode="auto">
          <a:xfrm>
            <a:off x="784225" y="1276350"/>
            <a:ext cx="7645400" cy="5010150"/>
          </a:xfrm>
          <a:prstGeom prst="rect">
            <a:avLst/>
          </a:prstGeom>
          <a:noFill/>
          <a:ln>
            <a:bevel/>
          </a:ln>
        </p:spPr>
        <p:txBody>
          <a:bodyPr/>
          <a:lstStyle/>
          <a:p>
            <a:endParaRPr lang="zh-CN" altLang="zh-CN"/>
          </a:p>
          <a:p>
            <a:endParaRPr lang="zh-CN" altLang="zh-CN"/>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idx="4294967295"/>
          </p:nvPr>
        </p:nvSpPr>
        <p:spPr>
          <a:xfrm>
            <a:off x="2147483647" y="-2147483648"/>
            <a:ext cx="0" cy="0"/>
          </a:xfrm>
        </p:spPr>
      </p:sp>
      <p:sp>
        <p:nvSpPr>
          <p:cNvPr id="28675" name="Rectangle 3"/>
          <p:cNvSpPr>
            <a:spLocks noGrp="1" noRot="1" noChangeAspect="1" noChangeArrowheads="1" noTextEdit="1"/>
          </p:cNvSpPr>
          <p:nvPr>
            <p:ph type="body" idx="1"/>
          </p:nvPr>
        </p:nvSpPr>
        <p:spPr bwMode="auto">
          <a:xfrm>
            <a:off x="784225" y="1276350"/>
            <a:ext cx="7645400" cy="5010150"/>
          </a:xfrm>
          <a:prstGeom prst="rect">
            <a:avLst/>
          </a:prstGeom>
          <a:noFill/>
          <a:ln>
            <a:bevel/>
          </a:ln>
        </p:spPr>
        <p:txBody>
          <a:bodyPr/>
          <a:lstStyle/>
          <a:p>
            <a:pPr>
              <a:lnSpc>
                <a:spcPct val="80000"/>
              </a:lnSpc>
            </a:pPr>
            <a:r>
              <a:rPr lang="zh-CN" altLang="en-US"/>
              <a:t>同步性</a:t>
            </a:r>
            <a:endParaRPr lang="zh-CN" altLang="en-US"/>
          </a:p>
          <a:p>
            <a:pPr>
              <a:lnSpc>
                <a:spcPct val="80000"/>
              </a:lnSpc>
            </a:pPr>
            <a:r>
              <a:rPr lang="en-US"/>
              <a:t>Vector</a:t>
            </a:r>
            <a:r>
              <a:rPr lang="zh-CN" altLang="en-US"/>
              <a:t>是同步的。这个类中的一些方法保证了</a:t>
            </a:r>
            <a:r>
              <a:rPr lang="en-US"/>
              <a:t>Vector</a:t>
            </a:r>
            <a:r>
              <a:rPr lang="zh-CN" altLang="en-US"/>
              <a:t>中的对象是线程安全的。而</a:t>
            </a:r>
            <a:r>
              <a:rPr lang="en-US"/>
              <a:t>ArrayList</a:t>
            </a:r>
            <a:r>
              <a:rPr lang="zh-CN" altLang="en-US"/>
              <a:t>则是异步的，因此</a:t>
            </a:r>
            <a:r>
              <a:rPr lang="en-US"/>
              <a:t>ArrayList</a:t>
            </a:r>
            <a:r>
              <a:rPr lang="zh-CN" altLang="en-US"/>
              <a:t>中的对象并不是线程安全的。因为同步的要求会影响执行的效率，所以如果你不需要线程安全的集合那么使用</a:t>
            </a:r>
            <a:r>
              <a:rPr lang="en-US"/>
              <a:t>ArrayList</a:t>
            </a:r>
            <a:r>
              <a:rPr lang="zh-CN" altLang="en-US"/>
              <a:t>是一个很好的选择，这样可以避免由于同步带来的不必要的性能开销。</a:t>
            </a:r>
            <a:endParaRPr lang="zh-CN" altLang="en-US"/>
          </a:p>
          <a:p>
            <a:pPr>
              <a:lnSpc>
                <a:spcPct val="80000"/>
              </a:lnSpc>
            </a:pPr>
            <a:r>
              <a:rPr lang="zh-CN" altLang="en-US"/>
              <a:t>数据增长</a:t>
            </a:r>
            <a:endParaRPr lang="zh-CN" altLang="en-US"/>
          </a:p>
          <a:p>
            <a:pPr>
              <a:lnSpc>
                <a:spcPct val="80000"/>
              </a:lnSpc>
            </a:pPr>
            <a:r>
              <a:rPr lang="zh-CN" altLang="en-US"/>
              <a:t>从内部实现机制来讲</a:t>
            </a:r>
            <a:r>
              <a:rPr lang="en-US"/>
              <a:t>ArrayList</a:t>
            </a:r>
            <a:r>
              <a:rPr lang="zh-CN" altLang="en-US"/>
              <a:t>和</a:t>
            </a:r>
            <a:r>
              <a:rPr lang="en-US"/>
              <a:t>Vector</a:t>
            </a:r>
            <a:r>
              <a:rPr lang="zh-CN" altLang="en-US"/>
              <a:t>都是使用数组</a:t>
            </a:r>
            <a:r>
              <a:rPr lang="en-US"/>
              <a:t>(Array)</a:t>
            </a:r>
            <a:r>
              <a:rPr lang="zh-CN" altLang="en-US"/>
              <a:t>来控制集合中的对象。当你向这两种类型中增加元素的时候，如果元素的数目超出了内部数组目前的长度它们都需要扩展内部数组的长度，</a:t>
            </a:r>
            <a:r>
              <a:rPr lang="en-US"/>
              <a:t>Vector</a:t>
            </a:r>
            <a:r>
              <a:rPr lang="zh-CN" altLang="en-US"/>
              <a:t>缺省情况下自动增长原来一倍的数组长度，</a:t>
            </a:r>
            <a:r>
              <a:rPr lang="en-US"/>
              <a:t>ArrayList</a:t>
            </a:r>
            <a:r>
              <a:rPr lang="zh-CN" altLang="en-US"/>
              <a:t>是原来的</a:t>
            </a:r>
            <a:r>
              <a:rPr lang="en-US"/>
              <a:t>50%,</a:t>
            </a:r>
            <a:r>
              <a:rPr lang="zh-CN" altLang="en-US"/>
              <a:t>所以最后你获得的这个集合所占的空间总是比你实际需要的要大。所以如果你要在集合中保存大量的数据那么使用</a:t>
            </a:r>
            <a:r>
              <a:rPr lang="en-US"/>
              <a:t>Vector</a:t>
            </a:r>
            <a:r>
              <a:rPr lang="zh-CN" altLang="en-US"/>
              <a:t>有一些优势，因为你可以通过设置集合的初始化大小来避免不必要的资源开销。</a:t>
            </a:r>
            <a:endParaRPr lang="zh-CN" altLang="en-US"/>
          </a:p>
          <a:p>
            <a:pPr>
              <a:lnSpc>
                <a:spcPct val="80000"/>
              </a:lnSpc>
            </a:pPr>
            <a:r>
              <a:rPr lang="zh-CN" altLang="en-US"/>
              <a:t>使用模式</a:t>
            </a:r>
            <a:endParaRPr lang="zh-CN" altLang="en-US"/>
          </a:p>
          <a:p>
            <a:pPr>
              <a:lnSpc>
                <a:spcPct val="80000"/>
              </a:lnSpc>
            </a:pPr>
            <a:r>
              <a:rPr lang="zh-CN" altLang="en-US"/>
              <a:t>在</a:t>
            </a:r>
            <a:r>
              <a:rPr lang="en-US"/>
              <a:t>ArrayList</a:t>
            </a:r>
            <a:r>
              <a:rPr lang="zh-CN" altLang="en-US"/>
              <a:t>和</a:t>
            </a:r>
            <a:r>
              <a:rPr lang="en-US"/>
              <a:t>Vector</a:t>
            </a:r>
            <a:r>
              <a:rPr lang="zh-CN" altLang="en-US"/>
              <a:t>中，从一个指定的位置（通过索引）查找数据或是在集合的末尾增加、移除一个元素所花费的时间是一样的，这个时间我们用</a:t>
            </a:r>
            <a:r>
              <a:rPr lang="en-US"/>
              <a:t>O(1)</a:t>
            </a:r>
            <a:r>
              <a:rPr lang="zh-CN" altLang="en-US"/>
              <a:t>表示。但是，如果在集合的其他位置增加或移除元素那么花费的时间会呈线形增长：</a:t>
            </a:r>
            <a:r>
              <a:rPr lang="en-US"/>
              <a:t>O(n-i)</a:t>
            </a:r>
            <a:r>
              <a:rPr lang="zh-CN" altLang="en-US"/>
              <a:t>，其中</a:t>
            </a:r>
            <a:r>
              <a:rPr lang="en-US"/>
              <a:t>n</a:t>
            </a:r>
            <a:r>
              <a:rPr lang="zh-CN" altLang="en-US"/>
              <a:t>代表集合中元素的个数，</a:t>
            </a:r>
            <a:r>
              <a:rPr lang="en-US"/>
              <a:t>i</a:t>
            </a:r>
            <a:r>
              <a:rPr lang="zh-CN" altLang="en-US"/>
              <a:t>代表元素增加或移除元素的索引位置。为什么会这样呢？以为在进行上述操作的时候集合中第</a:t>
            </a:r>
            <a:r>
              <a:rPr lang="en-US"/>
              <a:t>i</a:t>
            </a:r>
            <a:r>
              <a:rPr lang="zh-CN" altLang="en-US"/>
              <a:t>和第</a:t>
            </a:r>
            <a:r>
              <a:rPr lang="en-US"/>
              <a:t>i</a:t>
            </a:r>
            <a:r>
              <a:rPr lang="zh-CN" altLang="en-US"/>
              <a:t>个元素之后的所有元素都要执行位移的操作。这一切意味着什么呢？</a:t>
            </a:r>
            <a:endParaRPr lang="zh-CN" altLang="en-US"/>
          </a:p>
          <a:p>
            <a:pPr>
              <a:lnSpc>
                <a:spcPct val="80000"/>
              </a:lnSpc>
            </a:pPr>
            <a:r>
              <a:rPr lang="zh-CN" altLang="en-US"/>
              <a:t>这意味着，你只是查找特定位置的元素或只在集合的末端增加、移除元素，那么使用</a:t>
            </a:r>
            <a:r>
              <a:rPr lang="en-US"/>
              <a:t>Vector</a:t>
            </a:r>
            <a:r>
              <a:rPr lang="zh-CN" altLang="en-US"/>
              <a:t>或</a:t>
            </a:r>
            <a:r>
              <a:rPr lang="en-US"/>
              <a:t>ArrayList</a:t>
            </a:r>
            <a:r>
              <a:rPr lang="zh-CN" altLang="en-US"/>
              <a:t>都可以。如果是其他操作，你最好选择其他的集合操作类。比如，</a:t>
            </a:r>
            <a:r>
              <a:rPr lang="en-US"/>
              <a:t>LinkList</a:t>
            </a:r>
            <a:r>
              <a:rPr lang="zh-CN" altLang="en-US"/>
              <a:t>集合类在增加或移除集合中任何位置的元素所花费的时间都是一样的</a:t>
            </a:r>
            <a:r>
              <a:rPr lang="en-US"/>
              <a:t>—O(1)</a:t>
            </a:r>
            <a:r>
              <a:rPr lang="zh-CN" altLang="en-US"/>
              <a:t>，但它在索引一个元素的使用缺比较慢－</a:t>
            </a:r>
            <a:r>
              <a:rPr lang="en-US"/>
              <a:t>O(i),</a:t>
            </a:r>
            <a:r>
              <a:rPr lang="zh-CN" altLang="en-US"/>
              <a:t>其中</a:t>
            </a:r>
            <a:r>
              <a:rPr lang="en-US"/>
              <a:t>i</a:t>
            </a:r>
            <a:r>
              <a:rPr lang="zh-CN" altLang="en-US"/>
              <a:t>是索引的位置</a:t>
            </a:r>
            <a:r>
              <a:rPr lang="en-US"/>
              <a:t>.</a:t>
            </a:r>
            <a:r>
              <a:rPr lang="zh-CN" altLang="en-US"/>
              <a:t>使用</a:t>
            </a:r>
            <a:r>
              <a:rPr lang="en-US"/>
              <a:t>ArrayList</a:t>
            </a:r>
            <a:r>
              <a:rPr lang="zh-CN" altLang="en-US"/>
              <a:t>也很容易，因为你可以简单的使用索引来代替创建</a:t>
            </a:r>
            <a:r>
              <a:rPr lang="en-US"/>
              <a:t>iterator</a:t>
            </a:r>
            <a:r>
              <a:rPr lang="zh-CN" altLang="en-US"/>
              <a:t>对象的操作。</a:t>
            </a:r>
            <a:r>
              <a:rPr lang="en-US"/>
              <a:t>LinkList</a:t>
            </a:r>
            <a:r>
              <a:rPr lang="zh-CN" altLang="en-US"/>
              <a:t>也会为每个插入的元素创建对象，所有你要明白它也会带来额外的开销。</a:t>
            </a:r>
            <a:endParaRPr lang="zh-CN" altLang="en-US"/>
          </a:p>
          <a:p>
            <a:pPr>
              <a:lnSpc>
                <a:spcPct val="80000"/>
              </a:lnSpc>
            </a:pPr>
            <a:endParaRPr lang="zh-CN" altLang="en-US"/>
          </a:p>
          <a:p>
            <a:pPr>
              <a:lnSpc>
                <a:spcPct val="80000"/>
              </a:lnSpc>
            </a:pPr>
            <a:r>
              <a:rPr lang="en-US"/>
              <a:t>------------------------------------------------------------------------------------------------------------------------------------------------</a:t>
            </a:r>
            <a:endParaRPr lang="zh-CN" altLang="en-US"/>
          </a:p>
          <a:p>
            <a:pPr>
              <a:lnSpc>
                <a:spcPct val="80000"/>
              </a:lnSpc>
            </a:pPr>
            <a:r>
              <a:rPr lang="en-US"/>
              <a:t>Vector</a:t>
            </a:r>
            <a:r>
              <a:rPr lang="zh-CN" altLang="en-US"/>
              <a:t>和</a:t>
            </a:r>
            <a:r>
              <a:rPr lang="en-US"/>
              <a:t>ArrayList</a:t>
            </a:r>
            <a:r>
              <a:rPr lang="zh-CN" altLang="en-US"/>
              <a:t>区别 </a:t>
            </a:r>
            <a:endParaRPr lang="zh-CN" altLang="en-US"/>
          </a:p>
          <a:p>
            <a:pPr>
              <a:lnSpc>
                <a:spcPct val="80000"/>
              </a:lnSpc>
            </a:pPr>
            <a:r>
              <a:rPr lang="zh-CN" altLang="en-US"/>
              <a:t>  </a:t>
            </a:r>
            <a:r>
              <a:rPr lang="en-US"/>
              <a:t>Vector</a:t>
            </a:r>
            <a:r>
              <a:rPr lang="zh-CN" altLang="en-US"/>
              <a:t>和</a:t>
            </a:r>
            <a:r>
              <a:rPr lang="en-US"/>
              <a:t>ArrayList Vector</a:t>
            </a:r>
            <a:r>
              <a:rPr lang="zh-CN" altLang="en-US"/>
              <a:t>和</a:t>
            </a:r>
            <a:r>
              <a:rPr lang="en-US"/>
              <a:t>ArrayList</a:t>
            </a:r>
            <a:r>
              <a:rPr lang="zh-CN" altLang="en-US"/>
              <a:t>在使用上非常相似</a:t>
            </a:r>
            <a:r>
              <a:rPr lang="en-US"/>
              <a:t>,</a:t>
            </a:r>
            <a:r>
              <a:rPr lang="zh-CN" altLang="en-US"/>
              <a:t>都可用来表示一组数量可变的对象应用的集合</a:t>
            </a:r>
            <a:r>
              <a:rPr lang="en-US"/>
              <a:t>,</a:t>
            </a:r>
            <a:r>
              <a:rPr lang="zh-CN" altLang="en-US"/>
              <a:t>并且可以随机地访问其中的元素。  </a:t>
            </a:r>
            <a:endParaRPr lang="zh-CN" altLang="en-US"/>
          </a:p>
          <a:p>
            <a:pPr>
              <a:lnSpc>
                <a:spcPct val="80000"/>
              </a:lnSpc>
            </a:pPr>
            <a:r>
              <a:rPr lang="zh-CN" altLang="en-US"/>
              <a:t>  </a:t>
            </a:r>
            <a:r>
              <a:rPr lang="en-US"/>
              <a:t>Vector</a:t>
            </a:r>
            <a:r>
              <a:rPr lang="zh-CN" altLang="en-US"/>
              <a:t>的方法都是同步的</a:t>
            </a:r>
            <a:r>
              <a:rPr lang="en-US"/>
              <a:t>(Synchronized),</a:t>
            </a:r>
            <a:r>
              <a:rPr lang="zh-CN" altLang="en-US"/>
              <a:t>是线程安全的</a:t>
            </a:r>
            <a:r>
              <a:rPr lang="en-US"/>
              <a:t>(thread-safe)</a:t>
            </a:r>
            <a:r>
              <a:rPr lang="zh-CN" altLang="en-US"/>
              <a:t>，而</a:t>
            </a:r>
            <a:r>
              <a:rPr lang="en-US"/>
              <a:t>ArrayList</a:t>
            </a:r>
            <a:r>
              <a:rPr lang="zh-CN" altLang="en-US"/>
              <a:t>的方法不是，由于线程的同步必然要影响性能，因此</a:t>
            </a:r>
            <a:r>
              <a:rPr lang="en-US"/>
              <a:t>,ArrayList</a:t>
            </a:r>
            <a:r>
              <a:rPr lang="zh-CN" altLang="en-US"/>
              <a:t>的性能比</a:t>
            </a:r>
            <a:r>
              <a:rPr lang="en-US"/>
              <a:t>Vector</a:t>
            </a:r>
            <a:r>
              <a:rPr lang="zh-CN" altLang="en-US"/>
              <a:t>好。 </a:t>
            </a:r>
            <a:endParaRPr lang="zh-CN" altLang="en-US"/>
          </a:p>
          <a:p>
            <a:pPr>
              <a:lnSpc>
                <a:spcPct val="80000"/>
              </a:lnSpc>
            </a:pPr>
            <a:r>
              <a:rPr lang="zh-CN" altLang="en-US"/>
              <a:t>  当</a:t>
            </a:r>
            <a:r>
              <a:rPr lang="en-US"/>
              <a:t>Vector</a:t>
            </a:r>
            <a:r>
              <a:rPr lang="zh-CN" altLang="en-US"/>
              <a:t>或</a:t>
            </a:r>
            <a:r>
              <a:rPr lang="en-US"/>
              <a:t>ArrayList</a:t>
            </a:r>
            <a:r>
              <a:rPr lang="zh-CN" altLang="en-US"/>
              <a:t>中的元素超过它的初始大小时</a:t>
            </a:r>
            <a:r>
              <a:rPr lang="en-US"/>
              <a:t>,Vector</a:t>
            </a:r>
            <a:r>
              <a:rPr lang="zh-CN" altLang="en-US"/>
              <a:t>会将它的容量翻倍</a:t>
            </a:r>
            <a:r>
              <a:rPr lang="en-US"/>
              <a:t>,</a:t>
            </a:r>
            <a:r>
              <a:rPr lang="zh-CN" altLang="en-US"/>
              <a:t>而</a:t>
            </a:r>
            <a:r>
              <a:rPr lang="en-US"/>
              <a:t>ArrayList</a:t>
            </a:r>
            <a:r>
              <a:rPr lang="zh-CN" altLang="en-US"/>
              <a:t>只增加</a:t>
            </a:r>
            <a:r>
              <a:rPr lang="en-US"/>
              <a:t>50%</a:t>
            </a:r>
            <a:r>
              <a:rPr lang="zh-CN" altLang="en-US"/>
              <a:t>的大小，这样</a:t>
            </a:r>
            <a:r>
              <a:rPr lang="en-US"/>
              <a:t>,ArrayList</a:t>
            </a:r>
            <a:r>
              <a:rPr lang="zh-CN" altLang="en-US"/>
              <a:t>就有利于节约内存空间。 </a:t>
            </a:r>
            <a:endParaRPr lang="zh-CN" altLang="en-US"/>
          </a:p>
          <a:p>
            <a:pPr>
              <a:lnSpc>
                <a:spcPct val="80000"/>
              </a:lnSpc>
            </a:pPr>
            <a:r>
              <a:rPr lang="en-US"/>
              <a:t>Hashtable</a:t>
            </a:r>
            <a:r>
              <a:rPr lang="zh-CN" altLang="en-US"/>
              <a:t>和</a:t>
            </a:r>
            <a:r>
              <a:rPr lang="en-US"/>
              <a:t>HashMap</a:t>
            </a:r>
            <a:r>
              <a:rPr lang="zh-CN" altLang="en-US"/>
              <a:t>区别 </a:t>
            </a:r>
            <a:endParaRPr lang="zh-CN" altLang="en-US"/>
          </a:p>
          <a:p>
            <a:pPr>
              <a:lnSpc>
                <a:spcPct val="80000"/>
              </a:lnSpc>
            </a:pPr>
            <a:r>
              <a:rPr lang="zh-CN" altLang="en-US"/>
              <a:t> </a:t>
            </a:r>
            <a:r>
              <a:rPr lang="en-US"/>
              <a:t>Hashtable</a:t>
            </a:r>
            <a:r>
              <a:rPr lang="zh-CN" altLang="en-US"/>
              <a:t>和</a:t>
            </a:r>
            <a:r>
              <a:rPr lang="en-US"/>
              <a:t>HashMap</a:t>
            </a:r>
            <a:r>
              <a:rPr lang="zh-CN" altLang="en-US"/>
              <a:t>它们的性能方面的比较类似 </a:t>
            </a:r>
            <a:r>
              <a:rPr lang="en-US"/>
              <a:t>Vector</a:t>
            </a:r>
            <a:r>
              <a:rPr lang="zh-CN" altLang="en-US"/>
              <a:t>和</a:t>
            </a:r>
            <a:r>
              <a:rPr lang="en-US"/>
              <a:t>ArrayList</a:t>
            </a:r>
            <a:r>
              <a:rPr lang="zh-CN" altLang="en-US"/>
              <a:t>，比如</a:t>
            </a:r>
            <a:r>
              <a:rPr lang="en-US"/>
              <a:t>Hashtable</a:t>
            </a:r>
            <a:r>
              <a:rPr lang="zh-CN" altLang="en-US"/>
              <a:t>的方法是同步的</a:t>
            </a:r>
            <a:r>
              <a:rPr lang="en-US"/>
              <a:t>,</a:t>
            </a:r>
            <a:r>
              <a:rPr lang="zh-CN" altLang="en-US"/>
              <a:t>而</a:t>
            </a:r>
            <a:r>
              <a:rPr lang="en-US"/>
              <a:t>HashMap</a:t>
            </a:r>
            <a:r>
              <a:rPr lang="zh-CN" altLang="en-US"/>
              <a:t>的不是。 </a:t>
            </a:r>
            <a:endParaRPr lang="zh-CN" altLang="en-US"/>
          </a:p>
          <a:p>
            <a:pPr>
              <a:lnSpc>
                <a:spcPct val="80000"/>
              </a:lnSpc>
            </a:pPr>
            <a:r>
              <a:rPr lang="en-US"/>
              <a:t>ArrayList</a:t>
            </a:r>
            <a:r>
              <a:rPr lang="zh-CN" altLang="en-US"/>
              <a:t>和</a:t>
            </a:r>
            <a:r>
              <a:rPr lang="en-US"/>
              <a:t>LinkedList</a:t>
            </a:r>
            <a:r>
              <a:rPr lang="zh-CN" altLang="en-US"/>
              <a:t>区别 </a:t>
            </a:r>
            <a:endParaRPr lang="zh-CN" altLang="en-US"/>
          </a:p>
          <a:p>
            <a:pPr>
              <a:lnSpc>
                <a:spcPct val="80000"/>
              </a:lnSpc>
            </a:pPr>
            <a:r>
              <a:rPr lang="zh-CN" altLang="en-US"/>
              <a:t> 对于处理一列数据项</a:t>
            </a:r>
            <a:r>
              <a:rPr lang="en-US"/>
              <a:t>,Java</a:t>
            </a:r>
            <a:r>
              <a:rPr lang="zh-CN" altLang="en-US"/>
              <a:t>提供了两个类</a:t>
            </a:r>
            <a:r>
              <a:rPr lang="en-US"/>
              <a:t>ArrayList</a:t>
            </a:r>
            <a:r>
              <a:rPr lang="zh-CN" altLang="en-US"/>
              <a:t>和</a:t>
            </a:r>
            <a:r>
              <a:rPr lang="en-US"/>
              <a:t>LinkedList,ArrayList</a:t>
            </a:r>
            <a:r>
              <a:rPr lang="zh-CN" altLang="en-US"/>
              <a:t>的内部实现是基于内部数组</a:t>
            </a:r>
            <a:r>
              <a:rPr lang="en-US"/>
              <a:t>Object[],</a:t>
            </a:r>
            <a:r>
              <a:rPr lang="zh-CN" altLang="en-US"/>
              <a:t>所以从概念上讲</a:t>
            </a:r>
            <a:r>
              <a:rPr lang="en-US"/>
              <a:t>,</a:t>
            </a:r>
            <a:r>
              <a:rPr lang="zh-CN" altLang="en-US"/>
              <a:t>它更象数组，但</a:t>
            </a:r>
            <a:r>
              <a:rPr lang="en-US"/>
              <a:t>LinkedList</a:t>
            </a:r>
            <a:r>
              <a:rPr lang="zh-CN" altLang="en-US"/>
              <a:t>的内部实现是基于一组连接的记录</a:t>
            </a:r>
            <a:r>
              <a:rPr lang="en-US"/>
              <a:t>,</a:t>
            </a:r>
            <a:r>
              <a:rPr lang="zh-CN" altLang="en-US"/>
              <a:t>所以</a:t>
            </a:r>
            <a:r>
              <a:rPr lang="en-US"/>
              <a:t>,</a:t>
            </a:r>
            <a:r>
              <a:rPr lang="zh-CN" altLang="en-US"/>
              <a:t>它更象一个链表结构，所以</a:t>
            </a:r>
            <a:r>
              <a:rPr lang="en-US"/>
              <a:t>,</a:t>
            </a:r>
            <a:r>
              <a:rPr lang="zh-CN" altLang="en-US"/>
              <a:t>它们在性能上有很大的差别。  </a:t>
            </a:r>
            <a:endParaRPr lang="zh-CN" altLang="en-US"/>
          </a:p>
          <a:p>
            <a:pPr>
              <a:lnSpc>
                <a:spcPct val="80000"/>
              </a:lnSpc>
            </a:pPr>
            <a:r>
              <a:rPr lang="zh-CN" altLang="en-US"/>
              <a:t>  从上面的分析可知</a:t>
            </a:r>
            <a:r>
              <a:rPr lang="en-US"/>
              <a:t>,</a:t>
            </a:r>
            <a:r>
              <a:rPr lang="zh-CN" altLang="en-US"/>
              <a:t>在</a:t>
            </a:r>
            <a:r>
              <a:rPr lang="en-US"/>
              <a:t>ArrayList</a:t>
            </a:r>
            <a:r>
              <a:rPr lang="zh-CN" altLang="en-US"/>
              <a:t>的前面或中间插入数据时</a:t>
            </a:r>
            <a:r>
              <a:rPr lang="en-US"/>
              <a:t>,</a:t>
            </a:r>
            <a:r>
              <a:rPr lang="zh-CN" altLang="en-US"/>
              <a:t>你必须将其后的所有数据相应的后移</a:t>
            </a:r>
            <a:r>
              <a:rPr lang="en-US"/>
              <a:t>,</a:t>
            </a:r>
            <a:r>
              <a:rPr lang="zh-CN" altLang="en-US"/>
              <a:t>这样必然要花费较多时间，所以</a:t>
            </a:r>
            <a:r>
              <a:rPr lang="en-US"/>
              <a:t>,</a:t>
            </a:r>
            <a:r>
              <a:rPr lang="zh-CN" altLang="en-US"/>
              <a:t>当你的操作是在一列数据的后面添加数据而不是在前面或中间</a:t>
            </a:r>
            <a:r>
              <a:rPr lang="en-US"/>
              <a:t>,</a:t>
            </a:r>
            <a:r>
              <a:rPr lang="zh-CN" altLang="en-US"/>
              <a:t>并且需要随机地访问其中的元素时</a:t>
            </a:r>
            <a:r>
              <a:rPr lang="en-US"/>
              <a:t>,</a:t>
            </a:r>
            <a:r>
              <a:rPr lang="zh-CN" altLang="en-US"/>
              <a:t>使用</a:t>
            </a:r>
            <a:r>
              <a:rPr lang="en-US"/>
              <a:t>ArrayList</a:t>
            </a:r>
            <a:r>
              <a:rPr lang="zh-CN" altLang="en-US"/>
              <a:t>会提供比较好的性能 </a:t>
            </a:r>
            <a:endParaRPr lang="zh-CN" altLang="en-US"/>
          </a:p>
          <a:p>
            <a:pPr>
              <a:lnSpc>
                <a:spcPct val="80000"/>
              </a:lnSpc>
            </a:pPr>
            <a:r>
              <a:rPr lang="zh-CN" altLang="en-US"/>
              <a:t>  而访问链表中的某个元素时</a:t>
            </a:r>
            <a:r>
              <a:rPr lang="en-US"/>
              <a:t>,</a:t>
            </a:r>
            <a:r>
              <a:rPr lang="zh-CN" altLang="en-US"/>
              <a:t>就必须从链表的一端开始沿着连接方向一个一个元素地去查找</a:t>
            </a:r>
            <a:r>
              <a:rPr lang="en-US"/>
              <a:t>,</a:t>
            </a:r>
            <a:r>
              <a:rPr lang="zh-CN" altLang="en-US"/>
              <a:t>直到找到所需的元素为止，所以</a:t>
            </a:r>
            <a:r>
              <a:rPr lang="en-US"/>
              <a:t>,</a:t>
            </a:r>
            <a:r>
              <a:rPr lang="zh-CN" altLang="en-US"/>
              <a:t>当你的操作是在一列数据的前面或中间添加或删除数据</a:t>
            </a:r>
            <a:r>
              <a:rPr lang="en-US"/>
              <a:t>,</a:t>
            </a:r>
            <a:r>
              <a:rPr lang="zh-CN" altLang="en-US"/>
              <a:t>并且按照顺序访问其中的元素时</a:t>
            </a:r>
            <a:r>
              <a:rPr lang="en-US"/>
              <a:t>,</a:t>
            </a:r>
            <a:r>
              <a:rPr lang="zh-CN" altLang="en-US"/>
              <a:t>就应该使用</a:t>
            </a:r>
            <a:r>
              <a:rPr lang="en-US"/>
              <a:t>LinkedList</a:t>
            </a:r>
            <a:r>
              <a:rPr lang="zh-CN" altLang="en-US"/>
              <a:t>了。  </a:t>
            </a:r>
            <a:endParaRPr lang="zh-CN" altLang="en-US"/>
          </a:p>
          <a:p>
            <a:pPr>
              <a:lnSpc>
                <a:spcPct val="80000"/>
              </a:lnSpc>
            </a:pPr>
            <a:r>
              <a:rPr lang="zh-CN" altLang="en-US"/>
              <a:t>  如果在编程中</a:t>
            </a:r>
            <a:r>
              <a:rPr lang="en-US"/>
              <a:t>,1</a:t>
            </a:r>
            <a:r>
              <a:rPr lang="zh-CN" altLang="en-US"/>
              <a:t>，</a:t>
            </a:r>
            <a:r>
              <a:rPr lang="en-US"/>
              <a:t>2</a:t>
            </a:r>
            <a:r>
              <a:rPr lang="zh-CN" altLang="en-US"/>
              <a:t>两种情形交替出现</a:t>
            </a:r>
            <a:r>
              <a:rPr lang="en-US"/>
              <a:t>,</a:t>
            </a:r>
            <a:r>
              <a:rPr lang="zh-CN" altLang="en-US"/>
              <a:t>这时</a:t>
            </a:r>
            <a:r>
              <a:rPr lang="en-US"/>
              <a:t>,</a:t>
            </a:r>
            <a:r>
              <a:rPr lang="zh-CN" altLang="en-US"/>
              <a:t>你可以考虑使用</a:t>
            </a:r>
            <a:r>
              <a:rPr lang="en-US"/>
              <a:t>List</a:t>
            </a:r>
            <a:r>
              <a:rPr lang="zh-CN" altLang="en-US"/>
              <a:t>这样的通用接口</a:t>
            </a:r>
            <a:r>
              <a:rPr lang="en-US"/>
              <a:t>,</a:t>
            </a:r>
            <a:r>
              <a:rPr lang="zh-CN" altLang="en-US"/>
              <a:t>而不用关心具体的实现，在具体的情形下</a:t>
            </a:r>
            <a:r>
              <a:rPr lang="en-US"/>
              <a:t>,</a:t>
            </a:r>
            <a:r>
              <a:rPr lang="zh-CN" altLang="en-US"/>
              <a:t>它的性能由具体的实现来保证。 </a:t>
            </a:r>
            <a:endParaRPr lang="zh-CN" altLang="en-US"/>
          </a:p>
          <a:p>
            <a:pPr>
              <a:lnSpc>
                <a:spcPct val="80000"/>
              </a:lnSpc>
            </a:pPr>
            <a:r>
              <a:rPr lang="zh-CN" altLang="en-US"/>
              <a:t>  配置集合类的初始大小  </a:t>
            </a:r>
            <a:endParaRPr lang="zh-CN" altLang="en-US"/>
          </a:p>
          <a:p>
            <a:pPr>
              <a:lnSpc>
                <a:spcPct val="80000"/>
              </a:lnSpc>
            </a:pPr>
            <a:r>
              <a:rPr lang="zh-CN" altLang="en-US"/>
              <a:t>  在</a:t>
            </a:r>
            <a:r>
              <a:rPr lang="en-US"/>
              <a:t>Java</a:t>
            </a:r>
            <a:r>
              <a:rPr lang="zh-CN" altLang="en-US"/>
              <a:t>集合框架中的大部分类的大小是可以随着元素个数的增加而相应的增加的，我们似乎不用关心它的初始大小</a:t>
            </a:r>
            <a:r>
              <a:rPr lang="en-US"/>
              <a:t>,</a:t>
            </a:r>
            <a:r>
              <a:rPr lang="zh-CN" altLang="en-US"/>
              <a:t>但如果我们考虑类的性能问题时</a:t>
            </a:r>
            <a:r>
              <a:rPr lang="en-US"/>
              <a:t>,</a:t>
            </a:r>
            <a:r>
              <a:rPr lang="zh-CN" altLang="en-US"/>
              <a:t>就一定要考虑尽可能地设置好集合对象的初始大小</a:t>
            </a:r>
            <a:r>
              <a:rPr lang="en-US"/>
              <a:t>,</a:t>
            </a:r>
            <a:r>
              <a:rPr lang="zh-CN" altLang="en-US"/>
              <a:t>这将大大提高代码的性能。 </a:t>
            </a:r>
            <a:endParaRPr lang="zh-CN" altLang="en-US"/>
          </a:p>
          <a:p>
            <a:pPr>
              <a:lnSpc>
                <a:spcPct val="80000"/>
              </a:lnSpc>
            </a:pPr>
            <a:r>
              <a:rPr lang="zh-CN" altLang="en-US"/>
              <a:t>  比如</a:t>
            </a:r>
            <a:r>
              <a:rPr lang="en-US"/>
              <a:t>,Hashtable</a:t>
            </a:r>
            <a:r>
              <a:rPr lang="zh-CN" altLang="en-US"/>
              <a:t>缺省的初始大小为</a:t>
            </a:r>
            <a:r>
              <a:rPr lang="en-US"/>
              <a:t>101,</a:t>
            </a:r>
            <a:r>
              <a:rPr lang="zh-CN" altLang="en-US"/>
              <a:t>载入因子为</a:t>
            </a:r>
            <a:r>
              <a:rPr lang="en-US"/>
              <a:t>0.75,</a:t>
            </a:r>
            <a:r>
              <a:rPr lang="zh-CN" altLang="en-US"/>
              <a:t>即如果其中的元素个数超过</a:t>
            </a:r>
            <a:r>
              <a:rPr lang="en-US"/>
              <a:t>75</a:t>
            </a:r>
            <a:r>
              <a:rPr lang="zh-CN" altLang="en-US"/>
              <a:t>个</a:t>
            </a:r>
            <a:r>
              <a:rPr lang="en-US"/>
              <a:t>,</a:t>
            </a:r>
            <a:r>
              <a:rPr lang="zh-CN" altLang="en-US"/>
              <a:t>它就必须增加大小并重新组织元素，所以</a:t>
            </a:r>
            <a:r>
              <a:rPr lang="en-US"/>
              <a:t>,</a:t>
            </a:r>
            <a:r>
              <a:rPr lang="zh-CN" altLang="en-US"/>
              <a:t>如果你知道在创建一个新的</a:t>
            </a:r>
            <a:r>
              <a:rPr lang="en-US"/>
              <a:t>Hashtable</a:t>
            </a:r>
            <a:r>
              <a:rPr lang="zh-CN" altLang="en-US"/>
              <a:t>对象时就知道元素的确切数目如为</a:t>
            </a:r>
            <a:r>
              <a:rPr lang="en-US"/>
              <a:t>110,</a:t>
            </a:r>
            <a:r>
              <a:rPr lang="zh-CN" altLang="en-US"/>
              <a:t>那么</a:t>
            </a:r>
            <a:r>
              <a:rPr lang="en-US"/>
              <a:t>,</a:t>
            </a:r>
            <a:r>
              <a:rPr lang="zh-CN" altLang="en-US"/>
              <a:t>就应将其初始大小设为</a:t>
            </a:r>
            <a:r>
              <a:rPr lang="en-US"/>
              <a:t>110/0.75=148,</a:t>
            </a:r>
            <a:r>
              <a:rPr lang="zh-CN" altLang="en-US"/>
              <a:t>这样</a:t>
            </a:r>
            <a:r>
              <a:rPr lang="en-US"/>
              <a:t>,</a:t>
            </a:r>
            <a:r>
              <a:rPr lang="zh-CN" altLang="en-US"/>
              <a:t>就可以避免重新组织内存并增加大小。 </a:t>
            </a:r>
            <a:endParaRPr lang="zh-CN" altLang="en-US"/>
          </a:p>
          <a:p>
            <a:pPr>
              <a:lnSpc>
                <a:spcPct val="80000"/>
              </a:lnSpc>
            </a:pPr>
            <a:r>
              <a:rPr lang="zh-CN" altLang="en-US"/>
              <a:t>  </a:t>
            </a:r>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p:sp>
      <p:sp>
        <p:nvSpPr>
          <p:cNvPr id="8294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97284" name="灯片编号占位符 3"/>
          <p:cNvSpPr>
            <a:spLocks noGrp="1"/>
          </p:cNvSpPr>
          <p:nvPr>
            <p:ph type="sldNum" sz="quarter" idx="5"/>
          </p:nvPr>
        </p:nvSpPr>
        <p:spPr/>
        <p:txBody>
          <a:bodyPr/>
          <a:lstStyle/>
          <a:p>
            <a:pPr>
              <a:defRPr/>
            </a:pPr>
            <a:fld id="{B81E259C-1560-49CB-9B13-D2F0C8BCECA3}"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6" descr="s3--面.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16"/>
          <p:cNvGrpSpPr/>
          <p:nvPr userDrawn="1"/>
        </p:nvGrpSpPr>
        <p:grpSpPr bwMode="auto">
          <a:xfrm>
            <a:off x="6365875" y="5786438"/>
            <a:ext cx="2492375" cy="682625"/>
            <a:chOff x="6365905" y="5786454"/>
            <a:chExt cx="2492375" cy="682625"/>
          </a:xfrm>
        </p:grpSpPr>
        <p:sp>
          <p:nvSpPr>
            <p:cNvPr id="6" name="圆角矩形 5"/>
            <p:cNvSpPr/>
            <p:nvPr userDrawn="1"/>
          </p:nvSpPr>
          <p:spPr bwMode="auto">
            <a:xfrm>
              <a:off x="6429388" y="5857892"/>
              <a:ext cx="642942" cy="142876"/>
            </a:xfrm>
            <a:prstGeom prst="roundRect">
              <a:avLst/>
            </a:prstGeom>
            <a:solidFill>
              <a:srgbClr val="0E9CDE"/>
            </a:solidFill>
            <a:ln cmpd="sng">
              <a:noFill/>
              <a:headEnd type="none"/>
              <a:tailEnd type="triangle"/>
            </a:ln>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7" name="TextBox 6"/>
            <p:cNvSpPr txBox="1">
              <a:spLocks noChangeArrowheads="1"/>
            </p:cNvSpPr>
            <p:nvPr/>
          </p:nvSpPr>
          <p:spPr bwMode="auto">
            <a:xfrm>
              <a:off x="6365905" y="5786454"/>
              <a:ext cx="2492375" cy="682625"/>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ts val="1600"/>
                </a:lnSpc>
                <a:defRPr/>
              </a:pPr>
              <a:r>
                <a:rPr lang="en-US" altLang="zh-CN" sz="1000" b="1" dirty="0" smtClean="0">
                  <a:solidFill>
                    <a:schemeClr val="bg1"/>
                  </a:solidFill>
                  <a:latin typeface="微软雅黑" panose="020B0503020204020204" pitchFamily="34" charset="-122"/>
                  <a:ea typeface="微软雅黑" panose="020B0503020204020204" pitchFamily="34" charset="-122"/>
                </a:rPr>
                <a:t>ACCP8.0</a:t>
              </a:r>
              <a:endParaRPr lang="en-US" altLang="zh-CN" sz="1000" b="1" dirty="0" smtClean="0">
                <a:solidFill>
                  <a:schemeClr val="bg1"/>
                </a:solidFill>
                <a:latin typeface="微软雅黑" panose="020B0503020204020204" pitchFamily="34" charset="-122"/>
                <a:ea typeface="微软雅黑" panose="020B0503020204020204" pitchFamily="34" charset="-122"/>
              </a:endParaRPr>
            </a:p>
            <a:p>
              <a:pPr>
                <a:lnSpc>
                  <a:spcPts val="1500"/>
                </a:lnSpc>
                <a:defRPr/>
              </a:pPr>
              <a:r>
                <a:rPr lang="zh-CN" altLang="en-US" sz="1000" b="1" dirty="0" smtClean="0">
                  <a:latin typeface="微软雅黑" panose="020B0503020204020204" pitchFamily="34" charset="-122"/>
                  <a:ea typeface="微软雅黑" panose="020B0503020204020204" pitchFamily="34" charset="-122"/>
                </a:rPr>
                <a:t>职业教育研究院</a:t>
              </a:r>
              <a:endParaRPr lang="en-US" altLang="zh-CN" sz="1000" b="1" dirty="0" smtClean="0">
                <a:latin typeface="微软雅黑" panose="020B0503020204020204" pitchFamily="34" charset="-122"/>
                <a:ea typeface="微软雅黑" panose="020B0503020204020204" pitchFamily="34" charset="-122"/>
              </a:endParaRPr>
            </a:p>
            <a:p>
              <a:pPr>
                <a:lnSpc>
                  <a:spcPts val="1500"/>
                </a:lnSpc>
                <a:defRPr/>
              </a:pPr>
              <a:r>
                <a:rPr lang="zh-CN" altLang="en-US" sz="1000" b="1" dirty="0" smtClean="0">
                  <a:latin typeface="微软雅黑" panose="020B0503020204020204" pitchFamily="34" charset="-122"/>
                  <a:ea typeface="微软雅黑" panose="020B0503020204020204" pitchFamily="34" charset="-122"/>
                </a:rPr>
                <a:t>北京阿博泰克北大青鸟信息技术有限公司</a:t>
              </a:r>
              <a:endParaRPr lang="zh-CN" altLang="en-US" sz="1000" b="1" dirty="0" smtClean="0">
                <a:latin typeface="微软雅黑" panose="020B0503020204020204" pitchFamily="34" charset="-122"/>
                <a:ea typeface="微软雅黑" panose="020B0503020204020204" pitchFamily="34" charset="-122"/>
              </a:endParaRPr>
            </a:p>
          </p:txBody>
        </p:sp>
      </p:grpSp>
      <p:pic>
        <p:nvPicPr>
          <p:cNvPr id="8" name="图片 13" descr="彩色12.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8125" y="214313"/>
            <a:ext cx="18335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13"/>
          <p:cNvGrpSpPr/>
          <p:nvPr userDrawn="1"/>
        </p:nvGrpSpPr>
        <p:grpSpPr bwMode="auto">
          <a:xfrm>
            <a:off x="7715250" y="1822450"/>
            <a:ext cx="576263" cy="677863"/>
            <a:chOff x="7786710" y="1536651"/>
            <a:chExt cx="576891" cy="677108"/>
          </a:xfrm>
        </p:grpSpPr>
        <p:sp>
          <p:nvSpPr>
            <p:cNvPr id="10" name="圆角矩形 9"/>
            <p:cNvSpPr/>
            <p:nvPr/>
          </p:nvSpPr>
          <p:spPr>
            <a:xfrm>
              <a:off x="7858226" y="1642896"/>
              <a:ext cx="429092" cy="42814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1" name="组合 14"/>
            <p:cNvGrpSpPr/>
            <p:nvPr/>
          </p:nvGrpSpPr>
          <p:grpSpPr bwMode="auto">
            <a:xfrm>
              <a:off x="7786710" y="1536651"/>
              <a:ext cx="576891" cy="677108"/>
              <a:chOff x="7572396" y="1536651"/>
              <a:chExt cx="576891" cy="677108"/>
            </a:xfrm>
          </p:grpSpPr>
          <p:sp>
            <p:nvSpPr>
              <p:cNvPr id="12" name="矩形 16"/>
              <p:cNvSpPr>
                <a:spLocks noChangeArrowheads="1"/>
              </p:cNvSpPr>
              <p:nvPr/>
            </p:nvSpPr>
            <p:spPr bwMode="auto">
              <a:xfrm>
                <a:off x="7572396" y="1536651"/>
                <a:ext cx="429092"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800" b="1">
                    <a:solidFill>
                      <a:schemeClr val="bg1"/>
                    </a:solidFill>
                    <a:latin typeface="微软雅黑" panose="020B0503020204020204" pitchFamily="34" charset="-122"/>
                    <a:ea typeface="微软雅黑" panose="020B0503020204020204" pitchFamily="34" charset="-122"/>
                  </a:rPr>
                  <a:t>Y</a:t>
                </a:r>
                <a:endParaRPr lang="zh-CN" altLang="en-US" sz="3800" b="1">
                  <a:solidFill>
                    <a:schemeClr val="bg1"/>
                  </a:solidFill>
                  <a:latin typeface="微软雅黑" panose="020B0503020204020204" pitchFamily="34" charset="-122"/>
                  <a:ea typeface="微软雅黑" panose="020B0503020204020204" pitchFamily="34" charset="-122"/>
                </a:endParaRPr>
              </a:p>
            </p:txBody>
          </p:sp>
          <p:sp>
            <p:nvSpPr>
              <p:cNvPr id="15" name="矩形 17"/>
              <p:cNvSpPr>
                <a:spLocks noChangeArrowheads="1"/>
              </p:cNvSpPr>
              <p:nvPr/>
            </p:nvSpPr>
            <p:spPr bwMode="auto">
              <a:xfrm>
                <a:off x="7786943" y="1774511"/>
                <a:ext cx="362344" cy="36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chemeClr val="bg1"/>
                    </a:solidFill>
                    <a:latin typeface="微软雅黑" panose="020B0503020204020204" pitchFamily="34" charset="-122"/>
                    <a:ea typeface="微软雅黑" panose="020B0503020204020204" pitchFamily="34" charset="-122"/>
                  </a:rPr>
                  <a:t>2</a:t>
                </a:r>
                <a:endParaRPr lang="zh-CN" altLang="en-US" b="1">
                  <a:solidFill>
                    <a:schemeClr val="bg1"/>
                  </a:solidFill>
                  <a:latin typeface="微软雅黑" panose="020B0503020204020204" pitchFamily="34" charset="-122"/>
                  <a:ea typeface="微软雅黑" panose="020B0503020204020204" pitchFamily="34" charset="-122"/>
                </a:endParaRPr>
              </a:p>
            </p:txBody>
          </p:sp>
        </p:grpSp>
      </p:grpSp>
      <p:sp>
        <p:nvSpPr>
          <p:cNvPr id="13" name="标题 1"/>
          <p:cNvSpPr>
            <a:spLocks noGrp="1"/>
          </p:cNvSpPr>
          <p:nvPr>
            <p:ph type="ctrTitle"/>
          </p:nvPr>
        </p:nvSpPr>
        <p:spPr>
          <a:xfrm>
            <a:off x="685800" y="2105028"/>
            <a:ext cx="7772400" cy="1470025"/>
          </a:xfrm>
          <a:noFill/>
        </p:spPr>
        <p:txBody>
          <a:bodyPr>
            <a:normAutofit/>
          </a:bodyPr>
          <a:lstStyle>
            <a:lvl1pPr algn="ctr">
              <a:defRPr sz="4400" b="1">
                <a:solidFill>
                  <a:schemeClr val="tx1">
                    <a:lumMod val="95000"/>
                    <a:lumOff val="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4" name="副标题 2"/>
          <p:cNvSpPr>
            <a:spLocks noGrp="1"/>
          </p:cNvSpPr>
          <p:nvPr>
            <p:ph type="subTitle" idx="1"/>
          </p:nvPr>
        </p:nvSpPr>
        <p:spPr>
          <a:xfrm>
            <a:off x="714348" y="3605226"/>
            <a:ext cx="7786742" cy="1752600"/>
          </a:xfrm>
        </p:spPr>
        <p:txBody>
          <a:bodyPr/>
          <a:lstStyle>
            <a:lvl1pPr marL="0" indent="0" algn="ctr">
              <a:buNone/>
              <a:defRPr sz="2800" b="1">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16" name="灯片编号占位符 5"/>
          <p:cNvSpPr>
            <a:spLocks noGrp="1"/>
          </p:cNvSpPr>
          <p:nvPr>
            <p:ph type="sldNum" sz="quarter" idx="10"/>
          </p:nvPr>
        </p:nvSpPr>
        <p:spPr>
          <a:xfrm>
            <a:off x="6553200" y="6356350"/>
            <a:ext cx="2133600" cy="365125"/>
          </a:xfrm>
        </p:spPr>
        <p:txBody>
          <a:bodyPr/>
          <a:lstStyle>
            <a:lvl1pPr>
              <a:defRPr/>
            </a:lvl1pPr>
          </a:lstStyle>
          <a:p>
            <a:pPr>
              <a:defRPr/>
            </a:pPr>
            <a:fld id="{66239700-908D-44F2-925E-2CE6C0E4A09F}" type="slidenum">
              <a:rPr lang="zh-CN" altLang="en-US"/>
            </a:fld>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5"/>
          <p:cNvSpPr>
            <a:spLocks noGrp="1"/>
          </p:cNvSpPr>
          <p:nvPr>
            <p:ph type="sldNum" sz="quarter" idx="10"/>
          </p:nvPr>
        </p:nvSpPr>
        <p:spPr/>
        <p:txBody>
          <a:bodyPr/>
          <a:lstStyle>
            <a:lvl1pPr>
              <a:defRPr/>
            </a:lvl1pPr>
          </a:lstStyle>
          <a:p>
            <a:pPr>
              <a:defRPr/>
            </a:pPr>
            <a:fld id="{BC7BF603-8756-4CC8-ABBA-B1EF889EA89E}" type="slidenum">
              <a:rPr lang="zh-CN" altLang="en-US"/>
            </a:fld>
            <a:r>
              <a:rPr lang="en-US" altLang="zh-CN" dirty="0" smtClean="0"/>
              <a:t>/</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07213" y="80963"/>
            <a:ext cx="2057400" cy="64436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35013" y="80963"/>
            <a:ext cx="6019800" cy="644366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5"/>
          <p:cNvSpPr>
            <a:spLocks noGrp="1"/>
          </p:cNvSpPr>
          <p:nvPr>
            <p:ph type="sldNum" sz="quarter" idx="10"/>
          </p:nvPr>
        </p:nvSpPr>
        <p:spPr/>
        <p:txBody>
          <a:bodyPr/>
          <a:lstStyle>
            <a:lvl1pPr>
              <a:defRPr/>
            </a:lvl1pPr>
          </a:lstStyle>
          <a:p>
            <a:pPr>
              <a:defRPr/>
            </a:pPr>
            <a:fld id="{73ADD5B3-C5B5-448F-B36F-70C6A6837528}" type="slidenum">
              <a:rPr lang="zh-CN" altLang="en-US"/>
            </a:fld>
            <a:r>
              <a:rPr lang="en-US" altLang="zh-CN" dirty="0" smtClean="0"/>
              <a:t>/</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35013" y="0"/>
            <a:ext cx="8229600" cy="900113"/>
          </a:xfrm>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a:xfrm>
            <a:off x="6938963" y="6421438"/>
            <a:ext cx="2133600" cy="365125"/>
          </a:xfrm>
        </p:spPr>
        <p:txBody>
          <a:bodyPr/>
          <a:lstStyle>
            <a:lvl1pPr>
              <a:defRPr/>
            </a:lvl1pPr>
          </a:lstStyle>
          <a:p>
            <a:fld id="{09D80657-9FA5-4030-B83B-CD4D5C51EB4C}" type="slidenum">
              <a:rPr lang="zh-CN" altLang="en-US"/>
            </a:fld>
            <a:r>
              <a:rPr lang="zh-CN" altLang="en-US"/>
              <a:t>/45</a:t>
            </a:r>
            <a:endParaRPr lang="zh-CN" altLang="en-US"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5" y="285728"/>
            <a:ext cx="4606927" cy="523220"/>
          </a:xfr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1214422"/>
            <a:ext cx="7645398" cy="5143536"/>
          </a:xfrm>
        </p:spPr>
        <p:txBody>
          <a:bodyPr/>
          <a:lstStyle>
            <a:lvl1pPr>
              <a:buSzPct val="100000"/>
              <a:buFont typeface="Wingdings" panose="05000000000000000000" pitchFamily="2" charset="2"/>
              <a:buChar char="n"/>
              <a:defRPr b="1">
                <a:latin typeface="+mn-lt"/>
              </a:defRPr>
            </a:lvl1pPr>
            <a:lvl2pPr>
              <a:buSzPct val="100000"/>
              <a:buFont typeface="Wingdings" panose="05000000000000000000" pitchFamily="2" charset="2"/>
              <a:buChar char="u"/>
              <a:defRPr b="1">
                <a:latin typeface="+mn-lt"/>
              </a:defRPr>
            </a:lvl2pPr>
            <a:lvl3pPr>
              <a:buClr>
                <a:srgbClr val="0E9CDE"/>
              </a:buClr>
              <a:buSzPct val="85000"/>
              <a:buFont typeface="Wingdings" panose="05000000000000000000"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
        <p:nvSpPr>
          <p:cNvPr id="4" name="灯片编号占位符 5"/>
          <p:cNvSpPr>
            <a:spLocks noGrp="1"/>
          </p:cNvSpPr>
          <p:nvPr>
            <p:ph type="sldNum" sz="quarter" idx="10"/>
          </p:nvPr>
        </p:nvSpPr>
        <p:spPr/>
        <p:txBody>
          <a:bodyPr/>
          <a:lstStyle>
            <a:lvl1pPr>
              <a:defRPr/>
            </a:lvl1pPr>
          </a:lstStyle>
          <a:p>
            <a:pPr>
              <a:defRPr/>
            </a:pPr>
            <a:fld id="{FA4860F7-8941-44C3-8149-8BC6AE075514}" type="slidenum">
              <a:rPr lang="zh-CN" altLang="en-US" smtClean="0"/>
            </a:fld>
            <a:r>
              <a:rPr lang="en-US" altLang="zh-CN" dirty="0" smtClean="0"/>
              <a:t>/34</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28756"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228756"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5"/>
          <p:cNvSpPr>
            <a:spLocks noGrp="1"/>
          </p:cNvSpPr>
          <p:nvPr>
            <p:ph type="sldNum" sz="quarter" idx="10"/>
          </p:nvPr>
        </p:nvSpPr>
        <p:spPr/>
        <p:txBody>
          <a:bodyPr/>
          <a:lstStyle>
            <a:lvl1pPr>
              <a:defRPr/>
            </a:lvl1pPr>
          </a:lstStyle>
          <a:p>
            <a:pPr>
              <a:defRPr/>
            </a:pPr>
            <a:fld id="{3940A5E1-E76C-462C-B08F-12234DA4D4B5}" type="slidenum">
              <a:rPr lang="zh-CN" altLang="en-US"/>
            </a:fld>
            <a:r>
              <a:rPr lang="en-US" altLang="zh-CN" dirty="0" smtClean="0"/>
              <a:t>/</a:t>
            </a: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97425"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5"/>
          <p:cNvSpPr>
            <a:spLocks noGrp="1"/>
          </p:cNvSpPr>
          <p:nvPr>
            <p:ph type="sldNum" sz="quarter" idx="10"/>
          </p:nvPr>
        </p:nvSpPr>
        <p:spPr/>
        <p:txBody>
          <a:bodyPr/>
          <a:lstStyle>
            <a:lvl1pPr>
              <a:defRPr/>
            </a:lvl1pPr>
          </a:lstStyle>
          <a:p>
            <a:pPr>
              <a:defRPr/>
            </a:pPr>
            <a:fld id="{9A433C02-1C3A-4A1B-AE09-483F9FA469CC}" type="slidenum">
              <a:rPr lang="zh-CN" altLang="en-US"/>
            </a:fld>
            <a:r>
              <a:rPr lang="en-US" altLang="zh-CN" dirty="0" smtClean="0"/>
              <a:t>/</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5"/>
          <p:cNvSpPr>
            <a:spLocks noGrp="1"/>
          </p:cNvSpPr>
          <p:nvPr>
            <p:ph type="sldNum" sz="quarter" idx="10"/>
          </p:nvPr>
        </p:nvSpPr>
        <p:spPr/>
        <p:txBody>
          <a:bodyPr/>
          <a:lstStyle>
            <a:lvl1pPr>
              <a:defRPr/>
            </a:lvl1pPr>
          </a:lstStyle>
          <a:p>
            <a:pPr>
              <a:defRPr/>
            </a:pPr>
            <a:fld id="{521D0B85-2757-4D23-90D9-EFC3ED968BBE}" type="slidenum">
              <a:rPr lang="zh-CN" altLang="en-US"/>
            </a:fld>
            <a:r>
              <a:rPr lang="en-US" altLang="zh-CN" dirty="0" smtClean="0"/>
              <a:t>/</a:t>
            </a:r>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5"/>
          <p:cNvSpPr>
            <a:spLocks noGrp="1"/>
          </p:cNvSpPr>
          <p:nvPr>
            <p:ph type="sldNum" sz="quarter" idx="10"/>
          </p:nvPr>
        </p:nvSpPr>
        <p:spPr/>
        <p:txBody>
          <a:bodyPr/>
          <a:lstStyle>
            <a:lvl1pPr>
              <a:defRPr/>
            </a:lvl1pPr>
          </a:lstStyle>
          <a:p>
            <a:pPr>
              <a:defRPr/>
            </a:pPr>
            <a:fld id="{09281901-E99E-47FD-AD3E-3E373BC1EB02}" type="slidenum">
              <a:rPr lang="zh-CN" altLang="en-US" smtClean="0"/>
            </a:fld>
            <a:r>
              <a:rPr lang="en-US" altLang="zh-CN" dirty="0" smtClean="0"/>
              <a:t>/33</a:t>
            </a:r>
            <a:endParaRPr lang="zh-CN" alt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p:txBody>
          <a:bodyPr/>
          <a:lstStyle>
            <a:lvl1pPr>
              <a:defRPr/>
            </a:lvl1pPr>
          </a:lstStyle>
          <a:p>
            <a:pPr>
              <a:defRPr/>
            </a:pPr>
            <a:fld id="{04D8519E-CEE5-482B-B3A2-82E3D998D708}" type="slidenum">
              <a:rPr lang="zh-CN" altLang="en-US"/>
            </a:fld>
            <a:r>
              <a:rPr lang="en-US" altLang="zh-CN" dirty="0" smtClean="0"/>
              <a:t>/</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5"/>
          <p:cNvSpPr>
            <a:spLocks noGrp="1"/>
          </p:cNvSpPr>
          <p:nvPr>
            <p:ph type="sldNum" sz="quarter" idx="10"/>
          </p:nvPr>
        </p:nvSpPr>
        <p:spPr/>
        <p:txBody>
          <a:bodyPr/>
          <a:lstStyle>
            <a:lvl1pPr>
              <a:defRPr/>
            </a:lvl1pPr>
          </a:lstStyle>
          <a:p>
            <a:pPr>
              <a:defRPr/>
            </a:pPr>
            <a:fld id="{4820C4D9-85FA-4A33-8AB7-6C4F8DE8E58F}" type="slidenum">
              <a:rPr lang="zh-CN" altLang="en-US"/>
            </a:fld>
            <a:r>
              <a:rPr lang="en-US" altLang="zh-CN" dirty="0" smtClean="0"/>
              <a:t>/</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5"/>
          <p:cNvSpPr>
            <a:spLocks noGrp="1"/>
          </p:cNvSpPr>
          <p:nvPr>
            <p:ph type="sldNum" sz="quarter" idx="10"/>
          </p:nvPr>
        </p:nvSpPr>
        <p:spPr/>
        <p:txBody>
          <a:bodyPr/>
          <a:lstStyle>
            <a:lvl1pPr>
              <a:defRPr/>
            </a:lvl1pPr>
          </a:lstStyle>
          <a:p>
            <a:pPr>
              <a:defRPr/>
            </a:pPr>
            <a:fld id="{4F5E241E-4C9B-4160-A824-06C7934B8ADA}" type="slidenum">
              <a:rPr lang="zh-CN" altLang="en-US"/>
            </a:fld>
            <a:r>
              <a:rPr lang="en-US" altLang="zh-CN" dirty="0" smtClean="0"/>
              <a:t>/</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6" name="直接连接符 5"/>
          <p:cNvCxnSpPr/>
          <p:nvPr userDrawn="1"/>
        </p:nvCxnSpPr>
        <p:spPr>
          <a:xfrm>
            <a:off x="0" y="569913"/>
            <a:ext cx="9144000" cy="1587"/>
          </a:xfrm>
          <a:prstGeom prst="line">
            <a:avLst/>
          </a:prstGeom>
          <a:ln w="28575">
            <a:solidFill>
              <a:srgbClr val="0E9CDE"/>
            </a:solidFill>
          </a:ln>
        </p:spPr>
        <p:style>
          <a:lnRef idx="1">
            <a:schemeClr val="accent1"/>
          </a:lnRef>
          <a:fillRef idx="0">
            <a:schemeClr val="accent1"/>
          </a:fillRef>
          <a:effectRef idx="0">
            <a:schemeClr val="accent1"/>
          </a:effectRef>
          <a:fontRef idx="minor">
            <a:schemeClr val="tx1"/>
          </a:fontRef>
        </p:style>
      </p:cxnSp>
      <p:sp>
        <p:nvSpPr>
          <p:cNvPr id="1027" name="Rectangle 2"/>
          <p:cNvSpPr>
            <a:spLocks noGrp="1" noChangeArrowheads="1"/>
          </p:cNvSpPr>
          <p:nvPr>
            <p:ph type="body" idx="1"/>
          </p:nvPr>
        </p:nvSpPr>
        <p:spPr bwMode="auto">
          <a:xfrm>
            <a:off x="755650" y="1214438"/>
            <a:ext cx="7931150" cy="531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p:txBody>
      </p:sp>
      <p:sp>
        <p:nvSpPr>
          <p:cNvPr id="1028" name="Rectangle 3"/>
          <p:cNvSpPr>
            <a:spLocks noGrp="1" noChangeArrowheads="1"/>
          </p:cNvSpPr>
          <p:nvPr>
            <p:ph type="title"/>
          </p:nvPr>
        </p:nvSpPr>
        <p:spPr bwMode="auto">
          <a:xfrm>
            <a:off x="4286250" y="295275"/>
            <a:ext cx="4678363" cy="561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5" name="灯片编号占位符 5"/>
          <p:cNvSpPr>
            <a:spLocks noGrp="1"/>
          </p:cNvSpPr>
          <p:nvPr>
            <p:ph type="sldNum" sz="quarter" idx="4"/>
          </p:nvPr>
        </p:nvSpPr>
        <p:spPr>
          <a:xfrm>
            <a:off x="6938963" y="6421438"/>
            <a:ext cx="2133600" cy="365125"/>
          </a:xfrm>
          <a:prstGeom prst="rect">
            <a:avLst/>
          </a:prstGeom>
        </p:spPr>
        <p:txBody>
          <a:bodyPr/>
          <a:lstStyle>
            <a:lvl1pPr algn="r">
              <a:defRPr sz="1200">
                <a:latin typeface="Arial" panose="020B0604020202020204" pitchFamily="34" charset="0"/>
                <a:ea typeface="黑体" panose="02010609060101010101" pitchFamily="2" charset="-122"/>
              </a:defRPr>
            </a:lvl1pPr>
          </a:lstStyle>
          <a:p>
            <a:pPr>
              <a:defRPr/>
            </a:pPr>
            <a:fld id="{C78204EC-E206-4043-BD25-0ADFE98A6E66}" type="slidenum">
              <a:rPr lang="zh-CN" altLang="en-US"/>
            </a:fld>
            <a:r>
              <a:rPr lang="en-US" altLang="zh-CN" dirty="0"/>
              <a:t>/3</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r" rtl="0" eaLnBrk="0" fontAlgn="base" hangingPunct="0">
        <a:spcBef>
          <a:spcPct val="0"/>
        </a:spcBef>
        <a:spcAft>
          <a:spcPct val="0"/>
        </a:spcAft>
        <a:defRPr lang="zh-CN" altLang="en-US" sz="2800" b="1" dirty="0">
          <a:solidFill>
            <a:srgbClr val="121F55"/>
          </a:solidFill>
          <a:latin typeface="微软雅黑" panose="020B0503020204020204" pitchFamily="34" charset="-122"/>
          <a:ea typeface="微软雅黑" panose="020B0503020204020204" pitchFamily="34" charset="-122"/>
          <a:cs typeface="+mj-cs"/>
        </a:defRPr>
      </a:lvl1pPr>
      <a:lvl2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2pPr>
      <a:lvl3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3pPr>
      <a:lvl4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4pPr>
      <a:lvl5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5pPr>
      <a:lvl6pPr marL="4572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6pPr>
      <a:lvl7pPr marL="9144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7pPr>
      <a:lvl8pPr marL="13716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8pPr>
      <a:lvl9pPr marL="18288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9pPr>
    </p:titleStyle>
    <p:body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2000" b="1">
          <a:solidFill>
            <a:schemeClr val="tx1"/>
          </a:solidFill>
          <a:latin typeface="+mn-lt"/>
          <a:ea typeface="楷体_GB2312" pitchFamily="49" charset="-122"/>
          <a:cs typeface="楷体_GB2312"/>
        </a:defRPr>
      </a:lvl4pPr>
      <a:lvl5pPr marL="2057400" indent="-228600" algn="l" rtl="0" eaLnBrk="0" fontAlgn="base" hangingPunct="0">
        <a:spcBef>
          <a:spcPct val="20000"/>
        </a:spcBef>
        <a:spcAft>
          <a:spcPct val="0"/>
        </a:spcAft>
        <a:buChar char="»"/>
        <a:defRPr sz="2000" b="1">
          <a:solidFill>
            <a:schemeClr val="tx1"/>
          </a:solidFill>
          <a:latin typeface="+mn-lt"/>
          <a:ea typeface="楷体_GB2312" pitchFamily="49" charset="-122"/>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hyperlink" Target="mk:@MSITStore:E:\backer\HelpDoc\jdkapi140.chm::/jdk140/api/java/util/Iterator.html" TargetMode="External"/><Relationship Id="rId1" Type="http://schemas.openxmlformats.org/officeDocument/2006/relationships/hyperlink" Target="mk:@MSITStore:E:\backer\HelpDoc\jdkapi140.chm::/jdk140/api/java/lang/Object.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hyperlink" Target="mk:@MSITStore:E:\backer\HelpDoc\jdkapi140.chm::/jdk140/api/java/util/Collection.html" TargetMode="External"/><Relationship Id="rId2" Type="http://schemas.openxmlformats.org/officeDocument/2006/relationships/hyperlink" Target="mk:@MSITStore:E:\backer\HelpDoc\jdkapi140.chm::/jdk140/api/java/util/Set.html" TargetMode="External"/><Relationship Id="rId1" Type="http://schemas.openxmlformats.org/officeDocument/2006/relationships/hyperlink" Target="mk:@MSITStore:E:\backer\HelpDoc\jdkapi140.chm::/jdk140/api/java/lang/Object.html" TargetMode="Externa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hyperlink" Target="mk:@MSITStore:E:\&#24110;&#21161;\JDK1.5API_CN(&#20840;%20&#20013;&#25991;&#29256;).CHM::/java/util/Comparator.html" TargetMode="External"/><Relationship Id="rId3" Type="http://schemas.openxmlformats.org/officeDocument/2006/relationships/hyperlink" Target="mk:@MSITStore:E:\&#24110;&#21161;\JDK1.5API_CN(&#20840;%20&#20013;&#25991;&#29256;).CHM::/java/util/List.html" TargetMode="External"/><Relationship Id="rId2" Type="http://schemas.openxmlformats.org/officeDocument/2006/relationships/hyperlink" Target="mk:@MSITStore:E:\&#24110;&#21161;\JDK1.5API_CN(&#20840;%20&#20013;&#25991;&#29256;).CHM::/java/util/Collections.html" TargetMode="External"/><Relationship Id="rId1" Type="http://schemas.openxmlformats.org/officeDocument/2006/relationships/hyperlink" Target="mk:@MSITStore:E:\&#24110;&#21161;\JDK1.5API_CN(&#20840;%20&#20013;&#25991;&#29256;).CHM::/java/util/Collection.htm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hyperlink" Target="mk:@MSITStore:E:\backer\HelpDoc\jdkapi140.chm::/jdk140/api/java/util/Iterator.html" TargetMode="External"/><Relationship Id="rId2" Type="http://schemas.openxmlformats.org/officeDocument/2006/relationships/hyperlink" Target="mk:@MSITStore:E:\backer\HelpDoc\jdkapi140.chm::/jdk140/api/java/util/NoSuchElementException.html" TargetMode="External"/><Relationship Id="rId1" Type="http://schemas.openxmlformats.org/officeDocument/2006/relationships/hyperlink" Target="mk:@MSITStore:E:\backer\HelpDoc\jdkapi140.chm::/jdk140/api/java/lang/Object.html" TargetMode="Externa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ctrTitle"/>
          </p:nvPr>
        </p:nvSpPr>
        <p:spPr>
          <a:xfrm>
            <a:off x="539552" y="2714625"/>
            <a:ext cx="8466708" cy="785813"/>
          </a:xfrm>
        </p:spPr>
        <p:txBody>
          <a:bodyPr>
            <a:noAutofit/>
          </a:bodyPr>
          <a:lstStyle/>
          <a:p>
            <a:pPr eaLnBrk="1" hangingPunct="1">
              <a:defRPr/>
            </a:pPr>
            <a:r>
              <a:rPr sz="4000" dirty="0" smtClean="0"/>
              <a:t>第</a:t>
            </a:r>
            <a:r>
              <a:rPr lang="zh-CN" altLang="en-US" sz="4000" dirty="0" smtClean="0"/>
              <a:t>七</a:t>
            </a:r>
            <a:r>
              <a:rPr sz="4000" dirty="0" smtClean="0"/>
              <a:t>章 </a:t>
            </a:r>
            <a:r>
              <a:rPr sz="4000">
                <a:solidFill>
                  <a:srgbClr val="1A2D7E"/>
                </a:solidFill>
                <a:sym typeface="Tahoma" panose="020B0604030504040204" pitchFamily="34" charset="0"/>
              </a:rPr>
              <a:t>集合框架</a:t>
            </a:r>
            <a:br>
              <a:rPr lang="en-US" sz="4000" b="1">
                <a:solidFill>
                  <a:srgbClr val="1A2D7E"/>
                </a:solidFill>
                <a:latin typeface="微软雅黑" panose="020B0503020204020204" pitchFamily="34" charset="-122"/>
                <a:ea typeface="微软雅黑" panose="020B0503020204020204" pitchFamily="34" charset="-122"/>
                <a:sym typeface="Tahoma" panose="020B0604030504040204" pitchFamily="34" charset="0"/>
              </a:rPr>
            </a:br>
            <a:endParaRPr sz="4000" dirty="0" smtClean="0"/>
          </a:p>
        </p:txBody>
      </p:sp>
      <p:cxnSp>
        <p:nvCxnSpPr>
          <p:cNvPr id="8" name="直接连接符 7"/>
          <p:cNvCxnSpPr/>
          <p:nvPr/>
        </p:nvCxnSpPr>
        <p:spPr bwMode="auto">
          <a:xfrm>
            <a:off x="1143000" y="3481388"/>
            <a:ext cx="7143750" cy="1587"/>
          </a:xfrm>
          <a:prstGeom prst="line">
            <a:avLst/>
          </a:prstGeom>
          <a:ln w="19050">
            <a:solidFill>
              <a:srgbClr val="0E9CDE"/>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6539230" y="274955"/>
            <a:ext cx="2147570" cy="796925"/>
          </a:xfrm>
        </p:spPr>
        <p:txBody>
          <a:bodyPr anchor="t"/>
          <a:lstStyle/>
          <a:p>
            <a:r>
              <a:rPr lang="en-US" sz="3600" b="0"/>
              <a:t>TreeSet </a:t>
            </a:r>
            <a:endParaRPr lang="zh-CN" altLang="en-US"/>
          </a:p>
        </p:txBody>
      </p:sp>
      <p:sp>
        <p:nvSpPr>
          <p:cNvPr id="12291" name="Rectangle 3"/>
          <p:cNvSpPr>
            <a:spLocks noGrp="1" noChangeArrowheads="1"/>
          </p:cNvSpPr>
          <p:nvPr>
            <p:ph type="body" idx="4294967295"/>
          </p:nvPr>
        </p:nvSpPr>
        <p:spPr bwMode="auto">
          <a:xfrm>
            <a:off x="784225" y="1276350"/>
            <a:ext cx="7645400" cy="5010150"/>
          </a:xfrm>
          <a:prstGeom prst="rect">
            <a:avLst/>
          </a:prstGeom>
          <a:noFill/>
        </p:spPr>
        <p:txBody>
          <a:bodyPr/>
          <a:lstStyle/>
          <a:p>
            <a:pPr marL="577850" indent="-577850">
              <a:buSzPct val="80000"/>
              <a:buFontTx/>
              <a:buNone/>
            </a:pPr>
            <a:r>
              <a:rPr lang="en-US" b="0" dirty="0" err="1"/>
              <a:t>TreeSet</a:t>
            </a:r>
            <a:r>
              <a:rPr lang="zh-CN" altLang="en-US" b="0" dirty="0"/>
              <a:t>类实现了</a:t>
            </a:r>
            <a:r>
              <a:rPr lang="en-US" b="0" dirty="0" err="1"/>
              <a:t>SortedSet</a:t>
            </a:r>
            <a:r>
              <a:rPr lang="zh-CN" altLang="en-US" b="0" dirty="0"/>
              <a:t>接口，能够对集合中的元素进行排序。</a:t>
            </a:r>
            <a:endParaRPr lang="zh-CN" altLang="en-US" b="0" dirty="0"/>
          </a:p>
          <a:p>
            <a:pPr marL="577850" indent="-577850">
              <a:buSzPct val="80000"/>
              <a:buFontTx/>
              <a:buNone/>
            </a:pPr>
            <a:r>
              <a:rPr lang="en-US" b="0" dirty="0" err="1"/>
              <a:t>TreeSet</a:t>
            </a:r>
            <a:r>
              <a:rPr lang="zh-CN" altLang="en-US" b="0" dirty="0"/>
              <a:t>支持两种排序方式：自然排序和客户化排序</a:t>
            </a:r>
            <a:r>
              <a:rPr lang="zh-CN" altLang="en-US" b="0" dirty="0" smtClean="0"/>
              <a:t>。</a:t>
            </a:r>
            <a:endParaRPr lang="en-US" altLang="zh-CN" b="0" dirty="0" smtClean="0"/>
          </a:p>
          <a:p>
            <a:pPr marL="577850" indent="-577850">
              <a:buSzPct val="80000"/>
              <a:buFontTx/>
              <a:buNone/>
            </a:pPr>
            <a:r>
              <a:rPr lang="en-US" altLang="zh-CN" b="0" dirty="0" err="1"/>
              <a:t>TreeSet</a:t>
            </a:r>
            <a:r>
              <a:rPr lang="zh-CN" altLang="en-US" b="0" dirty="0" smtClean="0"/>
              <a:t>根据</a:t>
            </a:r>
            <a:r>
              <a:rPr lang="zh-CN" altLang="en-US" b="0" dirty="0"/>
              <a:t>排序规则判断对象是否重复</a:t>
            </a:r>
            <a:r>
              <a:rPr lang="zh-CN" altLang="en-US" b="0" dirty="0" smtClean="0"/>
              <a:t>，排序方法返回</a:t>
            </a:r>
            <a:r>
              <a:rPr lang="en-US" altLang="zh-CN" b="0" dirty="0"/>
              <a:t>0</a:t>
            </a:r>
            <a:r>
              <a:rPr lang="zh-CN" altLang="en-US" b="0" dirty="0"/>
              <a:t>表示对象</a:t>
            </a:r>
            <a:r>
              <a:rPr lang="zh-CN" altLang="en-US" b="0" dirty="0" smtClean="0"/>
              <a:t>相等</a:t>
            </a:r>
            <a:r>
              <a:rPr lang="en-US" altLang="zh-CN" b="0" dirty="0" smtClean="0"/>
              <a:t>(</a:t>
            </a:r>
            <a:r>
              <a:rPr lang="zh-CN" altLang="en-US" b="0" dirty="0"/>
              <a:t>不会调用</a:t>
            </a:r>
            <a:r>
              <a:rPr lang="en-US" altLang="zh-CN" b="0" dirty="0" err="1"/>
              <a:t>hashCode</a:t>
            </a:r>
            <a:r>
              <a:rPr lang="zh-CN" altLang="en-US" b="0" dirty="0"/>
              <a:t>和</a:t>
            </a:r>
            <a:r>
              <a:rPr lang="en-US" altLang="zh-CN" b="0" dirty="0"/>
              <a:t>equals</a:t>
            </a:r>
            <a:r>
              <a:rPr lang="zh-CN" altLang="en-US" b="0"/>
              <a:t>方法</a:t>
            </a:r>
            <a:r>
              <a:rPr lang="en-US" altLang="zh-CN" b="0" smtClean="0"/>
              <a:t>)</a:t>
            </a:r>
            <a:endParaRPr lang="zh-CN" altLang="en-US" b="0" dirty="0"/>
          </a:p>
          <a:p>
            <a:pPr marL="577850" indent="-577850">
              <a:buSzPct val="80000"/>
              <a:buFontTx/>
              <a:buNone/>
            </a:pPr>
            <a:endParaRPr lang="zh-CN" altLang="en-US" b="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6423660" y="274955"/>
            <a:ext cx="2263140" cy="796925"/>
          </a:xfrm>
        </p:spPr>
        <p:txBody>
          <a:bodyPr anchor="t"/>
          <a:lstStyle/>
          <a:p>
            <a:r>
              <a:rPr lang="zh-CN" sz="3600" b="0"/>
              <a:t>自然排序</a:t>
            </a:r>
            <a:endParaRPr lang="zh-CN"/>
          </a:p>
        </p:txBody>
      </p:sp>
      <p:sp>
        <p:nvSpPr>
          <p:cNvPr id="13315" name="Rectangle 3"/>
          <p:cNvSpPr>
            <a:spLocks noGrp="1" noChangeArrowheads="1"/>
          </p:cNvSpPr>
          <p:nvPr>
            <p:ph type="body" idx="4294967295"/>
          </p:nvPr>
        </p:nvSpPr>
        <p:spPr bwMode="auto">
          <a:xfrm>
            <a:off x="784225" y="1276350"/>
            <a:ext cx="7645400" cy="5010150"/>
          </a:xfrm>
          <a:prstGeom prst="rect">
            <a:avLst/>
          </a:prstGeom>
          <a:noFill/>
        </p:spPr>
        <p:txBody>
          <a:bodyPr/>
          <a:lstStyle/>
          <a:p>
            <a:pPr>
              <a:lnSpc>
                <a:spcPct val="90000"/>
              </a:lnSpc>
              <a:buSzPct val="80000"/>
              <a:buFontTx/>
              <a:buNone/>
            </a:pPr>
            <a:r>
              <a:rPr lang="zh-CN" altLang="en-US" sz="2400" b="0"/>
              <a:t>自然排序：</a:t>
            </a:r>
            <a:endParaRPr lang="zh-CN" altLang="en-US" sz="2400" b="0"/>
          </a:p>
          <a:p>
            <a:pPr lvl="1">
              <a:lnSpc>
                <a:spcPct val="90000"/>
              </a:lnSpc>
              <a:buFontTx/>
              <a:buNone/>
            </a:pPr>
            <a:r>
              <a:rPr lang="zh-CN" altLang="en-US" sz="2000" b="0"/>
              <a:t>如果</a:t>
            </a:r>
            <a:r>
              <a:rPr lang="en-US" sz="2000" b="0"/>
              <a:t>TreeSet</a:t>
            </a:r>
            <a:r>
              <a:rPr lang="zh-CN" altLang="en-US" sz="2000" b="0"/>
              <a:t>调用对象</a:t>
            </a:r>
            <a:r>
              <a:rPr lang="en-US" sz="2000" b="0"/>
              <a:t>compareTo()</a:t>
            </a:r>
            <a:r>
              <a:rPr lang="zh-CN" altLang="en-US" sz="2000" b="0"/>
              <a:t>方法比较集合中对象的大小，然后进行升序排列，这种排序方式叫自然排序。</a:t>
            </a:r>
            <a:r>
              <a:rPr lang="en-US" sz="2000" b="0"/>
              <a:t>compareTo()</a:t>
            </a:r>
            <a:r>
              <a:rPr lang="zh-CN" altLang="en-US" sz="2000" b="0"/>
              <a:t>是</a:t>
            </a:r>
            <a:r>
              <a:rPr lang="en-US" sz="2000" b="0"/>
              <a:t>Comparable</a:t>
            </a:r>
            <a:r>
              <a:rPr lang="zh-CN" altLang="en-US" sz="2000" b="0"/>
              <a:t>接口的方法。</a:t>
            </a:r>
            <a:endParaRPr lang="zh-CN" altLang="en-US" sz="2000" b="0"/>
          </a:p>
          <a:p>
            <a:pPr lvl="1">
              <a:lnSpc>
                <a:spcPct val="90000"/>
              </a:lnSpc>
              <a:buFontTx/>
              <a:buNone/>
            </a:pPr>
            <a:r>
              <a:rPr lang="zh-CN" altLang="en-US" sz="2000" b="0"/>
              <a:t>使用自然排序必须符合的条件</a:t>
            </a:r>
            <a:endParaRPr lang="zh-CN" altLang="en-US" sz="2000" b="0"/>
          </a:p>
          <a:p>
            <a:pPr lvl="2">
              <a:lnSpc>
                <a:spcPct val="90000"/>
              </a:lnSpc>
              <a:buClr>
                <a:schemeClr val="tx2"/>
              </a:buClr>
              <a:buFontTx/>
              <a:buNone/>
            </a:pPr>
            <a:r>
              <a:rPr lang="en-US" b="0"/>
              <a:t>TreeSet</a:t>
            </a:r>
            <a:r>
              <a:rPr lang="zh-CN" altLang="en-US" b="0"/>
              <a:t>中的元素必须是相同类型的对象</a:t>
            </a:r>
            <a:endParaRPr lang="zh-CN" altLang="en-US" b="0"/>
          </a:p>
          <a:p>
            <a:pPr lvl="2">
              <a:lnSpc>
                <a:spcPct val="90000"/>
              </a:lnSpc>
              <a:buClr>
                <a:schemeClr val="tx2"/>
              </a:buClr>
              <a:buFontTx/>
              <a:buNone/>
            </a:pPr>
            <a:r>
              <a:rPr lang="zh-CN" altLang="en-US" b="0"/>
              <a:t>这些对象的类必须实现</a:t>
            </a:r>
            <a:r>
              <a:rPr lang="en-US" b="0"/>
              <a:t>Comparable</a:t>
            </a:r>
            <a:r>
              <a:rPr lang="zh-CN" altLang="en-US" b="0"/>
              <a:t>接口，并且实现</a:t>
            </a:r>
            <a:r>
              <a:rPr lang="en-US" b="0"/>
              <a:t>compareTo</a:t>
            </a:r>
            <a:r>
              <a:rPr lang="zh-CN" altLang="en-US" b="0"/>
              <a:t>方法。</a:t>
            </a:r>
            <a:endParaRPr lang="zh-CN" altLang="en-US" b="0"/>
          </a:p>
          <a:p>
            <a:pPr>
              <a:lnSpc>
                <a:spcPct val="90000"/>
              </a:lnSpc>
              <a:buSzPct val="80000"/>
              <a:buFontTx/>
              <a:buNone/>
            </a:pPr>
            <a:r>
              <a:rPr lang="zh-CN" altLang="en-US" sz="2400" b="0"/>
              <a:t>对于表达式</a:t>
            </a:r>
            <a:r>
              <a:rPr lang="en-US" sz="2400" b="0"/>
              <a:t>x.compareTo(y)</a:t>
            </a:r>
            <a:r>
              <a:rPr lang="zh-CN" altLang="en-US" sz="2400" b="0"/>
              <a:t>，如果返回值为</a:t>
            </a:r>
            <a:r>
              <a:rPr lang="en-US" sz="2400" b="0"/>
              <a:t>0,</a:t>
            </a:r>
            <a:r>
              <a:rPr lang="zh-CN" altLang="en-US" sz="2400" b="0"/>
              <a:t>表示</a:t>
            </a:r>
            <a:r>
              <a:rPr lang="en-US" sz="2400" b="0"/>
              <a:t>x</a:t>
            </a:r>
            <a:r>
              <a:rPr lang="zh-CN" altLang="en-US" sz="2400" b="0"/>
              <a:t>和</a:t>
            </a:r>
            <a:r>
              <a:rPr lang="en-US" sz="2400" b="0"/>
              <a:t>y</a:t>
            </a:r>
            <a:r>
              <a:rPr lang="zh-CN" altLang="en-US" sz="2400" b="0"/>
              <a:t>相等，如果返回值大于</a:t>
            </a:r>
            <a:r>
              <a:rPr lang="en-US" sz="2400" b="0"/>
              <a:t>0,</a:t>
            </a:r>
            <a:r>
              <a:rPr lang="zh-CN" altLang="en-US" sz="2400" b="0"/>
              <a:t>表示</a:t>
            </a:r>
            <a:r>
              <a:rPr lang="en-US" sz="2400" b="0"/>
              <a:t>x</a:t>
            </a:r>
            <a:r>
              <a:rPr lang="zh-CN" altLang="en-US" sz="2400" b="0"/>
              <a:t>大于</a:t>
            </a:r>
            <a:r>
              <a:rPr lang="en-US" sz="2400" b="0"/>
              <a:t>y</a:t>
            </a:r>
            <a:r>
              <a:rPr lang="zh-CN" altLang="en-US" sz="2400" b="0"/>
              <a:t>，如果返回值小于</a:t>
            </a:r>
            <a:r>
              <a:rPr lang="en-US" sz="2400" b="0"/>
              <a:t>0,</a:t>
            </a:r>
            <a:r>
              <a:rPr lang="zh-CN" altLang="en-US" sz="2400" b="0"/>
              <a:t>表示</a:t>
            </a:r>
            <a:r>
              <a:rPr lang="en-US" sz="2400" b="0"/>
              <a:t>x&lt;y</a:t>
            </a:r>
            <a:r>
              <a:rPr lang="zh-CN" altLang="en-US" sz="2400" b="0"/>
              <a:t>。</a:t>
            </a:r>
            <a:endParaRPr lang="zh-CN" altLang="en-US" sz="2400" b="0"/>
          </a:p>
          <a:p>
            <a:pPr lvl="2">
              <a:lnSpc>
                <a:spcPct val="90000"/>
              </a:lnSpc>
              <a:buClr>
                <a:schemeClr val="tx2"/>
              </a:buClr>
              <a:buFontTx/>
              <a:buNone/>
            </a:pPr>
            <a:r>
              <a:rPr lang="en-US" b="0"/>
              <a:t>JDK</a:t>
            </a:r>
            <a:r>
              <a:rPr lang="zh-CN" altLang="en-US" b="0"/>
              <a:t>中实现了</a:t>
            </a:r>
            <a:r>
              <a:rPr lang="en-US" b="0"/>
              <a:t>Comparable</a:t>
            </a:r>
            <a:r>
              <a:rPr lang="zh-CN" altLang="en-US" b="0"/>
              <a:t>接口的一些类：</a:t>
            </a:r>
            <a:br>
              <a:rPr lang="zh-CN" altLang="en-US" b="0"/>
            </a:br>
            <a:r>
              <a:rPr lang="en-US" b="0"/>
              <a:t>Byte</a:t>
            </a:r>
            <a:r>
              <a:rPr lang="zh-CN" altLang="en-US" b="0"/>
              <a:t>、</a:t>
            </a:r>
            <a:r>
              <a:rPr lang="en-US" b="0"/>
              <a:t>Double</a:t>
            </a:r>
            <a:r>
              <a:rPr lang="zh-CN" altLang="en-US" b="0"/>
              <a:t>、</a:t>
            </a:r>
            <a:r>
              <a:rPr lang="en-US" b="0"/>
              <a:t>Float</a:t>
            </a:r>
            <a:r>
              <a:rPr lang="zh-CN" altLang="en-US" b="0"/>
              <a:t>、</a:t>
            </a:r>
            <a:r>
              <a:rPr lang="en-US" b="0"/>
              <a:t>Integer</a:t>
            </a:r>
            <a:r>
              <a:rPr lang="zh-CN" altLang="en-US" b="0"/>
              <a:t>、</a:t>
            </a:r>
            <a:r>
              <a:rPr lang="en-US" b="0"/>
              <a:t>Long</a:t>
            </a:r>
            <a:r>
              <a:rPr lang="zh-CN" altLang="en-US" b="0"/>
              <a:t>、</a:t>
            </a:r>
            <a:r>
              <a:rPr lang="en-US" b="0"/>
              <a:t>Short</a:t>
            </a:r>
            <a:r>
              <a:rPr lang="zh-CN" altLang="en-US" b="0"/>
              <a:t>、</a:t>
            </a:r>
            <a:r>
              <a:rPr lang="en-US" b="0"/>
              <a:t>Character</a:t>
            </a:r>
            <a:r>
              <a:rPr lang="zh-CN" altLang="en-US" b="0"/>
              <a:t>、</a:t>
            </a:r>
            <a:r>
              <a:rPr lang="en-US" b="0"/>
              <a:t>String</a:t>
            </a:r>
            <a:r>
              <a:rPr lang="zh-CN" altLang="en-US" b="0"/>
              <a:t>等</a:t>
            </a:r>
            <a:r>
              <a:rPr lang="zh-CN" altLang="en-US" sz="1600" b="0"/>
              <a:t>。</a:t>
            </a: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5958840" y="274955"/>
            <a:ext cx="2727960" cy="796925"/>
          </a:xfrm>
        </p:spPr>
        <p:txBody>
          <a:bodyPr anchor="t"/>
          <a:lstStyle/>
          <a:p>
            <a:r>
              <a:rPr lang="zh-CN" sz="3600" b="0"/>
              <a:t>客户化排序</a:t>
            </a:r>
            <a:endParaRPr lang="zh-CN"/>
          </a:p>
        </p:txBody>
      </p:sp>
      <p:sp>
        <p:nvSpPr>
          <p:cNvPr id="14339" name="Rectangle 3"/>
          <p:cNvSpPr>
            <a:spLocks noGrp="1" noChangeArrowheads="1"/>
          </p:cNvSpPr>
          <p:nvPr>
            <p:ph type="body" idx="4294967295"/>
          </p:nvPr>
        </p:nvSpPr>
        <p:spPr bwMode="auto">
          <a:xfrm>
            <a:off x="784225" y="1276350"/>
            <a:ext cx="7645400" cy="5010150"/>
          </a:xfrm>
          <a:prstGeom prst="rect">
            <a:avLst/>
          </a:prstGeom>
          <a:noFill/>
        </p:spPr>
        <p:txBody>
          <a:bodyPr/>
          <a:lstStyle/>
          <a:p>
            <a:pPr marL="533400" indent="-533400">
              <a:buSzPct val="80000"/>
              <a:buFontTx/>
              <a:buNone/>
            </a:pPr>
            <a:r>
              <a:rPr lang="zh-CN" altLang="en-US" b="0"/>
              <a:t>客户化排序</a:t>
            </a:r>
            <a:endParaRPr lang="zh-CN" altLang="en-US" b="0"/>
          </a:p>
          <a:p>
            <a:pPr marL="914400" lvl="1" indent="-457200">
              <a:buFontTx/>
              <a:buNone/>
            </a:pPr>
            <a:r>
              <a:rPr lang="zh-CN" altLang="en-US" b="0"/>
              <a:t>如果</a:t>
            </a:r>
            <a:r>
              <a:rPr lang="en-US" b="0"/>
              <a:t>TreeSet</a:t>
            </a:r>
            <a:r>
              <a:rPr lang="zh-CN" altLang="en-US" b="0"/>
              <a:t>调用</a:t>
            </a:r>
            <a:r>
              <a:rPr lang="en-US" b="0"/>
              <a:t>Comparator</a:t>
            </a:r>
            <a:r>
              <a:rPr lang="zh-CN" altLang="en-US" b="0"/>
              <a:t>接口的</a:t>
            </a:r>
            <a:r>
              <a:rPr lang="en-US" b="0"/>
              <a:t>compare(x,y)</a:t>
            </a:r>
            <a:r>
              <a:rPr lang="zh-CN" altLang="en-US" b="0"/>
              <a:t>方法进行比较，则称为客户化排序。</a:t>
            </a:r>
            <a:endParaRPr lang="zh-CN" altLang="en-US" b="0"/>
          </a:p>
          <a:p>
            <a:pPr marL="914400" lvl="1" indent="-457200">
              <a:buFontTx/>
              <a:buNone/>
            </a:pPr>
            <a:r>
              <a:rPr lang="zh-CN" altLang="en-US" b="0"/>
              <a:t>对于表达式</a:t>
            </a:r>
            <a:r>
              <a:rPr lang="en-US" b="0"/>
              <a:t>compare(x,y)</a:t>
            </a:r>
            <a:r>
              <a:rPr lang="zh-CN" altLang="en-US" b="0"/>
              <a:t>，如果返回值为</a:t>
            </a:r>
            <a:r>
              <a:rPr lang="en-US" b="0"/>
              <a:t>0,</a:t>
            </a:r>
            <a:r>
              <a:rPr lang="zh-CN" altLang="en-US" b="0"/>
              <a:t>表示</a:t>
            </a:r>
            <a:r>
              <a:rPr lang="en-US" b="0"/>
              <a:t>x</a:t>
            </a:r>
            <a:r>
              <a:rPr lang="zh-CN" altLang="en-US" b="0"/>
              <a:t>和</a:t>
            </a:r>
            <a:r>
              <a:rPr lang="en-US" b="0"/>
              <a:t>y</a:t>
            </a:r>
            <a:r>
              <a:rPr lang="zh-CN" altLang="en-US" b="0"/>
              <a:t>相等，如果返回值大于</a:t>
            </a:r>
            <a:r>
              <a:rPr lang="en-US" b="0"/>
              <a:t>0,</a:t>
            </a:r>
            <a:r>
              <a:rPr lang="zh-CN" altLang="en-US" b="0"/>
              <a:t>表示</a:t>
            </a:r>
            <a:r>
              <a:rPr lang="en-US" b="0"/>
              <a:t>x</a:t>
            </a:r>
            <a:r>
              <a:rPr lang="zh-CN" altLang="en-US" b="0"/>
              <a:t>大于</a:t>
            </a:r>
            <a:r>
              <a:rPr lang="en-US" b="0"/>
              <a:t>y</a:t>
            </a:r>
            <a:r>
              <a:rPr lang="zh-CN" altLang="en-US" b="0"/>
              <a:t>，如果返回值小于</a:t>
            </a:r>
            <a:r>
              <a:rPr lang="en-US" b="0"/>
              <a:t>0,</a:t>
            </a:r>
            <a:r>
              <a:rPr lang="zh-CN" altLang="en-US" b="0"/>
              <a:t>表示</a:t>
            </a:r>
            <a:r>
              <a:rPr lang="en-US" b="0"/>
              <a:t>x&lt;y</a:t>
            </a:r>
            <a:r>
              <a:rPr lang="zh-CN" altLang="en-US" b="0"/>
              <a:t>。</a:t>
            </a: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6410960" y="274955"/>
            <a:ext cx="2275840" cy="796925"/>
          </a:xfrm>
        </p:spPr>
        <p:txBody>
          <a:bodyPr anchor="t"/>
          <a:lstStyle/>
          <a:p>
            <a:r>
              <a:rPr lang="en-US" sz="3600" b="0"/>
              <a:t>List(</a:t>
            </a:r>
            <a:r>
              <a:rPr lang="zh-CN" altLang="en-US" sz="3600" b="0"/>
              <a:t>列表</a:t>
            </a:r>
            <a:r>
              <a:rPr lang="en-US" sz="3600" b="0"/>
              <a:t>) </a:t>
            </a:r>
            <a:endParaRPr lang="zh-CN" altLang="en-US"/>
          </a:p>
        </p:txBody>
      </p:sp>
      <p:sp>
        <p:nvSpPr>
          <p:cNvPr id="15363" name="Rectangle 3"/>
          <p:cNvSpPr>
            <a:spLocks noGrp="1" noChangeArrowheads="1"/>
          </p:cNvSpPr>
          <p:nvPr>
            <p:ph type="body" idx="4294967295"/>
          </p:nvPr>
        </p:nvSpPr>
        <p:spPr bwMode="auto">
          <a:xfrm>
            <a:off x="784225" y="1276350"/>
            <a:ext cx="7645400" cy="5010150"/>
          </a:xfrm>
          <a:prstGeom prst="rect">
            <a:avLst/>
          </a:prstGeom>
          <a:noFill/>
        </p:spPr>
        <p:txBody>
          <a:bodyPr/>
          <a:lstStyle/>
          <a:p>
            <a:pPr marL="533400" indent="-533400">
              <a:buSzPct val="80000"/>
              <a:buFontTx/>
              <a:buNone/>
            </a:pPr>
            <a:r>
              <a:rPr lang="en-US" b="0"/>
              <a:t>List</a:t>
            </a:r>
            <a:r>
              <a:rPr lang="zh-CN" altLang="en-US" b="0"/>
              <a:t>的主要特征是其元素以线性方式存储，集合中允许存入重复元素。</a:t>
            </a:r>
            <a:endParaRPr lang="zh-CN" altLang="en-US" b="0"/>
          </a:p>
          <a:p>
            <a:pPr marL="533400" indent="-533400">
              <a:buSzPct val="80000"/>
              <a:buFontTx/>
              <a:buNone/>
            </a:pPr>
            <a:endParaRPr lang="zh-CN" altLang="en-US" b="0"/>
          </a:p>
          <a:p>
            <a:pPr marL="533400" indent="-533400">
              <a:buSzPct val="80000"/>
              <a:buFontTx/>
              <a:buNone/>
            </a:pPr>
            <a:r>
              <a:rPr lang="en-US" b="0"/>
              <a:t>List</a:t>
            </a:r>
            <a:r>
              <a:rPr lang="zh-CN" altLang="en-US" b="0"/>
              <a:t>接口的主要实现类有</a:t>
            </a:r>
            <a:r>
              <a:rPr lang="en-US" b="0"/>
              <a:t>LinkedList</a:t>
            </a:r>
            <a:r>
              <a:rPr lang="zh-CN" altLang="en-US" b="0"/>
              <a:t>和</a:t>
            </a:r>
            <a:r>
              <a:rPr lang="en-US" b="0"/>
              <a:t>ArrayList</a:t>
            </a:r>
            <a:r>
              <a:rPr lang="zh-CN" altLang="en-US" b="0"/>
              <a:t>。</a:t>
            </a:r>
            <a:r>
              <a:rPr lang="en-US" b="0"/>
              <a:t>LinkedList</a:t>
            </a:r>
            <a:r>
              <a:rPr lang="zh-CN" altLang="en-US" b="0"/>
              <a:t>采用链表数据结构，而</a:t>
            </a:r>
            <a:r>
              <a:rPr lang="en-US" b="0"/>
              <a:t>ArrayList</a:t>
            </a:r>
            <a:r>
              <a:rPr lang="zh-CN" altLang="en-US" b="0"/>
              <a:t>代表大小可变的数组。</a:t>
            </a: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6410960" y="274955"/>
            <a:ext cx="2275840" cy="796925"/>
          </a:xfrm>
        </p:spPr>
        <p:txBody>
          <a:bodyPr anchor="t"/>
          <a:lstStyle/>
          <a:p>
            <a:r>
              <a:rPr lang="en-US" sz="3600" b="0"/>
              <a:t>ArrayList </a:t>
            </a:r>
            <a:endParaRPr lang="zh-CN" altLang="en-US"/>
          </a:p>
        </p:txBody>
      </p:sp>
      <p:sp>
        <p:nvSpPr>
          <p:cNvPr id="16387" name="Rectangle 3"/>
          <p:cNvSpPr>
            <a:spLocks noGrp="1" noChangeArrowheads="1"/>
          </p:cNvSpPr>
          <p:nvPr>
            <p:ph type="body" idx="4294967295"/>
          </p:nvPr>
        </p:nvSpPr>
        <p:spPr bwMode="auto">
          <a:xfrm>
            <a:off x="784225" y="1276350"/>
            <a:ext cx="7645400" cy="5010150"/>
          </a:xfrm>
          <a:prstGeom prst="rect">
            <a:avLst/>
          </a:prstGeom>
          <a:noFill/>
        </p:spPr>
        <p:txBody>
          <a:bodyPr/>
          <a:lstStyle/>
          <a:p>
            <a:pPr marL="533400" indent="-533400">
              <a:lnSpc>
                <a:spcPct val="80000"/>
              </a:lnSpc>
              <a:buSzPct val="80000"/>
              <a:buFontTx/>
              <a:buNone/>
            </a:pPr>
            <a:r>
              <a:rPr lang="en-US" sz="2400" b="0"/>
              <a:t>ArrayList</a:t>
            </a:r>
            <a:r>
              <a:rPr lang="zh-CN" altLang="en-US" sz="2400" b="0"/>
              <a:t>代表可变数组。</a:t>
            </a:r>
            <a:endParaRPr lang="zh-CN" altLang="en-US" sz="2400" b="0"/>
          </a:p>
          <a:p>
            <a:pPr marL="533400" indent="-533400">
              <a:lnSpc>
                <a:spcPct val="80000"/>
              </a:lnSpc>
              <a:buSzPct val="80000"/>
              <a:buFontTx/>
              <a:buNone/>
            </a:pPr>
            <a:r>
              <a:rPr lang="zh-CN" altLang="en-US" sz="2400" b="0"/>
              <a:t>集合中可以有重复对象。</a:t>
            </a:r>
            <a:endParaRPr lang="zh-CN" altLang="en-US" sz="2400" b="0"/>
          </a:p>
          <a:p>
            <a:pPr marL="533400" indent="-533400">
              <a:lnSpc>
                <a:spcPct val="80000"/>
              </a:lnSpc>
              <a:buSzPct val="80000"/>
              <a:buFontTx/>
              <a:buNone/>
            </a:pPr>
            <a:r>
              <a:rPr lang="zh-CN" altLang="en-US" sz="2400" b="0"/>
              <a:t>主要方法：</a:t>
            </a:r>
            <a:endParaRPr lang="zh-CN" altLang="en-US" sz="2400" b="0"/>
          </a:p>
          <a:p>
            <a:pPr marL="914400" lvl="1" indent="-457200">
              <a:lnSpc>
                <a:spcPct val="80000"/>
              </a:lnSpc>
              <a:buFontTx/>
              <a:buNone/>
            </a:pPr>
            <a:r>
              <a:rPr lang="en-US" sz="2000" b="0"/>
              <a:t>public boolean add(</a:t>
            </a:r>
            <a:r>
              <a:rPr lang="en-US" sz="2000" b="0">
                <a:hlinkClick r:id="rId1" action="ppaction://hlinkfile"/>
              </a:rPr>
              <a:t>Object</a:t>
            </a:r>
            <a:r>
              <a:rPr lang="en-US" sz="2000" b="0"/>
              <a:t> o)</a:t>
            </a:r>
            <a:r>
              <a:rPr lang="zh-CN" altLang="en-US" sz="2000" b="0"/>
              <a:t>：添加元素</a:t>
            </a:r>
            <a:endParaRPr lang="zh-CN" altLang="en-US" sz="2000" b="0"/>
          </a:p>
          <a:p>
            <a:pPr marL="914400" lvl="1" indent="-457200">
              <a:lnSpc>
                <a:spcPct val="80000"/>
              </a:lnSpc>
              <a:buFontTx/>
              <a:buNone/>
            </a:pPr>
            <a:r>
              <a:rPr lang="en-US" sz="2000" b="0"/>
              <a:t>public void add(int index, Object element)</a:t>
            </a:r>
            <a:r>
              <a:rPr lang="zh-CN" altLang="en-US" sz="2000" b="0"/>
              <a:t>：在指定位置添加元素</a:t>
            </a:r>
            <a:endParaRPr lang="zh-CN" altLang="en-US" sz="2000" b="0"/>
          </a:p>
          <a:p>
            <a:pPr marL="914400" lvl="1" indent="-457200">
              <a:lnSpc>
                <a:spcPct val="80000"/>
              </a:lnSpc>
              <a:buFontTx/>
              <a:buNone/>
            </a:pPr>
            <a:r>
              <a:rPr lang="en-US" sz="2000" b="0"/>
              <a:t>public </a:t>
            </a:r>
            <a:r>
              <a:rPr lang="en-US" sz="2000" b="0">
                <a:hlinkClick r:id="rId2" action="ppaction://hlinkfile"/>
              </a:rPr>
              <a:t>Iterator</a:t>
            </a:r>
            <a:r>
              <a:rPr lang="en-US" sz="2000" b="0"/>
              <a:t> iterator()</a:t>
            </a:r>
            <a:r>
              <a:rPr lang="zh-CN" altLang="en-US" sz="2000" b="0"/>
              <a:t>：取得</a:t>
            </a:r>
            <a:r>
              <a:rPr lang="en-US" sz="2000" b="0"/>
              <a:t>Iterator</a:t>
            </a:r>
            <a:r>
              <a:rPr lang="zh-CN" altLang="en-US" sz="2000" b="0"/>
              <a:t>对象便于遍历所有元素</a:t>
            </a:r>
            <a:endParaRPr lang="zh-CN" altLang="en-US" sz="2000" b="0"/>
          </a:p>
          <a:p>
            <a:pPr marL="914400" lvl="1" indent="-457200">
              <a:lnSpc>
                <a:spcPct val="80000"/>
              </a:lnSpc>
              <a:buFontTx/>
              <a:buNone/>
            </a:pPr>
            <a:r>
              <a:rPr lang="en-US" sz="2000" b="0"/>
              <a:t>public </a:t>
            </a:r>
            <a:r>
              <a:rPr lang="en-US" sz="2000" b="0">
                <a:hlinkClick r:id="rId1" action="ppaction://hlinkfile"/>
              </a:rPr>
              <a:t>Object</a:t>
            </a:r>
            <a:r>
              <a:rPr lang="en-US" sz="2000" b="0"/>
              <a:t> get(int index)</a:t>
            </a:r>
            <a:r>
              <a:rPr lang="zh-CN" altLang="en-US" sz="2000" b="0"/>
              <a:t>：根据索引获取指定位置的元素</a:t>
            </a:r>
            <a:endParaRPr lang="zh-CN" altLang="en-US" sz="2000" b="0"/>
          </a:p>
          <a:p>
            <a:pPr marL="914400" lvl="1" indent="-457200">
              <a:lnSpc>
                <a:spcPct val="80000"/>
              </a:lnSpc>
              <a:buFontTx/>
              <a:buNone/>
            </a:pPr>
            <a:r>
              <a:rPr lang="en-US" sz="2000" b="0"/>
              <a:t>public Object set(int index,Object element)</a:t>
            </a:r>
            <a:r>
              <a:rPr lang="zh-CN" altLang="en-US" sz="2000" b="0"/>
              <a:t>：替换掉指定位置的元素</a:t>
            </a:r>
            <a:endParaRPr lang="zh-CN" altLang="en-US" sz="2000" b="0"/>
          </a:p>
          <a:p>
            <a:pPr marL="533400" indent="-533400">
              <a:lnSpc>
                <a:spcPct val="80000"/>
              </a:lnSpc>
              <a:buSzPct val="80000"/>
              <a:buFontTx/>
              <a:buNone/>
            </a:pPr>
            <a:r>
              <a:rPr lang="zh-CN" altLang="en-US" sz="2400" b="0"/>
              <a:t>排序</a:t>
            </a:r>
            <a:r>
              <a:rPr lang="en-US" sz="2400" b="0"/>
              <a:t>ArrayList</a:t>
            </a:r>
            <a:r>
              <a:rPr lang="zh-CN" altLang="en-US" sz="2400" b="0"/>
              <a:t>集合中的元素</a:t>
            </a:r>
            <a:endParaRPr lang="zh-CN" altLang="en-US" sz="2400" b="0"/>
          </a:p>
          <a:p>
            <a:pPr marL="914400" lvl="1" indent="-457200">
              <a:lnSpc>
                <a:spcPct val="80000"/>
              </a:lnSpc>
              <a:buFontTx/>
              <a:buNone/>
            </a:pPr>
            <a:r>
              <a:rPr lang="en-US" sz="2000" b="0"/>
              <a:t>Collections.sort(List list)</a:t>
            </a:r>
            <a:r>
              <a:rPr lang="zh-CN" altLang="en-US" sz="2000" b="0"/>
              <a:t>：对</a:t>
            </a:r>
            <a:r>
              <a:rPr lang="en-US" sz="2000" b="0"/>
              <a:t>List</a:t>
            </a:r>
            <a:r>
              <a:rPr lang="zh-CN" altLang="en-US" sz="2000" b="0"/>
              <a:t>的元素进行自然排序</a:t>
            </a:r>
            <a:endParaRPr lang="zh-CN" altLang="en-US" sz="2000" b="0"/>
          </a:p>
          <a:p>
            <a:pPr marL="914400" lvl="1" indent="-457200">
              <a:lnSpc>
                <a:spcPct val="80000"/>
              </a:lnSpc>
              <a:buFontTx/>
              <a:buNone/>
            </a:pPr>
            <a:r>
              <a:rPr lang="en-US" sz="2000" b="0"/>
              <a:t>Collections.sort(List list, Comparator comparator)</a:t>
            </a:r>
            <a:r>
              <a:rPr lang="zh-CN" altLang="en-US" sz="2000" b="0"/>
              <a:t>：对</a:t>
            </a:r>
            <a:r>
              <a:rPr lang="en-US" sz="2000" b="0"/>
              <a:t>List</a:t>
            </a:r>
            <a:r>
              <a:rPr lang="zh-CN" altLang="en-US" sz="2000" b="0"/>
              <a:t>中的元素进行客户化排序</a:t>
            </a: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7185660" y="274955"/>
            <a:ext cx="1501140" cy="796925"/>
          </a:xfrm>
        </p:spPr>
        <p:txBody>
          <a:bodyPr anchor="t"/>
          <a:lstStyle/>
          <a:p>
            <a:r>
              <a:rPr lang="en-US" sz="3600" b="0"/>
              <a:t>Map </a:t>
            </a:r>
            <a:endParaRPr lang="zh-CN" altLang="en-US"/>
          </a:p>
        </p:txBody>
      </p:sp>
      <p:sp>
        <p:nvSpPr>
          <p:cNvPr id="17411" name="Rectangle 3"/>
          <p:cNvSpPr>
            <a:spLocks noGrp="1" noChangeArrowheads="1"/>
          </p:cNvSpPr>
          <p:nvPr>
            <p:ph type="body" idx="4294967295"/>
          </p:nvPr>
        </p:nvSpPr>
        <p:spPr bwMode="auto">
          <a:xfrm>
            <a:off x="784225" y="1276350"/>
            <a:ext cx="7645400" cy="5010150"/>
          </a:xfrm>
          <a:prstGeom prst="rect">
            <a:avLst/>
          </a:prstGeom>
          <a:noFill/>
        </p:spPr>
        <p:txBody>
          <a:bodyPr/>
          <a:lstStyle/>
          <a:p>
            <a:pPr marL="533400" indent="-533400">
              <a:lnSpc>
                <a:spcPct val="90000"/>
              </a:lnSpc>
              <a:buSzPct val="80000"/>
              <a:buFontTx/>
              <a:buNone/>
            </a:pPr>
            <a:r>
              <a:rPr lang="en-US" sz="2400" b="0"/>
              <a:t>Map</a:t>
            </a:r>
            <a:r>
              <a:rPr lang="zh-CN" altLang="en-US" sz="2400" b="0"/>
              <a:t>是一种把键对象和值对象进行映射的集合，它的每一个元素都包含一对键对象和值对象。</a:t>
            </a:r>
            <a:endParaRPr lang="zh-CN" altLang="en-US" sz="2400" b="0"/>
          </a:p>
          <a:p>
            <a:pPr marL="533400" indent="-533400">
              <a:lnSpc>
                <a:spcPct val="90000"/>
              </a:lnSpc>
              <a:buSzPct val="80000"/>
              <a:buFontTx/>
              <a:buNone/>
            </a:pPr>
            <a:r>
              <a:rPr lang="zh-CN" altLang="en-US" sz="2400" b="0"/>
              <a:t>向</a:t>
            </a:r>
            <a:r>
              <a:rPr lang="en-US" sz="2400" b="0"/>
              <a:t>Map</a:t>
            </a:r>
            <a:r>
              <a:rPr lang="zh-CN" altLang="en-US" sz="2400" b="0"/>
              <a:t>添加元素时，必须提供键对象和值对象。</a:t>
            </a:r>
            <a:endParaRPr lang="zh-CN" altLang="en-US" sz="2400" b="0"/>
          </a:p>
          <a:p>
            <a:pPr marL="533400" indent="-533400">
              <a:lnSpc>
                <a:spcPct val="90000"/>
              </a:lnSpc>
              <a:buSzPct val="80000"/>
              <a:buFontTx/>
              <a:buNone/>
            </a:pPr>
            <a:r>
              <a:rPr lang="zh-CN" altLang="en-US" sz="2400" b="0"/>
              <a:t>从</a:t>
            </a:r>
            <a:r>
              <a:rPr lang="en-US" sz="2400" b="0"/>
              <a:t>Map</a:t>
            </a:r>
            <a:r>
              <a:rPr lang="zh-CN" altLang="en-US" sz="2400" b="0"/>
              <a:t>中检索元素时，只要给出键对象，就可以返回对应的值对象。</a:t>
            </a:r>
            <a:endParaRPr lang="zh-CN" altLang="en-US" sz="2400" b="0"/>
          </a:p>
          <a:p>
            <a:pPr marL="533400" indent="-533400">
              <a:lnSpc>
                <a:spcPct val="90000"/>
              </a:lnSpc>
              <a:buSzPct val="80000"/>
              <a:buFontTx/>
              <a:buNone/>
            </a:pPr>
            <a:r>
              <a:rPr lang="zh-CN" altLang="en-US" sz="2400" b="0"/>
              <a:t>键对象不能重复，但值对象可以重复。</a:t>
            </a:r>
            <a:endParaRPr lang="zh-CN" altLang="en-US" sz="2400" b="0"/>
          </a:p>
          <a:p>
            <a:pPr marL="533400" indent="-533400">
              <a:lnSpc>
                <a:spcPct val="90000"/>
              </a:lnSpc>
              <a:buSzPct val="80000"/>
              <a:buFontTx/>
              <a:buNone/>
            </a:pPr>
            <a:r>
              <a:rPr lang="en-US" sz="2400" b="0"/>
              <a:t>Map</a:t>
            </a:r>
            <a:r>
              <a:rPr lang="zh-CN" altLang="en-US" sz="2400" b="0"/>
              <a:t>有两种常见的实现类：</a:t>
            </a:r>
            <a:r>
              <a:rPr lang="en-US" sz="2400" b="0"/>
              <a:t>HashMap</a:t>
            </a:r>
            <a:r>
              <a:rPr lang="zh-CN" altLang="en-US" sz="2400" b="0"/>
              <a:t>和</a:t>
            </a:r>
            <a:r>
              <a:rPr lang="en-US" sz="2400" b="0"/>
              <a:t>TreeMap</a:t>
            </a:r>
            <a:r>
              <a:rPr lang="zh-CN" altLang="en-US" sz="2400" b="0"/>
              <a:t>。</a:t>
            </a:r>
            <a:endParaRPr lang="zh-CN" altLang="en-US" sz="2400" b="0"/>
          </a:p>
          <a:p>
            <a:pPr marL="914400" lvl="1" indent="-457200">
              <a:lnSpc>
                <a:spcPct val="90000"/>
              </a:lnSpc>
              <a:buFontTx/>
              <a:buNone/>
            </a:pPr>
            <a:r>
              <a:rPr lang="en-US" sz="2000" b="0"/>
              <a:t>HashMap</a:t>
            </a:r>
            <a:r>
              <a:rPr lang="zh-CN" altLang="en-US" sz="2000" b="0"/>
              <a:t>按照哈希算法来存取键对象，有很好的存取性能。和</a:t>
            </a:r>
            <a:r>
              <a:rPr lang="en-US" sz="2000" b="0"/>
              <a:t>HashSet</a:t>
            </a:r>
            <a:r>
              <a:rPr lang="zh-CN" altLang="en-US" sz="2000" b="0"/>
              <a:t>一样，要求当两个键对象通过</a:t>
            </a:r>
            <a:r>
              <a:rPr lang="en-US" sz="2000" b="0"/>
              <a:t>equals()</a:t>
            </a:r>
            <a:r>
              <a:rPr lang="zh-CN" altLang="en-US" sz="2000" b="0"/>
              <a:t>方法比较为</a:t>
            </a:r>
            <a:r>
              <a:rPr lang="en-US" sz="2000" b="0"/>
              <a:t>true</a:t>
            </a:r>
            <a:r>
              <a:rPr lang="zh-CN" altLang="en-US" sz="2000" b="0"/>
              <a:t>时，这两个键对象的</a:t>
            </a:r>
            <a:r>
              <a:rPr lang="en-US" sz="2000" b="0"/>
              <a:t>hashCode()</a:t>
            </a:r>
            <a:r>
              <a:rPr lang="zh-CN" altLang="en-US" sz="2000" b="0"/>
              <a:t>方法返回的哈希码也一样。</a:t>
            </a:r>
            <a:endParaRPr lang="zh-CN" altLang="en-US" sz="2000" b="0"/>
          </a:p>
          <a:p>
            <a:pPr marL="914400" lvl="1" indent="-457200">
              <a:lnSpc>
                <a:spcPct val="90000"/>
              </a:lnSpc>
              <a:buFontTx/>
              <a:buNone/>
            </a:pPr>
            <a:r>
              <a:rPr lang="en-US" sz="2000" b="0"/>
              <a:t>TreeMap</a:t>
            </a:r>
            <a:r>
              <a:rPr lang="zh-CN" altLang="en-US" sz="2000" b="0"/>
              <a:t>实现了</a:t>
            </a:r>
            <a:r>
              <a:rPr lang="en-US" sz="2000" b="0"/>
              <a:t>SortedMap</a:t>
            </a:r>
            <a:r>
              <a:rPr lang="zh-CN" altLang="en-US" sz="2000" b="0"/>
              <a:t>接口，能对键对象进行排序。同</a:t>
            </a:r>
            <a:r>
              <a:rPr lang="en-US" sz="2000" b="0"/>
              <a:t>TreeSet</a:t>
            </a:r>
            <a:r>
              <a:rPr lang="zh-CN" altLang="en-US" sz="2000" b="0"/>
              <a:t>一样，</a:t>
            </a:r>
            <a:r>
              <a:rPr lang="en-US" sz="2000" b="0"/>
              <a:t>TreeMap</a:t>
            </a:r>
            <a:r>
              <a:rPr lang="zh-CN" altLang="en-US" sz="2000" b="0"/>
              <a:t>也支持自然排序和客户化排序两种方式。</a:t>
            </a: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5081270" y="274955"/>
            <a:ext cx="3605530" cy="796925"/>
          </a:xfrm>
        </p:spPr>
        <p:txBody>
          <a:bodyPr anchor="t"/>
          <a:lstStyle/>
          <a:p>
            <a:r>
              <a:rPr lang="en-US" sz="3600" b="0"/>
              <a:t>Map</a:t>
            </a:r>
            <a:r>
              <a:rPr lang="zh-CN" altLang="en-US" sz="3600" b="0"/>
              <a:t>的常用方法</a:t>
            </a:r>
            <a:endParaRPr lang="zh-CN" altLang="en-US"/>
          </a:p>
        </p:txBody>
      </p:sp>
      <p:sp>
        <p:nvSpPr>
          <p:cNvPr id="18435" name="Rectangle 3"/>
          <p:cNvSpPr>
            <a:spLocks noGrp="1" noChangeArrowheads="1"/>
          </p:cNvSpPr>
          <p:nvPr>
            <p:ph type="body" idx="4294967295"/>
          </p:nvPr>
        </p:nvSpPr>
        <p:spPr bwMode="auto">
          <a:xfrm>
            <a:off x="784225" y="1276350"/>
            <a:ext cx="7645400" cy="5010150"/>
          </a:xfrm>
          <a:prstGeom prst="rect">
            <a:avLst/>
          </a:prstGeom>
          <a:noFill/>
        </p:spPr>
        <p:txBody>
          <a:bodyPr/>
          <a:lstStyle/>
          <a:p>
            <a:pPr marL="533400" indent="-533400">
              <a:buSzPct val="80000"/>
              <a:buFontTx/>
              <a:buNone/>
            </a:pPr>
            <a:r>
              <a:rPr lang="en-US" b="0"/>
              <a:t>public Object put(Object key, Object value)</a:t>
            </a:r>
            <a:r>
              <a:rPr lang="zh-CN" altLang="en-US" b="0"/>
              <a:t>：插入元素</a:t>
            </a:r>
            <a:endParaRPr lang="zh-CN" altLang="en-US" b="0"/>
          </a:p>
          <a:p>
            <a:pPr marL="533400" indent="-533400">
              <a:buSzPct val="80000"/>
              <a:buFontTx/>
              <a:buNone/>
            </a:pPr>
            <a:r>
              <a:rPr lang="en-US" b="0"/>
              <a:t>public </a:t>
            </a:r>
            <a:r>
              <a:rPr lang="en-US" b="0">
                <a:hlinkClick r:id="rId1" action="ppaction://hlinkfile"/>
              </a:rPr>
              <a:t>Object</a:t>
            </a:r>
            <a:r>
              <a:rPr lang="en-US" b="0"/>
              <a:t> get(</a:t>
            </a:r>
            <a:r>
              <a:rPr lang="en-US" b="0">
                <a:hlinkClick r:id="rId1" action="ppaction://hlinkfile"/>
              </a:rPr>
              <a:t>Object</a:t>
            </a:r>
            <a:r>
              <a:rPr lang="en-US" b="0"/>
              <a:t> key)</a:t>
            </a:r>
            <a:r>
              <a:rPr lang="zh-CN" altLang="en-US" b="0"/>
              <a:t>：根据键对象获取值对象</a:t>
            </a:r>
            <a:endParaRPr lang="zh-CN" altLang="en-US" b="0"/>
          </a:p>
          <a:p>
            <a:pPr marL="533400" indent="-533400">
              <a:buSzPct val="80000"/>
              <a:buFontTx/>
              <a:buNone/>
            </a:pPr>
            <a:r>
              <a:rPr lang="en-US" b="0"/>
              <a:t>public </a:t>
            </a:r>
            <a:r>
              <a:rPr lang="en-US" b="0">
                <a:hlinkClick r:id="rId2" action="ppaction://hlinkfile"/>
              </a:rPr>
              <a:t>Set</a:t>
            </a:r>
            <a:r>
              <a:rPr lang="en-US" b="0"/>
              <a:t> keySet()</a:t>
            </a:r>
            <a:r>
              <a:rPr lang="zh-CN" altLang="en-US" b="0"/>
              <a:t>：取得所有键对象集合</a:t>
            </a:r>
            <a:endParaRPr lang="zh-CN" altLang="en-US" b="0"/>
          </a:p>
          <a:p>
            <a:pPr marL="533400" indent="-533400">
              <a:buSzPct val="80000"/>
              <a:buFontTx/>
              <a:buNone/>
            </a:pPr>
            <a:r>
              <a:rPr lang="en-US" b="0"/>
              <a:t>public </a:t>
            </a:r>
            <a:r>
              <a:rPr lang="en-US" b="0">
                <a:hlinkClick r:id="rId3" action="ppaction://hlinkfile"/>
              </a:rPr>
              <a:t>Collection</a:t>
            </a:r>
            <a:r>
              <a:rPr lang="en-US" b="0"/>
              <a:t> values()</a:t>
            </a:r>
            <a:r>
              <a:rPr lang="zh-CN" altLang="en-US" b="0"/>
              <a:t>：取得所有值对象集合</a:t>
            </a:r>
            <a:endParaRPr lang="zh-CN" altLang="en-US" b="0"/>
          </a:p>
          <a:p>
            <a:pPr marL="533400" indent="-533400">
              <a:buSzPct val="80000"/>
              <a:buFontTx/>
              <a:buNone/>
            </a:pPr>
            <a:r>
              <a:rPr lang="en-US" b="0"/>
              <a:t>public </a:t>
            </a:r>
            <a:r>
              <a:rPr lang="en-US" b="0">
                <a:hlinkClick r:id="rId2" action="ppaction://hlinkfile"/>
              </a:rPr>
              <a:t>Set</a:t>
            </a:r>
            <a:r>
              <a:rPr lang="en-US" b="0"/>
              <a:t> entrySet()</a:t>
            </a:r>
            <a:r>
              <a:rPr lang="zh-CN" altLang="en-US" b="0"/>
              <a:t>：取得</a:t>
            </a:r>
            <a:r>
              <a:rPr lang="en-US" b="0"/>
              <a:t>Map.Entry</a:t>
            </a:r>
            <a:r>
              <a:rPr lang="zh-CN" altLang="en-US" b="0"/>
              <a:t>对象集合，一个</a:t>
            </a:r>
            <a:r>
              <a:rPr lang="en-US" b="0"/>
              <a:t>Map.Entry</a:t>
            </a:r>
            <a:r>
              <a:rPr lang="zh-CN" altLang="en-US" b="0"/>
              <a:t>代表一个</a:t>
            </a:r>
            <a:r>
              <a:rPr lang="en-US" b="0"/>
              <a:t>Map</a:t>
            </a:r>
            <a:r>
              <a:rPr lang="zh-CN" altLang="en-US" b="0"/>
              <a:t>中的元素</a:t>
            </a: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3594735" y="274955"/>
            <a:ext cx="5092065" cy="796925"/>
          </a:xfrm>
        </p:spPr>
        <p:txBody>
          <a:bodyPr anchor="t"/>
          <a:lstStyle/>
          <a:p>
            <a:r>
              <a:rPr lang="en-US" sz="3600" b="0"/>
              <a:t>Collections</a:t>
            </a:r>
            <a:r>
              <a:rPr lang="zh-CN" altLang="en-US" sz="3600" b="0"/>
              <a:t>的常用方法</a:t>
            </a:r>
            <a:endParaRPr lang="zh-CN" altLang="en-US"/>
          </a:p>
        </p:txBody>
      </p:sp>
      <p:sp>
        <p:nvSpPr>
          <p:cNvPr id="19459" name="Rectangle 3"/>
          <p:cNvSpPr>
            <a:spLocks noGrp="1" noChangeArrowheads="1"/>
          </p:cNvSpPr>
          <p:nvPr>
            <p:ph type="body" idx="4294967295"/>
          </p:nvPr>
        </p:nvSpPr>
        <p:spPr bwMode="auto">
          <a:xfrm>
            <a:off x="755650" y="1000125"/>
            <a:ext cx="7931150" cy="5524500"/>
          </a:xfrm>
          <a:prstGeom prst="rect">
            <a:avLst/>
          </a:prstGeom>
          <a:noFill/>
        </p:spPr>
        <p:txBody>
          <a:bodyPr/>
          <a:lstStyle/>
          <a:p>
            <a:pPr marL="533400" indent="-533400">
              <a:buSzPct val="80000"/>
              <a:buFontTx/>
              <a:buNone/>
            </a:pPr>
            <a:r>
              <a:rPr lang="en-US" sz="2400" b="0"/>
              <a:t>public Object max(</a:t>
            </a:r>
            <a:r>
              <a:rPr lang="en-US" sz="2400" b="0">
                <a:hlinkClick r:id="rId1" tooltip="java.util 中的接口" action="ppaction://hlinkfile"/>
              </a:rPr>
              <a:t>Collection</a:t>
            </a:r>
            <a:r>
              <a:rPr lang="en-US" sz="2400" b="0"/>
              <a:t>&lt;? extends T&gt; coll)</a:t>
            </a:r>
            <a:r>
              <a:rPr lang="zh-CN" altLang="en-US" sz="2400" b="0"/>
              <a:t>：根据元素的</a:t>
            </a:r>
            <a:r>
              <a:rPr lang="zh-CN" altLang="en-US" sz="2400" b="0" i="1"/>
              <a:t>自然顺序</a:t>
            </a:r>
            <a:r>
              <a:rPr lang="zh-CN" altLang="en-US" sz="2400" b="0"/>
              <a:t>，返回给定 </a:t>
            </a:r>
            <a:r>
              <a:rPr lang="en-US" sz="2400" b="0"/>
              <a:t>collection </a:t>
            </a:r>
            <a:r>
              <a:rPr lang="zh-CN" altLang="en-US" sz="2400" b="0"/>
              <a:t>的最大元素</a:t>
            </a:r>
            <a:endParaRPr lang="zh-CN" altLang="en-US" sz="2400" b="0"/>
          </a:p>
          <a:p>
            <a:pPr marL="533400" indent="-533400">
              <a:buSzPct val="80000"/>
              <a:buFontTx/>
              <a:buNone/>
            </a:pPr>
            <a:r>
              <a:rPr lang="en-US" sz="2400" b="0"/>
              <a:t>public Object min(</a:t>
            </a:r>
            <a:r>
              <a:rPr lang="en-US" sz="2400" b="0">
                <a:hlinkClick r:id="rId1" tooltip="java.util 中的接口" action="ppaction://hlinkfile"/>
              </a:rPr>
              <a:t>Collection</a:t>
            </a:r>
            <a:r>
              <a:rPr lang="en-US" sz="2400" b="0"/>
              <a:t>&lt;? extends T&gt; coll)</a:t>
            </a:r>
            <a:r>
              <a:rPr lang="zh-CN" altLang="en-US" sz="2400" b="0"/>
              <a:t>：根据元素的</a:t>
            </a:r>
            <a:r>
              <a:rPr lang="zh-CN" altLang="en-US" sz="2400" b="0" i="1"/>
              <a:t>自然顺序</a:t>
            </a:r>
            <a:r>
              <a:rPr lang="zh-CN" altLang="en-US" sz="2400" b="0"/>
              <a:t>，返回给定 </a:t>
            </a:r>
            <a:r>
              <a:rPr lang="en-US" sz="2400" b="0"/>
              <a:t>collection </a:t>
            </a:r>
            <a:r>
              <a:rPr lang="zh-CN" altLang="en-US" sz="2400" b="0"/>
              <a:t>的最小元素</a:t>
            </a:r>
            <a:endParaRPr lang="zh-CN" altLang="en-US" sz="2400" b="0"/>
          </a:p>
          <a:p>
            <a:pPr marL="533400" indent="-533400">
              <a:buSzPct val="80000"/>
              <a:buFontTx/>
              <a:buNone/>
            </a:pPr>
            <a:r>
              <a:rPr lang="en-US" sz="2400" b="0"/>
              <a:t>public void </a:t>
            </a:r>
            <a:r>
              <a:rPr lang="zh-CN" altLang="en-US" sz="2400" b="0">
                <a:hlinkClick r:id="rId2" action="ppaction://hlinkfile"/>
              </a:rPr>
              <a:t>copy</a:t>
            </a:r>
            <a:r>
              <a:rPr lang="zh-CN" altLang="en-US" sz="2400" b="0"/>
              <a:t>(</a:t>
            </a:r>
            <a:r>
              <a:rPr lang="zh-CN" altLang="en-US" sz="2400" b="0">
                <a:hlinkClick r:id="rId3" tooltip="java.util 中的接口" action="ppaction://hlinkfile"/>
              </a:rPr>
              <a:t>List</a:t>
            </a:r>
            <a:r>
              <a:rPr lang="zh-CN" altLang="en-US" sz="2400" b="0"/>
              <a:t>&lt;? super T&gt; dest, </a:t>
            </a:r>
            <a:r>
              <a:rPr lang="zh-CN" altLang="en-US" sz="2400" b="0">
                <a:hlinkClick r:id="rId3" tooltip="java.util 中的接口" action="ppaction://hlinkfile"/>
              </a:rPr>
              <a:t>List</a:t>
            </a:r>
            <a:r>
              <a:rPr lang="zh-CN" altLang="en-US" sz="2400" b="0"/>
              <a:t>&lt;? extends T&gt; src)：将所有元素从一个列表复制到另一个列表。</a:t>
            </a:r>
            <a:endParaRPr lang="zh-CN" altLang="en-US" sz="2400" b="0"/>
          </a:p>
          <a:p>
            <a:pPr marL="533400" indent="-533400">
              <a:buSzPct val="80000"/>
              <a:buFontTx/>
              <a:buNone/>
            </a:pPr>
            <a:r>
              <a:rPr lang="en-US" sz="2400" b="0"/>
              <a:t>public void </a:t>
            </a:r>
            <a:r>
              <a:rPr lang="en-US" sz="2400" b="0">
                <a:hlinkClick r:id="rId2" action="ppaction://hlinkfile"/>
              </a:rPr>
              <a:t>sort</a:t>
            </a:r>
            <a:r>
              <a:rPr lang="en-US" sz="2400" b="0"/>
              <a:t>(</a:t>
            </a:r>
            <a:r>
              <a:rPr lang="en-US" sz="2400" b="0">
                <a:hlinkClick r:id="rId3" tooltip="java.util 中的接口" action="ppaction://hlinkfile"/>
              </a:rPr>
              <a:t>List</a:t>
            </a:r>
            <a:r>
              <a:rPr lang="en-US" sz="2400" b="0"/>
              <a:t>&lt;T&gt; list) </a:t>
            </a:r>
            <a:r>
              <a:rPr lang="zh-CN" altLang="en-US" sz="2400" b="0"/>
              <a:t>：根据元素的</a:t>
            </a:r>
            <a:r>
              <a:rPr lang="zh-CN" altLang="en-US" sz="2400" b="0" i="1"/>
              <a:t>自然顺序</a:t>
            </a:r>
            <a:r>
              <a:rPr lang="zh-CN" altLang="en-US" sz="2400" b="0"/>
              <a:t> 对指定列表按升序进行排序</a:t>
            </a:r>
            <a:r>
              <a:rPr lang="en-US" sz="2400" b="0"/>
              <a:t>.</a:t>
            </a:r>
            <a:endParaRPr lang="zh-CN" altLang="en-US" sz="2400" b="0"/>
          </a:p>
          <a:p>
            <a:pPr marL="533400" indent="-533400">
              <a:buSzPct val="80000"/>
              <a:buFontTx/>
              <a:buNone/>
            </a:pPr>
            <a:r>
              <a:rPr lang="en-US" sz="2400" b="0"/>
              <a:t>public void </a:t>
            </a:r>
            <a:r>
              <a:rPr lang="en-US" sz="2400" b="0">
                <a:hlinkClick r:id="rId2" action="ppaction://hlinkfile"/>
              </a:rPr>
              <a:t>sort</a:t>
            </a:r>
            <a:r>
              <a:rPr lang="en-US" sz="2400" b="0"/>
              <a:t>(</a:t>
            </a:r>
            <a:r>
              <a:rPr lang="en-US" sz="2400" b="0">
                <a:hlinkClick r:id="rId3" tooltip="java.util 中的接口" action="ppaction://hlinkfile"/>
              </a:rPr>
              <a:t>List</a:t>
            </a:r>
            <a:r>
              <a:rPr lang="en-US" sz="2400" b="0"/>
              <a:t>&lt;T&gt; list,</a:t>
            </a:r>
            <a:r>
              <a:rPr lang="en-US" sz="2400" b="0">
                <a:hlinkClick r:id="rId4" tooltip="java.util 中的接口" action="ppaction://hlinkfile"/>
              </a:rPr>
              <a:t> Comparator</a:t>
            </a:r>
            <a:r>
              <a:rPr lang="en-US" sz="2400" b="0"/>
              <a:t>&lt;? super T&gt; c) </a:t>
            </a:r>
            <a:r>
              <a:rPr lang="zh-CN" altLang="en-US" sz="2400" b="0"/>
              <a:t>：根据指定比较器产生的顺序对指定列表进行排序。</a:t>
            </a: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fld id="{D0E9EFCE-9D97-438F-8179-75EB20F9616C}" type="slidenum">
              <a:rPr lang="zh-CN" altLang="en-US"/>
            </a:fld>
            <a:r>
              <a:rPr lang="zh-CN" altLang="en-US"/>
              <a:t>/45</a:t>
            </a:r>
            <a:endParaRPr lang="zh-CN" altLang="en-US" sz="1800"/>
          </a:p>
        </p:txBody>
      </p:sp>
      <p:sp>
        <p:nvSpPr>
          <p:cNvPr id="22530" name="Rectangle 2"/>
          <p:cNvSpPr>
            <a:spLocks noGrp="1" noChangeArrowheads="1"/>
          </p:cNvSpPr>
          <p:nvPr>
            <p:ph type="title" idx="4294967295"/>
          </p:nvPr>
        </p:nvSpPr>
        <p:spPr>
          <a:xfrm>
            <a:off x="6397625" y="274955"/>
            <a:ext cx="2289175" cy="796925"/>
          </a:xfrm>
        </p:spPr>
        <p:txBody>
          <a:bodyPr anchor="t"/>
          <a:lstStyle/>
          <a:p>
            <a:r>
              <a:rPr lang="zh-CN" sz="3600" b="0"/>
              <a:t>泛型集合</a:t>
            </a:r>
            <a:endParaRPr lang="zh-CN"/>
          </a:p>
        </p:txBody>
      </p:sp>
      <p:sp>
        <p:nvSpPr>
          <p:cNvPr id="22531" name="Rectangle 3"/>
          <p:cNvSpPr>
            <a:spLocks noGrp="1" noChangeArrowheads="1"/>
          </p:cNvSpPr>
          <p:nvPr>
            <p:ph type="body" idx="4294967295"/>
          </p:nvPr>
        </p:nvSpPr>
        <p:spPr bwMode="auto">
          <a:xfrm>
            <a:off x="714375" y="901700"/>
            <a:ext cx="7931150" cy="5857875"/>
          </a:xfrm>
          <a:prstGeom prst="rect">
            <a:avLst/>
          </a:prstGeom>
          <a:noFill/>
        </p:spPr>
        <p:txBody>
          <a:bodyPr/>
          <a:lstStyle/>
          <a:p>
            <a:pPr marL="533400" indent="-533400">
              <a:buSzPct val="80000"/>
              <a:buFontTx/>
              <a:buNone/>
            </a:pPr>
            <a:r>
              <a:rPr lang="en-US" sz="2400" b="0" dirty="0"/>
              <a:t>&lt;?&gt;</a:t>
            </a:r>
            <a:endParaRPr lang="zh-CN" altLang="en-US" sz="2400" b="0" dirty="0"/>
          </a:p>
          <a:p>
            <a:pPr marL="933450" lvl="1" indent="-533400">
              <a:buFontTx/>
              <a:buNone/>
            </a:pPr>
            <a:r>
              <a:rPr lang="en-US" sz="2000" b="0" dirty="0"/>
              <a:t>?</a:t>
            </a:r>
            <a:r>
              <a:rPr lang="zh-CN" altLang="en-US" sz="2000" b="0" dirty="0"/>
              <a:t>代表任意类型</a:t>
            </a:r>
            <a:endParaRPr lang="en-US" sz="2000" b="0" dirty="0"/>
          </a:p>
          <a:p>
            <a:pPr marL="933450" lvl="1" indent="-533400">
              <a:buFontTx/>
              <a:buNone/>
            </a:pPr>
            <a:r>
              <a:rPr lang="en-US" sz="2000" b="0" dirty="0" err="1"/>
              <a:t>ArrayList</a:t>
            </a:r>
            <a:r>
              <a:rPr lang="en-US" sz="2000" b="0" dirty="0"/>
              <a:t>&lt;?&gt; </a:t>
            </a:r>
            <a:r>
              <a:rPr lang="zh-CN" altLang="en-US" sz="2000" b="0" dirty="0"/>
              <a:t>类似 </a:t>
            </a:r>
            <a:r>
              <a:rPr lang="en-US" sz="2000" b="0" dirty="0" err="1" smtClean="0"/>
              <a:t>ArrayList</a:t>
            </a:r>
            <a:r>
              <a:rPr lang="en-US" sz="2000" b="0" dirty="0" smtClean="0"/>
              <a:t>&lt;Object&gt;</a:t>
            </a:r>
            <a:endParaRPr lang="zh-CN" altLang="en-US" sz="2000" b="0" dirty="0"/>
          </a:p>
          <a:p>
            <a:pPr marL="533400" indent="-533400">
              <a:buSzPct val="80000"/>
              <a:buFontTx/>
              <a:buNone/>
            </a:pPr>
            <a:r>
              <a:rPr lang="en-US" sz="2400" b="0" dirty="0"/>
              <a:t>&lt;? extends Number&gt;</a:t>
            </a:r>
            <a:endParaRPr lang="zh-CN" altLang="en-US" sz="2400" b="0" dirty="0"/>
          </a:p>
          <a:p>
            <a:pPr marL="933450" lvl="1" indent="-533400">
              <a:buFontTx/>
              <a:buNone/>
            </a:pPr>
            <a:r>
              <a:rPr lang="zh-CN" altLang="en-US" sz="2000" b="0" dirty="0"/>
              <a:t>表示</a:t>
            </a:r>
            <a:r>
              <a:rPr lang="en-US" sz="2000" b="0" dirty="0"/>
              <a:t>?</a:t>
            </a:r>
            <a:r>
              <a:rPr lang="zh-CN" altLang="en-US" sz="2000" b="0" dirty="0"/>
              <a:t>必须是</a:t>
            </a:r>
            <a:r>
              <a:rPr lang="en-US" sz="2000" b="0" dirty="0"/>
              <a:t>Number</a:t>
            </a:r>
            <a:r>
              <a:rPr lang="zh-CN" altLang="en-US" sz="2000" b="0" dirty="0"/>
              <a:t>或其子类</a:t>
            </a:r>
            <a:endParaRPr lang="en-US" sz="2000" b="0" dirty="0"/>
          </a:p>
          <a:p>
            <a:pPr marL="933450" lvl="1" indent="-533400">
              <a:buFont typeface="Wingdings" panose="05000000000000000000" pitchFamily="2" charset="2"/>
              <a:buNone/>
            </a:pPr>
            <a:r>
              <a:rPr lang="en-US" sz="2000" b="0" dirty="0"/>
              <a:t>	List&lt;? extends Number&gt; c=new </a:t>
            </a:r>
            <a:r>
              <a:rPr lang="en-US" sz="2000" b="0" dirty="0" err="1"/>
              <a:t>ArrayList</a:t>
            </a:r>
            <a:r>
              <a:rPr lang="en-US" sz="2000" b="0" dirty="0"/>
              <a:t>&lt;Integer&gt;();</a:t>
            </a:r>
            <a:endParaRPr lang="zh-CN" altLang="en-US" sz="2000" b="0" dirty="0"/>
          </a:p>
          <a:p>
            <a:pPr marL="533400" indent="-533400">
              <a:buSzPct val="80000"/>
              <a:buFontTx/>
              <a:buNone/>
            </a:pPr>
            <a:r>
              <a:rPr lang="en-US" sz="2400" b="0" dirty="0"/>
              <a:t>&lt;? super Integer&gt;</a:t>
            </a:r>
            <a:endParaRPr lang="zh-CN" altLang="en-US" sz="2400" b="0" dirty="0"/>
          </a:p>
          <a:p>
            <a:pPr marL="933450" lvl="1" indent="-533400">
              <a:buFontTx/>
              <a:buNone/>
            </a:pPr>
            <a:r>
              <a:rPr lang="zh-CN" altLang="en-US" sz="2000" b="0" dirty="0"/>
              <a:t>表示</a:t>
            </a:r>
            <a:r>
              <a:rPr lang="en-US" sz="2000" b="0" dirty="0"/>
              <a:t>?</a:t>
            </a:r>
            <a:r>
              <a:rPr lang="zh-CN" altLang="en-US" sz="2000" b="0" dirty="0"/>
              <a:t>必须是</a:t>
            </a:r>
            <a:r>
              <a:rPr lang="en-US" sz="2000" b="0" dirty="0"/>
              <a:t>Integer</a:t>
            </a:r>
            <a:r>
              <a:rPr lang="zh-CN" altLang="en-US" sz="2000" b="0" dirty="0"/>
              <a:t>或其父类</a:t>
            </a:r>
            <a:endParaRPr lang="en-US" sz="2000" b="0" dirty="0"/>
          </a:p>
          <a:p>
            <a:pPr marL="933450" lvl="1" indent="-533400">
              <a:buFontTx/>
              <a:buNone/>
            </a:pPr>
            <a:r>
              <a:rPr lang="en-US" sz="2000" b="0" dirty="0"/>
              <a:t>List&lt;? super Integer&gt; c=new </a:t>
            </a:r>
            <a:r>
              <a:rPr lang="en-US" sz="2000" b="0" dirty="0" err="1"/>
              <a:t>ArrayList</a:t>
            </a:r>
            <a:r>
              <a:rPr lang="en-US" sz="2000" b="0" dirty="0"/>
              <a:t>&lt;Number&gt;();</a:t>
            </a:r>
            <a:endParaRPr lang="zh-CN" altLang="en-US" sz="2000" b="0" dirty="0"/>
          </a:p>
          <a:p>
            <a:pPr marL="533400" indent="-533400">
              <a:buSzPct val="80000"/>
              <a:buFontTx/>
              <a:buNone/>
            </a:pPr>
            <a:r>
              <a:rPr lang="zh-CN" altLang="en-US" sz="2400" b="0" dirty="0"/>
              <a:t>泛型方法</a:t>
            </a:r>
            <a:r>
              <a:rPr lang="en-US" sz="2400" b="0" dirty="0"/>
              <a:t>	</a:t>
            </a:r>
            <a:endParaRPr lang="zh-CN" altLang="en-US" sz="2400" b="0" dirty="0"/>
          </a:p>
          <a:p>
            <a:pPr marL="933450" lvl="1" indent="-533400">
              <a:buFontTx/>
              <a:buNone/>
            </a:pPr>
            <a:r>
              <a:rPr lang="zh-CN" altLang="en-US" sz="2000" b="0" dirty="0"/>
              <a:t>public &lt;</a:t>
            </a:r>
            <a:r>
              <a:rPr lang="zh-CN" altLang="en-US" sz="2000" b="0" u="sng" dirty="0"/>
              <a:t>T&gt; T comp(T t)</a:t>
            </a:r>
            <a:endParaRPr lang="zh-CN" altLang="en-US" sz="2000" b="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fld id="{8F94FE5B-743A-4789-8DB9-259617853C26}" type="slidenum">
              <a:rPr lang="zh-CN" altLang="en-US"/>
            </a:fld>
            <a:r>
              <a:rPr lang="zh-CN" altLang="en-US"/>
              <a:t>/45</a:t>
            </a:r>
            <a:endParaRPr lang="zh-CN" altLang="en-US" sz="1800"/>
          </a:p>
        </p:txBody>
      </p:sp>
      <p:sp>
        <p:nvSpPr>
          <p:cNvPr id="24578" name="Rectangle 2"/>
          <p:cNvSpPr>
            <a:spLocks noGrp="1" noChangeArrowheads="1"/>
          </p:cNvSpPr>
          <p:nvPr>
            <p:ph type="title" idx="4294967295"/>
          </p:nvPr>
        </p:nvSpPr>
        <p:spPr>
          <a:xfrm>
            <a:off x="7366635" y="274955"/>
            <a:ext cx="1320165" cy="796925"/>
          </a:xfrm>
        </p:spPr>
        <p:txBody>
          <a:bodyPr anchor="t"/>
          <a:lstStyle/>
          <a:p>
            <a:r>
              <a:rPr lang="zh-CN" sz="3600" b="0"/>
              <a:t>总结</a:t>
            </a:r>
            <a:endParaRPr lang="zh-CN"/>
          </a:p>
        </p:txBody>
      </p:sp>
      <p:pic>
        <p:nvPicPr>
          <p:cNvPr id="24579" name="Picture 3"/>
          <p:cNvPicPr>
            <a:picLocks noGrp="1" noChangeAspect="1" noChangeArrowheads="1"/>
          </p:cNvPicPr>
          <p:nvPr>
            <p:ph type="body" idx="4294967295"/>
          </p:nvPr>
        </p:nvPicPr>
        <p:blipFill>
          <a:blip r:embed="rId1"/>
          <a:srcRect/>
          <a:stretch>
            <a:fillRect/>
          </a:stretch>
        </p:blipFill>
        <p:spPr bwMode="auto">
          <a:xfrm>
            <a:off x="784225" y="1276350"/>
            <a:ext cx="7645400" cy="501015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fld id="{764D8652-04EA-4B82-A0AF-766B8D9A2409}" type="slidenum">
              <a:rPr lang="zh-CN" altLang="en-US"/>
            </a:fld>
            <a:r>
              <a:rPr lang="zh-CN" altLang="en-US"/>
              <a:t>/45</a:t>
            </a:r>
            <a:endParaRPr lang="zh-CN" altLang="en-US" sz="1800"/>
          </a:p>
        </p:txBody>
      </p:sp>
      <p:sp>
        <p:nvSpPr>
          <p:cNvPr id="4098" name="Rectangle 2"/>
          <p:cNvSpPr>
            <a:spLocks noGrp="1" noChangeArrowheads="1"/>
          </p:cNvSpPr>
          <p:nvPr>
            <p:ph type="title" idx="4294967295"/>
          </p:nvPr>
        </p:nvSpPr>
        <p:spPr>
          <a:xfrm>
            <a:off x="7470140" y="274955"/>
            <a:ext cx="1216660" cy="796925"/>
          </a:xfrm>
        </p:spPr>
        <p:txBody>
          <a:bodyPr anchor="t"/>
          <a:lstStyle/>
          <a:p>
            <a:r>
              <a:rPr lang="zh-CN" sz="3600" b="0"/>
              <a:t>目标</a:t>
            </a:r>
            <a:endParaRPr lang="zh-CN"/>
          </a:p>
        </p:txBody>
      </p:sp>
      <p:sp>
        <p:nvSpPr>
          <p:cNvPr id="4099" name="Rectangle 3"/>
          <p:cNvSpPr>
            <a:spLocks noGrp="1" noChangeArrowheads="1"/>
          </p:cNvSpPr>
          <p:nvPr>
            <p:ph type="body" idx="4294967295"/>
          </p:nvPr>
        </p:nvSpPr>
        <p:spPr bwMode="auto">
          <a:xfrm>
            <a:off x="784225" y="1276350"/>
            <a:ext cx="7645400" cy="5010150"/>
          </a:xfrm>
          <a:prstGeom prst="rect">
            <a:avLst/>
          </a:prstGeom>
          <a:noFill/>
        </p:spPr>
        <p:txBody>
          <a:bodyPr/>
          <a:lstStyle/>
          <a:p>
            <a:pPr>
              <a:buSzPct val="80000"/>
              <a:buFontTx/>
              <a:buNone/>
            </a:pPr>
            <a:r>
              <a:rPr lang="zh-CN" altLang="en-US" b="0"/>
              <a:t>熟练掌握</a:t>
            </a:r>
            <a:r>
              <a:rPr lang="en-US" b="0"/>
              <a:t>JAVA</a:t>
            </a:r>
            <a:r>
              <a:rPr lang="zh-CN" altLang="en-US" b="0"/>
              <a:t>集合的三种类型：</a:t>
            </a:r>
            <a:r>
              <a:rPr lang="en-US" b="0"/>
              <a:t>Set(</a:t>
            </a:r>
            <a:r>
              <a:rPr lang="zh-CN" altLang="en-US" b="0"/>
              <a:t>集</a:t>
            </a:r>
            <a:r>
              <a:rPr lang="en-US" b="0"/>
              <a:t>)</a:t>
            </a:r>
            <a:r>
              <a:rPr lang="zh-CN" altLang="en-US" b="0"/>
              <a:t>、</a:t>
            </a:r>
            <a:r>
              <a:rPr lang="en-US" b="0"/>
              <a:t>List(</a:t>
            </a:r>
            <a:r>
              <a:rPr lang="zh-CN" altLang="en-US" b="0"/>
              <a:t>列表</a:t>
            </a:r>
            <a:r>
              <a:rPr lang="en-US" b="0"/>
              <a:t>)</a:t>
            </a:r>
            <a:r>
              <a:rPr lang="zh-CN" altLang="en-US" b="0"/>
              <a:t>、</a:t>
            </a:r>
            <a:r>
              <a:rPr lang="en-US" b="0"/>
              <a:t>Map(</a:t>
            </a:r>
            <a:r>
              <a:rPr lang="zh-CN" altLang="en-US" b="0"/>
              <a:t>映射</a:t>
            </a:r>
            <a:r>
              <a:rPr lang="en-US" b="0"/>
              <a:t>)</a:t>
            </a:r>
            <a:r>
              <a:rPr lang="zh-CN" altLang="en-US" b="0"/>
              <a:t>；</a:t>
            </a:r>
            <a:endParaRPr lang="zh-CN" altLang="en-US" b="0"/>
          </a:p>
          <a:p>
            <a:pPr>
              <a:buSzPct val="80000"/>
              <a:buFontTx/>
              <a:buNone/>
            </a:pPr>
            <a:endParaRPr lang="zh-CN" altLang="en-US" b="0"/>
          </a:p>
          <a:p>
            <a:pPr>
              <a:buSzPct val="80000"/>
              <a:buFontTx/>
              <a:buNone/>
            </a:pPr>
            <a:r>
              <a:rPr lang="zh-CN" altLang="en-US" b="0"/>
              <a:t>重点</a:t>
            </a:r>
            <a:endParaRPr lang="zh-CN" altLang="en-US" b="0"/>
          </a:p>
          <a:p>
            <a:pPr lvl="2">
              <a:buClr>
                <a:schemeClr val="tx2"/>
              </a:buClr>
              <a:buFontTx/>
              <a:buNone/>
            </a:pPr>
            <a:r>
              <a:rPr lang="zh-CN" altLang="en-US" b="0"/>
              <a:t>掌握如下类的使用：</a:t>
            </a:r>
            <a:r>
              <a:rPr lang="en-US" b="0"/>
              <a:t>HashSet</a:t>
            </a:r>
            <a:r>
              <a:rPr lang="zh-CN" altLang="en-US" b="0"/>
              <a:t>、</a:t>
            </a:r>
            <a:r>
              <a:rPr lang="en-US" b="0"/>
              <a:t>TreeSet</a:t>
            </a:r>
            <a:r>
              <a:rPr lang="zh-CN" altLang="en-US" b="0"/>
              <a:t>、</a:t>
            </a:r>
            <a:r>
              <a:rPr lang="en-US" b="0"/>
              <a:t>ArrayList</a:t>
            </a:r>
            <a:r>
              <a:rPr lang="zh-CN" altLang="en-US" b="0"/>
              <a:t>、</a:t>
            </a:r>
            <a:r>
              <a:rPr lang="en-US" b="0"/>
              <a:t>LinkedList</a:t>
            </a:r>
            <a:r>
              <a:rPr lang="zh-CN" altLang="en-US" b="0"/>
              <a:t>、</a:t>
            </a:r>
            <a:r>
              <a:rPr lang="en-US" b="0"/>
              <a:t>HashMap</a:t>
            </a:r>
            <a:r>
              <a:rPr lang="zh-CN" altLang="en-US" b="0"/>
              <a:t>、</a:t>
            </a:r>
            <a:r>
              <a:rPr lang="en-US" b="0"/>
              <a:t>TreeMap</a:t>
            </a:r>
            <a:endParaRPr lang="zh-CN" altLang="en-US" b="0"/>
          </a:p>
          <a:p>
            <a:pPr lvl="2">
              <a:buClr>
                <a:schemeClr val="tx2"/>
              </a:buClr>
              <a:buFontTx/>
              <a:buNone/>
            </a:pPr>
            <a:r>
              <a:rPr lang="zh-CN" altLang="en-US" b="0"/>
              <a:t>熟悉集合元素的添加，遍历集合中的所有元素。</a:t>
            </a:r>
            <a:endParaRPr lang="zh-CN" altLang="en-US" b="0"/>
          </a:p>
          <a:p>
            <a:pPr>
              <a:buSzPct val="80000"/>
              <a:buFontTx/>
              <a:buNone/>
            </a:pPr>
            <a:r>
              <a:rPr lang="zh-CN" altLang="en-US" b="0"/>
              <a:t>难点</a:t>
            </a:r>
            <a:endParaRPr lang="zh-CN" altLang="en-US" b="0"/>
          </a:p>
          <a:p>
            <a:pPr lvl="2">
              <a:buClr>
                <a:schemeClr val="tx2"/>
              </a:buClr>
              <a:buFontTx/>
              <a:buNone/>
            </a:pPr>
            <a:r>
              <a:rPr lang="en-US" b="0"/>
              <a:t>Map,</a:t>
            </a:r>
            <a:r>
              <a:rPr lang="zh-CN" altLang="en-US" b="0"/>
              <a:t>遍历集合中的所有元素</a:t>
            </a: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7302500" y="274955"/>
            <a:ext cx="1384300" cy="796925"/>
          </a:xfrm>
        </p:spPr>
        <p:txBody>
          <a:bodyPr anchor="t"/>
          <a:lstStyle/>
          <a:p>
            <a:r>
              <a:rPr lang="zh-CN" sz="3600" b="0"/>
              <a:t>总结</a:t>
            </a:r>
            <a:endParaRPr lang="zh-CN"/>
          </a:p>
        </p:txBody>
      </p:sp>
      <p:sp>
        <p:nvSpPr>
          <p:cNvPr id="25603" name="Rectangle 3"/>
          <p:cNvSpPr>
            <a:spLocks noGrp="1" noChangeArrowheads="1"/>
          </p:cNvSpPr>
          <p:nvPr>
            <p:ph type="body" idx="4294967295"/>
          </p:nvPr>
        </p:nvSpPr>
        <p:spPr bwMode="auto">
          <a:xfrm>
            <a:off x="784225" y="1276350"/>
            <a:ext cx="7645400" cy="5010150"/>
          </a:xfrm>
          <a:prstGeom prst="rect">
            <a:avLst/>
          </a:prstGeom>
          <a:noFill/>
        </p:spPr>
        <p:txBody>
          <a:bodyPr/>
          <a:lstStyle/>
          <a:p>
            <a:pPr marL="533400" indent="-533400">
              <a:lnSpc>
                <a:spcPct val="90000"/>
              </a:lnSpc>
              <a:buSzPct val="80000"/>
              <a:buFontTx/>
              <a:buNone/>
            </a:pPr>
            <a:r>
              <a:rPr lang="en-US" b="0"/>
              <a:t>Set</a:t>
            </a:r>
            <a:r>
              <a:rPr lang="zh-CN" altLang="en-US" b="0"/>
              <a:t>（集）：集合中的元素不按特定方式排序，并且没有重复对象。他的有些实现类能对集合中的对象按特定方式排序。</a:t>
            </a:r>
            <a:endParaRPr lang="zh-CN" altLang="en-US" b="0"/>
          </a:p>
          <a:p>
            <a:pPr marL="533400" indent="-533400">
              <a:lnSpc>
                <a:spcPct val="90000"/>
              </a:lnSpc>
              <a:buSzPct val="80000"/>
              <a:buFontTx/>
              <a:buNone/>
            </a:pPr>
            <a:r>
              <a:rPr lang="en-US" b="0"/>
              <a:t>List</a:t>
            </a:r>
            <a:r>
              <a:rPr lang="zh-CN" altLang="en-US" b="0"/>
              <a:t>（列表）：集合中的元素按索引位置排序，可以有重复对象，允许按照对象在集合中的索引位置检索对象。</a:t>
            </a:r>
            <a:endParaRPr lang="zh-CN" altLang="en-US" b="0"/>
          </a:p>
          <a:p>
            <a:pPr marL="533400" indent="-533400">
              <a:lnSpc>
                <a:spcPct val="90000"/>
              </a:lnSpc>
              <a:buSzPct val="80000"/>
              <a:buFontTx/>
              <a:buNone/>
            </a:pPr>
            <a:r>
              <a:rPr lang="en-US" b="0"/>
              <a:t>Map</a:t>
            </a:r>
            <a:r>
              <a:rPr lang="zh-CN" altLang="en-US" b="0"/>
              <a:t>（映射）：集合中的每一个元素包含一对键对象和值对象，集合中没有重复的键对象，值对象可以重复。他的有些实现类能对集合中的键对象进行排序。 </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2419985" y="274955"/>
            <a:ext cx="6581140" cy="796925"/>
          </a:xfrm>
        </p:spPr>
        <p:txBody>
          <a:bodyPr anchor="t"/>
          <a:lstStyle/>
          <a:p>
            <a:r>
              <a:rPr lang="zh-CN" altLang="en-US" sz="2800" b="0"/>
              <a:t>面试</a:t>
            </a:r>
            <a:r>
              <a:rPr lang="en-US" sz="2800" b="0"/>
              <a:t>: Hashtable</a:t>
            </a:r>
            <a:r>
              <a:rPr lang="zh-CN" altLang="en-US" sz="2800" b="0"/>
              <a:t>和</a:t>
            </a:r>
            <a:r>
              <a:rPr lang="en-US" sz="2800" b="0"/>
              <a:t>HashMap</a:t>
            </a:r>
            <a:r>
              <a:rPr lang="zh-CN" altLang="en-US" sz="2800" b="0"/>
              <a:t>有什么区别</a:t>
            </a:r>
            <a:endParaRPr lang="zh-CN" altLang="en-US"/>
          </a:p>
        </p:txBody>
      </p:sp>
      <p:sp>
        <p:nvSpPr>
          <p:cNvPr id="26627" name="Rectangle 3"/>
          <p:cNvSpPr>
            <a:spLocks noGrp="1" noChangeArrowheads="1"/>
          </p:cNvSpPr>
          <p:nvPr>
            <p:ph type="body" idx="4294967295"/>
          </p:nvPr>
        </p:nvSpPr>
        <p:spPr bwMode="auto">
          <a:xfrm>
            <a:off x="755650" y="1276350"/>
            <a:ext cx="7931150" cy="5081588"/>
          </a:xfrm>
          <a:prstGeom prst="rect">
            <a:avLst/>
          </a:prstGeom>
          <a:noFill/>
        </p:spPr>
        <p:txBody>
          <a:bodyPr/>
          <a:lstStyle/>
          <a:p>
            <a:pPr>
              <a:buSzPct val="80000"/>
              <a:buFontTx/>
              <a:buNone/>
            </a:pPr>
            <a:r>
              <a:rPr lang="en-US" sz="2400" b="0"/>
              <a:t>1.  Hashtable</a:t>
            </a:r>
            <a:r>
              <a:rPr lang="zh-CN" altLang="en-US" sz="2400" b="0"/>
              <a:t>的方法是</a:t>
            </a:r>
            <a:r>
              <a:rPr lang="en-US" sz="2400" b="0"/>
              <a:t>Synchronize</a:t>
            </a:r>
            <a:r>
              <a:rPr lang="zh-CN" altLang="en-US" sz="2400" b="0"/>
              <a:t>的，</a:t>
            </a:r>
            <a:r>
              <a:rPr lang="en-US" sz="2400" b="0"/>
              <a:t>HashMap</a:t>
            </a:r>
            <a:r>
              <a:rPr lang="zh-CN" altLang="en-US" sz="2400" b="0"/>
              <a:t>不是 </a:t>
            </a:r>
            <a:endParaRPr lang="zh-CN" altLang="en-US" sz="2400" b="0"/>
          </a:p>
          <a:p>
            <a:pPr>
              <a:buSzPct val="80000"/>
              <a:buFontTx/>
              <a:buNone/>
            </a:pPr>
            <a:r>
              <a:rPr lang="en-US" sz="2400" b="0"/>
              <a:t>2.  Hashtable</a:t>
            </a:r>
            <a:r>
              <a:rPr lang="zh-CN" altLang="en-US" sz="2400" b="0"/>
              <a:t>不允许</a:t>
            </a:r>
            <a:r>
              <a:rPr lang="en-US" sz="2400" b="0"/>
              <a:t>null</a:t>
            </a:r>
            <a:r>
              <a:rPr lang="zh-CN" altLang="en-US" sz="2400" b="0"/>
              <a:t>值</a:t>
            </a:r>
            <a:r>
              <a:rPr lang="en-US" sz="2400" b="0"/>
              <a:t>(key</a:t>
            </a:r>
            <a:r>
              <a:rPr lang="zh-CN" altLang="en-US" sz="2400" b="0"/>
              <a:t>和</a:t>
            </a:r>
            <a:r>
              <a:rPr lang="en-US" sz="2400" b="0"/>
              <a:t>value</a:t>
            </a:r>
            <a:r>
              <a:rPr lang="zh-CN" altLang="en-US" sz="2400" b="0"/>
              <a:t>都不可以</a:t>
            </a:r>
            <a:r>
              <a:rPr lang="en-US" sz="2400" b="0"/>
              <a:t>),HashMap</a:t>
            </a:r>
            <a:r>
              <a:rPr lang="zh-CN" altLang="en-US" sz="2400" b="0"/>
              <a:t>允许</a:t>
            </a:r>
            <a:r>
              <a:rPr lang="en-US" sz="2400" b="0"/>
              <a:t>null</a:t>
            </a:r>
            <a:r>
              <a:rPr lang="zh-CN" altLang="en-US" sz="2400" b="0"/>
              <a:t>值</a:t>
            </a:r>
            <a:r>
              <a:rPr lang="en-US" sz="2400" b="0"/>
              <a:t>(key</a:t>
            </a:r>
            <a:r>
              <a:rPr lang="zh-CN" altLang="en-US" sz="2400" b="0"/>
              <a:t>和</a:t>
            </a:r>
            <a:r>
              <a:rPr lang="en-US" sz="2400" b="0"/>
              <a:t>value</a:t>
            </a:r>
            <a:r>
              <a:rPr lang="zh-CN" altLang="en-US" sz="2400" b="0"/>
              <a:t>都可以</a:t>
            </a:r>
            <a:r>
              <a:rPr lang="en-US" sz="2400" b="0"/>
              <a:t>) </a:t>
            </a:r>
            <a:endParaRPr lang="zh-CN" altLang="en-US" sz="2400" b="0"/>
          </a:p>
          <a:p>
            <a:pPr>
              <a:buSzPct val="80000"/>
              <a:buFontTx/>
              <a:buNone/>
            </a:pPr>
            <a:r>
              <a:rPr lang="en-US" sz="2400" b="0"/>
              <a:t>3.  HashMap</a:t>
            </a:r>
            <a:r>
              <a:rPr lang="zh-CN" altLang="en-US" sz="2400" b="0"/>
              <a:t>去掉了</a:t>
            </a:r>
            <a:r>
              <a:rPr lang="en-US" sz="2400" b="0"/>
              <a:t>Hashtable</a:t>
            </a:r>
            <a:r>
              <a:rPr lang="zh-CN" altLang="en-US" sz="2400" b="0"/>
              <a:t>的</a:t>
            </a:r>
            <a:r>
              <a:rPr lang="en-US" sz="2400" b="0"/>
              <a:t>contains</a:t>
            </a:r>
            <a:r>
              <a:rPr lang="zh-CN" altLang="en-US" sz="2400" b="0"/>
              <a:t>方法，保留了</a:t>
            </a:r>
            <a:r>
              <a:rPr lang="en-US" sz="2400" b="0"/>
              <a:t>containsValue</a:t>
            </a:r>
            <a:r>
              <a:rPr lang="zh-CN" altLang="en-US" sz="2400" b="0"/>
              <a:t>和</a:t>
            </a:r>
            <a:r>
              <a:rPr lang="en-US" sz="2400" b="0"/>
              <a:t>containsKey</a:t>
            </a:r>
            <a:r>
              <a:rPr lang="zh-CN" altLang="en-US" sz="2400" b="0"/>
              <a:t>方法 </a:t>
            </a:r>
            <a:endParaRPr lang="zh-CN" altLang="en-US" sz="2400" b="0"/>
          </a:p>
          <a:p>
            <a:pPr>
              <a:buSzPct val="80000"/>
              <a:buFontTx/>
              <a:buNone/>
            </a:pPr>
            <a:r>
              <a:rPr lang="en-US" sz="2400" b="0"/>
              <a:t>4.  Hashtable</a:t>
            </a:r>
            <a:r>
              <a:rPr lang="zh-CN" altLang="en-US" sz="2400" b="0"/>
              <a:t>使用</a:t>
            </a:r>
            <a:r>
              <a:rPr lang="en-US" sz="2400" b="0"/>
              <a:t>Enumeration</a:t>
            </a:r>
            <a:r>
              <a:rPr lang="zh-CN" altLang="en-US" sz="2400" b="0"/>
              <a:t>，</a:t>
            </a:r>
            <a:r>
              <a:rPr lang="en-US" sz="2400" b="0"/>
              <a:t>HashMap</a:t>
            </a:r>
            <a:r>
              <a:rPr lang="zh-CN" altLang="en-US" sz="2400" b="0"/>
              <a:t>使用</a:t>
            </a:r>
            <a:r>
              <a:rPr lang="en-US" sz="2400" b="0"/>
              <a:t>Iterator </a:t>
            </a:r>
            <a:endParaRPr lang="zh-CN" altLang="en-US" sz="2400" b="0"/>
          </a:p>
          <a:p>
            <a:pPr>
              <a:buSzPct val="80000"/>
              <a:buFontTx/>
              <a:buNone/>
            </a:pPr>
            <a:r>
              <a:rPr lang="en-US" sz="2400" b="0"/>
              <a:t>5.  Hashtable</a:t>
            </a:r>
            <a:r>
              <a:rPr lang="zh-CN" altLang="en-US" sz="2400" b="0"/>
              <a:t>中</a:t>
            </a:r>
            <a:r>
              <a:rPr lang="en-US" sz="2400" b="0"/>
              <a:t>hash</a:t>
            </a:r>
            <a:r>
              <a:rPr lang="zh-CN" altLang="en-US" sz="2400" b="0"/>
              <a:t>数组默认大小是</a:t>
            </a:r>
            <a:r>
              <a:rPr lang="en-US" sz="2400" b="0"/>
              <a:t>11</a:t>
            </a:r>
            <a:r>
              <a:rPr lang="zh-CN" altLang="en-US" sz="2400" b="0"/>
              <a:t>，增加的方式是 </a:t>
            </a:r>
            <a:r>
              <a:rPr lang="en-US" sz="2400" b="0"/>
              <a:t>old*2+1</a:t>
            </a:r>
            <a:r>
              <a:rPr lang="zh-CN" altLang="en-US" sz="2400" b="0"/>
              <a:t>。</a:t>
            </a:r>
            <a:r>
              <a:rPr lang="en-US" sz="2400" b="0"/>
              <a:t>HashMap</a:t>
            </a:r>
            <a:r>
              <a:rPr lang="zh-CN" altLang="en-US" sz="2400" b="0"/>
              <a:t>中</a:t>
            </a:r>
            <a:r>
              <a:rPr lang="en-US" sz="2400" b="0"/>
              <a:t>hash</a:t>
            </a:r>
            <a:r>
              <a:rPr lang="zh-CN" altLang="en-US" sz="2400" b="0"/>
              <a:t>数组的默认大小是</a:t>
            </a:r>
            <a:r>
              <a:rPr lang="en-US" sz="2400" b="0"/>
              <a:t>16</a:t>
            </a:r>
            <a:r>
              <a:rPr lang="zh-CN" altLang="en-US" sz="2400" b="0"/>
              <a:t>，而且一定是</a:t>
            </a:r>
            <a:r>
              <a:rPr lang="en-US" sz="2400" b="0"/>
              <a:t>2</a:t>
            </a:r>
            <a:r>
              <a:rPr lang="zh-CN" altLang="en-US" sz="2400" b="0"/>
              <a:t>的指数</a:t>
            </a:r>
            <a:endParaRPr lang="zh-CN" altLang="en-US" sz="2400" b="0"/>
          </a:p>
          <a:p>
            <a:pPr>
              <a:buSzPct val="80000"/>
              <a:buFontTx/>
              <a:buNone/>
            </a:pPr>
            <a:endParaRPr lang="zh-CN" altLang="en-US" sz="2000"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p:cBhvr>
                                        <p:cTn id="12" dur="500"/>
                                        <p:tgtEl>
                                          <p:spTgt spid="26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p:cBhvr>
                                        <p:cTn id="17" dur="500"/>
                                        <p:tgtEl>
                                          <p:spTgt spid="26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627">
                                            <p:txEl>
                                              <p:pRg st="3" end="3"/>
                                            </p:txEl>
                                          </p:spTgt>
                                        </p:tgtEl>
                                        <p:attrNameLst>
                                          <p:attrName>style.visibility</p:attrName>
                                        </p:attrNameLst>
                                      </p:cBhvr>
                                      <p:to>
                                        <p:strVal val="visible"/>
                                      </p:to>
                                    </p:set>
                                    <p:animEffect>
                                      <p:cBhvr>
                                        <p:cTn id="22" dur="500"/>
                                        <p:tgtEl>
                                          <p:spTgt spid="266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6627">
                                            <p:txEl>
                                              <p:pRg st="4" end="4"/>
                                            </p:txEl>
                                          </p:spTgt>
                                        </p:tgtEl>
                                        <p:attrNameLst>
                                          <p:attrName>style.visibility</p:attrName>
                                        </p:attrNameLst>
                                      </p:cBhvr>
                                      <p:to>
                                        <p:strVal val="visible"/>
                                      </p:to>
                                    </p:set>
                                    <p:animEffect>
                                      <p:cBhvr>
                                        <p:cTn id="27" dur="500"/>
                                        <p:tgtEl>
                                          <p:spTgt spid="266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ldLvl="0" autoUpdateAnimBg="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3388360" y="274955"/>
            <a:ext cx="5298440" cy="796925"/>
          </a:xfrm>
        </p:spPr>
        <p:txBody>
          <a:bodyPr anchor="t"/>
          <a:lstStyle/>
          <a:p>
            <a:r>
              <a:rPr lang="en-US" sz="2800" b="0"/>
              <a:t>Vector </a:t>
            </a:r>
            <a:r>
              <a:rPr lang="zh-CN" altLang="en-US" sz="2800" b="0"/>
              <a:t>和</a:t>
            </a:r>
            <a:r>
              <a:rPr lang="en-US" sz="2800" b="0"/>
              <a:t>ArrayList</a:t>
            </a:r>
            <a:r>
              <a:rPr lang="zh-CN" altLang="en-US" sz="2800" b="0"/>
              <a:t>有什么区别</a:t>
            </a:r>
            <a:r>
              <a:rPr lang="en-US" sz="2800" b="0"/>
              <a:t>?</a:t>
            </a:r>
            <a:endParaRPr lang="zh-CN" altLang="en-US"/>
          </a:p>
        </p:txBody>
      </p:sp>
      <p:sp>
        <p:nvSpPr>
          <p:cNvPr id="27651" name="Rectangle 3"/>
          <p:cNvSpPr>
            <a:spLocks noGrp="1" noChangeArrowheads="1"/>
          </p:cNvSpPr>
          <p:nvPr>
            <p:ph type="body" idx="4294967295"/>
          </p:nvPr>
        </p:nvSpPr>
        <p:spPr bwMode="auto">
          <a:xfrm>
            <a:off x="214313" y="1000125"/>
            <a:ext cx="8628062" cy="5184775"/>
          </a:xfrm>
          <a:prstGeom prst="rect">
            <a:avLst/>
          </a:prstGeom>
          <a:noFill/>
        </p:spPr>
        <p:txBody>
          <a:bodyPr/>
          <a:lstStyle/>
          <a:p>
            <a:pPr>
              <a:lnSpc>
                <a:spcPct val="80000"/>
              </a:lnSpc>
              <a:buSzPct val="80000"/>
              <a:buFontTx/>
              <a:buNone/>
            </a:pPr>
            <a:r>
              <a:rPr lang="en-US" sz="2000" b="0"/>
              <a:t>Vector</a:t>
            </a:r>
            <a:r>
              <a:rPr lang="zh-CN" altLang="en-US" sz="2000" b="0"/>
              <a:t>的方法都是同步的</a:t>
            </a:r>
            <a:r>
              <a:rPr lang="en-US" sz="2000" b="0"/>
              <a:t>(Synchronized),</a:t>
            </a:r>
            <a:r>
              <a:rPr lang="zh-CN" altLang="en-US" sz="2000" b="0"/>
              <a:t>是线程安全的</a:t>
            </a:r>
            <a:r>
              <a:rPr lang="en-US" sz="2000" b="0"/>
              <a:t>(thread-safe)</a:t>
            </a:r>
            <a:r>
              <a:rPr lang="zh-CN" altLang="en-US" sz="2000" b="0"/>
              <a:t>，而</a:t>
            </a:r>
            <a:r>
              <a:rPr lang="en-US" sz="2000" b="0"/>
              <a:t>ArrayList</a:t>
            </a:r>
            <a:r>
              <a:rPr lang="zh-CN" altLang="en-US" sz="2000" b="0"/>
              <a:t>的方法不是，由于线程的同步必然要影响性能，因此</a:t>
            </a:r>
            <a:r>
              <a:rPr lang="en-US" sz="2000" b="0"/>
              <a:t>,ArrayList</a:t>
            </a:r>
            <a:r>
              <a:rPr lang="zh-CN" altLang="en-US" sz="2000" b="0"/>
              <a:t>的性能比</a:t>
            </a:r>
            <a:r>
              <a:rPr lang="en-US" sz="2000" b="0"/>
              <a:t>Vector</a:t>
            </a:r>
            <a:r>
              <a:rPr lang="zh-CN" altLang="en-US" sz="2000" b="0"/>
              <a:t>好。</a:t>
            </a:r>
            <a:endParaRPr lang="zh-CN" altLang="en-US" sz="2000" b="0"/>
          </a:p>
          <a:p>
            <a:pPr>
              <a:lnSpc>
                <a:spcPct val="80000"/>
              </a:lnSpc>
              <a:buSzPct val="80000"/>
              <a:buFontTx/>
              <a:buNone/>
            </a:pPr>
            <a:r>
              <a:rPr lang="zh-CN" altLang="en-US" sz="2000" b="0"/>
              <a:t>当</a:t>
            </a:r>
            <a:r>
              <a:rPr lang="en-US" sz="2000" b="0"/>
              <a:t>Vector</a:t>
            </a:r>
            <a:r>
              <a:rPr lang="zh-CN" altLang="en-US" sz="2000" b="0"/>
              <a:t>或</a:t>
            </a:r>
            <a:r>
              <a:rPr lang="en-US" sz="2000" b="0"/>
              <a:t>ArrayList</a:t>
            </a:r>
            <a:r>
              <a:rPr lang="zh-CN" altLang="en-US" sz="2000" b="0"/>
              <a:t>中的元素超过它的初始大小时</a:t>
            </a:r>
            <a:r>
              <a:rPr lang="en-US" sz="2000" b="0"/>
              <a:t>,Vector</a:t>
            </a:r>
            <a:r>
              <a:rPr lang="zh-CN" altLang="en-US" sz="2000" b="0"/>
              <a:t>会将它的容量翻倍</a:t>
            </a:r>
            <a:r>
              <a:rPr lang="en-US" sz="2000" b="0"/>
              <a:t>,</a:t>
            </a:r>
            <a:r>
              <a:rPr lang="zh-CN" altLang="en-US" sz="2000" b="0"/>
              <a:t>而</a:t>
            </a:r>
            <a:r>
              <a:rPr lang="en-US" sz="2000" b="0"/>
              <a:t>ArrayList</a:t>
            </a:r>
            <a:r>
              <a:rPr lang="zh-CN" altLang="en-US" sz="2000" b="0"/>
              <a:t>只增加</a:t>
            </a:r>
            <a:r>
              <a:rPr lang="en-US" sz="2000" b="0"/>
              <a:t>50%</a:t>
            </a:r>
            <a:r>
              <a:rPr lang="zh-CN" altLang="en-US" sz="2000" b="0"/>
              <a:t>的大小，这样</a:t>
            </a:r>
            <a:r>
              <a:rPr lang="en-US" sz="2000" b="0"/>
              <a:t>,ArrayList</a:t>
            </a:r>
            <a:r>
              <a:rPr lang="zh-CN" altLang="en-US" sz="2000" b="0"/>
              <a:t>就有利于节约内存空间。 </a:t>
            </a:r>
            <a:endParaRPr lang="en-US" sz="2000" b="0"/>
          </a:p>
          <a:p>
            <a:pPr>
              <a:lnSpc>
                <a:spcPct val="80000"/>
              </a:lnSpc>
              <a:buSzPct val="80000"/>
              <a:buFontTx/>
              <a:buNone/>
            </a:pPr>
            <a:r>
              <a:rPr lang="en-US" sz="2000" b="0"/>
              <a:t>public class Vector extends AbstractList implements List, RandomAccess, Cloneable, java.io.Serializable</a:t>
            </a:r>
            <a:endParaRPr lang="zh-CN" altLang="en-US" sz="2000" b="0"/>
          </a:p>
          <a:p>
            <a:pPr>
              <a:lnSpc>
                <a:spcPct val="80000"/>
              </a:lnSpc>
              <a:buSzPct val="80000"/>
              <a:buFontTx/>
              <a:buNone/>
            </a:pPr>
            <a:r>
              <a:rPr lang="zh-CN" altLang="en-US" sz="2000" b="0"/>
              <a:t>可以看出和</a:t>
            </a:r>
            <a:r>
              <a:rPr lang="en-US" sz="2000" b="0"/>
              <a:t>ArrayList</a:t>
            </a:r>
            <a:r>
              <a:rPr lang="zh-CN" altLang="en-US" sz="2000" b="0"/>
              <a:t>的声明是一样的，这里不考虑它的实现，来看看主要区别：</a:t>
            </a:r>
            <a:endParaRPr lang="zh-CN" altLang="en-US" sz="2000" b="0"/>
          </a:p>
          <a:p>
            <a:pPr>
              <a:lnSpc>
                <a:spcPct val="80000"/>
              </a:lnSpc>
              <a:buSzPct val="80000"/>
              <a:buFontTx/>
              <a:buNone/>
            </a:pPr>
            <a:r>
              <a:rPr lang="en-US" sz="2000" b="0"/>
              <a:t>1.Vector</a:t>
            </a:r>
            <a:r>
              <a:rPr lang="zh-CN" altLang="en-US" sz="2000" b="0"/>
              <a:t>有而</a:t>
            </a:r>
            <a:r>
              <a:rPr lang="en-US" sz="2000" b="0"/>
              <a:t>ArrayList</a:t>
            </a:r>
            <a:r>
              <a:rPr lang="zh-CN" altLang="en-US" sz="2000" b="0"/>
              <a:t>没有的方法：</a:t>
            </a:r>
            <a:r>
              <a:rPr lang="en-US" sz="2000" b="0"/>
              <a:t>addElement</a:t>
            </a:r>
            <a:r>
              <a:rPr lang="zh-CN" altLang="en-US" sz="2000" b="0"/>
              <a:t>，</a:t>
            </a:r>
            <a:r>
              <a:rPr lang="en-US" sz="2000" b="0"/>
              <a:t>copyInto</a:t>
            </a:r>
            <a:r>
              <a:rPr lang="zh-CN" altLang="en-US" sz="2000" b="0"/>
              <a:t>，</a:t>
            </a:r>
            <a:r>
              <a:rPr lang="en-US" sz="2000" b="0"/>
              <a:t>elementAt</a:t>
            </a:r>
            <a:r>
              <a:rPr lang="zh-CN" altLang="en-US" sz="2000" b="0"/>
              <a:t>，</a:t>
            </a:r>
            <a:r>
              <a:rPr lang="en-US" sz="2000" b="0"/>
              <a:t>elements</a:t>
            </a:r>
            <a:r>
              <a:rPr lang="zh-CN" altLang="en-US" sz="2000" b="0"/>
              <a:t>，</a:t>
            </a:r>
            <a:r>
              <a:rPr lang="en-US" sz="2000" b="0"/>
              <a:t>firstElement</a:t>
            </a:r>
            <a:r>
              <a:rPr lang="zh-CN" altLang="en-US" sz="2000" b="0"/>
              <a:t>，</a:t>
            </a:r>
            <a:r>
              <a:rPr lang="en-US" sz="2000" b="0"/>
              <a:t>firstElement</a:t>
            </a:r>
            <a:r>
              <a:rPr lang="zh-CN" altLang="en-US" sz="2000" b="0"/>
              <a:t>等等，这里就不一一列举，基本上都是多余的方法</a:t>
            </a:r>
            <a:endParaRPr lang="zh-CN" altLang="en-US" sz="2000" b="0"/>
          </a:p>
          <a:p>
            <a:pPr>
              <a:lnSpc>
                <a:spcPct val="80000"/>
              </a:lnSpc>
              <a:buSzPct val="80000"/>
              <a:buFontTx/>
              <a:buNone/>
            </a:pPr>
            <a:r>
              <a:rPr lang="en-US" sz="2000" b="0"/>
              <a:t>2.Vector</a:t>
            </a:r>
            <a:r>
              <a:rPr lang="zh-CN" altLang="en-US" sz="2000" b="0"/>
              <a:t>的实现相对</a:t>
            </a:r>
            <a:r>
              <a:rPr lang="en-US" sz="2000" b="0"/>
              <a:t>ArrayList</a:t>
            </a:r>
            <a:r>
              <a:rPr lang="zh-CN" altLang="en-US" sz="2000" b="0"/>
              <a:t>稍微复杂，</a:t>
            </a:r>
            <a:r>
              <a:rPr lang="en-US" sz="2000" b="0"/>
              <a:t>Vector</a:t>
            </a:r>
            <a:r>
              <a:rPr lang="zh-CN" altLang="en-US" sz="2000" b="0"/>
              <a:t>功能并不比</a:t>
            </a:r>
            <a:r>
              <a:rPr lang="en-US" sz="2000" b="0"/>
              <a:t>ArrayList</a:t>
            </a:r>
            <a:r>
              <a:rPr lang="zh-CN" altLang="en-US" sz="2000" b="0"/>
              <a:t>强大，代码量确是两倍。</a:t>
            </a:r>
            <a:endParaRPr lang="zh-CN" altLang="en-US" sz="2000" b="0"/>
          </a:p>
          <a:p>
            <a:pPr>
              <a:lnSpc>
                <a:spcPct val="80000"/>
              </a:lnSpc>
              <a:buSzPct val="80000"/>
              <a:buFontTx/>
              <a:buNone/>
            </a:pPr>
            <a:r>
              <a:rPr lang="en-US" sz="2000" b="0"/>
              <a:t>3.Vector</a:t>
            </a:r>
            <a:r>
              <a:rPr lang="zh-CN" altLang="en-US" sz="2000" b="0"/>
              <a:t>中的大部分方法都是同步方法，不要认为这是它的优点！同步是要付出代价的，因为方法都经过同步，效率自然下降不少。</a:t>
            </a:r>
            <a:endParaRPr lang="zh-CN" altLang="en-US" sz="2000" b="0"/>
          </a:p>
          <a:p>
            <a:pPr>
              <a:lnSpc>
                <a:spcPct val="80000"/>
              </a:lnSpc>
              <a:buSzPct val="80000"/>
              <a:buFontTx/>
              <a:buNone/>
            </a:pPr>
            <a:endParaRPr lang="zh-CN" altLang="en-US" sz="2000"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p:cBhvr>
                                        <p:cTn id="12" dur="500"/>
                                        <p:tgtEl>
                                          <p:spTgt spid="27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Effect>
                                      <p:cBhvr>
                                        <p:cTn id="17" dur="500"/>
                                        <p:tgtEl>
                                          <p:spTgt spid="276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7651">
                                            <p:txEl>
                                              <p:pRg st="3" end="3"/>
                                            </p:txEl>
                                          </p:spTgt>
                                        </p:tgtEl>
                                        <p:attrNameLst>
                                          <p:attrName>style.visibility</p:attrName>
                                        </p:attrNameLst>
                                      </p:cBhvr>
                                      <p:to>
                                        <p:strVal val="visible"/>
                                      </p:to>
                                    </p:set>
                                    <p:animEffect>
                                      <p:cBhvr>
                                        <p:cTn id="22" dur="500"/>
                                        <p:tgtEl>
                                          <p:spTgt spid="276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7651">
                                            <p:txEl>
                                              <p:pRg st="4" end="4"/>
                                            </p:txEl>
                                          </p:spTgt>
                                        </p:tgtEl>
                                        <p:attrNameLst>
                                          <p:attrName>style.visibility</p:attrName>
                                        </p:attrNameLst>
                                      </p:cBhvr>
                                      <p:to>
                                        <p:strVal val="visible"/>
                                      </p:to>
                                    </p:set>
                                    <p:animEffect>
                                      <p:cBhvr>
                                        <p:cTn id="27" dur="500"/>
                                        <p:tgtEl>
                                          <p:spTgt spid="276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7651">
                                            <p:txEl>
                                              <p:pRg st="5" end="5"/>
                                            </p:txEl>
                                          </p:spTgt>
                                        </p:tgtEl>
                                        <p:attrNameLst>
                                          <p:attrName>style.visibility</p:attrName>
                                        </p:attrNameLst>
                                      </p:cBhvr>
                                      <p:to>
                                        <p:strVal val="visible"/>
                                      </p:to>
                                    </p:set>
                                    <p:animEffect>
                                      <p:cBhvr>
                                        <p:cTn id="32" dur="500"/>
                                        <p:tgtEl>
                                          <p:spTgt spid="2765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7651">
                                            <p:txEl>
                                              <p:pRg st="6" end="6"/>
                                            </p:txEl>
                                          </p:spTgt>
                                        </p:tgtEl>
                                        <p:attrNameLst>
                                          <p:attrName>style.visibility</p:attrName>
                                        </p:attrNameLst>
                                      </p:cBhvr>
                                      <p:to>
                                        <p:strVal val="visible"/>
                                      </p:to>
                                    </p:set>
                                    <p:animEffect>
                                      <p:cBhvr>
                                        <p:cTn id="37" dur="500"/>
                                        <p:tgtEl>
                                          <p:spTgt spid="276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ldLvl="0" autoUpdateAnimBg="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fld id="{C3F02123-1AC1-43B2-A09B-76AE9EFBCF87}" type="slidenum">
              <a:rPr lang="zh-CN" altLang="en-US"/>
            </a:fld>
            <a:r>
              <a:rPr lang="zh-CN" altLang="en-US"/>
              <a:t>/45</a:t>
            </a:r>
            <a:endParaRPr lang="zh-CN" altLang="en-US" sz="1800"/>
          </a:p>
        </p:txBody>
      </p:sp>
      <p:sp>
        <p:nvSpPr>
          <p:cNvPr id="29698" name="Rectangle 2"/>
          <p:cNvSpPr>
            <a:spLocks noGrp="1" noChangeArrowheads="1"/>
          </p:cNvSpPr>
          <p:nvPr>
            <p:ph type="title" idx="4294967295"/>
          </p:nvPr>
        </p:nvSpPr>
        <p:spPr>
          <a:xfrm>
            <a:off x="5996940" y="274955"/>
            <a:ext cx="2689860" cy="796925"/>
          </a:xfrm>
        </p:spPr>
        <p:txBody>
          <a:bodyPr anchor="t"/>
          <a:lstStyle/>
          <a:p>
            <a:r>
              <a:rPr lang="zh-CN" sz="3600" b="0"/>
              <a:t>最后的建议 </a:t>
            </a:r>
            <a:endParaRPr lang="zh-CN"/>
          </a:p>
        </p:txBody>
      </p:sp>
      <p:sp>
        <p:nvSpPr>
          <p:cNvPr id="29699" name="Rectangle 3"/>
          <p:cNvSpPr>
            <a:spLocks noGrp="1" noChangeArrowheads="1"/>
          </p:cNvSpPr>
          <p:nvPr>
            <p:ph type="body" idx="4294967295"/>
          </p:nvPr>
        </p:nvSpPr>
        <p:spPr bwMode="auto">
          <a:xfrm>
            <a:off x="755650" y="1276350"/>
            <a:ext cx="7931150" cy="4867275"/>
          </a:xfrm>
          <a:prstGeom prst="rect">
            <a:avLst/>
          </a:prstGeom>
          <a:noFill/>
        </p:spPr>
        <p:txBody>
          <a:bodyPr/>
          <a:lstStyle/>
          <a:p>
            <a:pPr marL="533400" indent="-533400" algn="l">
              <a:buSzPct val="80000"/>
              <a:buFontTx/>
              <a:buNone/>
            </a:pPr>
            <a:r>
              <a:rPr lang="zh-CN" altLang="en-US" sz="2400" b="0"/>
              <a:t>如果</a:t>
            </a:r>
            <a:r>
              <a:rPr lang="en-US" sz="2400" b="0"/>
              <a:t>Java</a:t>
            </a:r>
            <a:r>
              <a:rPr lang="zh-CN" altLang="en-US" sz="2400" b="0"/>
              <a:t>类重新定义了</a:t>
            </a:r>
            <a:r>
              <a:rPr lang="en-US" sz="2400" b="0"/>
              <a:t>equals()</a:t>
            </a:r>
            <a:r>
              <a:rPr lang="zh-CN" altLang="en-US" sz="2400" b="0"/>
              <a:t>方法，那么这个类也必须重新定义</a:t>
            </a:r>
            <a:r>
              <a:rPr lang="en-US" sz="2400" b="0"/>
              <a:t>hashCode()</a:t>
            </a:r>
            <a:r>
              <a:rPr lang="zh-CN" altLang="en-US" sz="2400" b="0"/>
              <a:t>方法，并且保证当两个对象用</a:t>
            </a:r>
            <a:r>
              <a:rPr lang="en-US" sz="2400" b="0"/>
              <a:t>equals()</a:t>
            </a:r>
            <a:r>
              <a:rPr lang="zh-CN" altLang="en-US" sz="2400" b="0"/>
              <a:t>方法比较的结果为</a:t>
            </a:r>
            <a:r>
              <a:rPr lang="en-US" sz="2400" b="0"/>
              <a:t>true</a:t>
            </a:r>
            <a:r>
              <a:rPr lang="zh-CN" altLang="en-US" sz="2400" b="0"/>
              <a:t>时，这两个对象的</a:t>
            </a:r>
            <a:r>
              <a:rPr lang="en-US" sz="2400" b="0"/>
              <a:t>hashCode()</a:t>
            </a:r>
            <a:r>
              <a:rPr lang="zh-CN" altLang="en-US" sz="2400" b="0"/>
              <a:t>方法的返回值相等。</a:t>
            </a:r>
            <a:endParaRPr lang="en-US" sz="2400" b="0"/>
          </a:p>
          <a:p>
            <a:pPr marL="533400" indent="-533400">
              <a:buSzPct val="80000"/>
              <a:buFontTx/>
              <a:buNone/>
            </a:pPr>
            <a:endParaRPr lang="zh-CN" altLang="en-US" sz="2400" b="0"/>
          </a:p>
          <a:p>
            <a:pPr marL="533400" indent="-533400">
              <a:buSzPct val="80000"/>
              <a:buFontTx/>
              <a:buNone/>
            </a:pPr>
            <a:r>
              <a:rPr lang="zh-CN" altLang="en-US" sz="2400" b="0"/>
              <a:t>如果</a:t>
            </a:r>
            <a:r>
              <a:rPr lang="en-US" sz="2400" b="0"/>
              <a:t>Java</a:t>
            </a:r>
            <a:r>
              <a:rPr lang="zh-CN" altLang="en-US" sz="2400" b="0"/>
              <a:t>类实现了</a:t>
            </a:r>
            <a:r>
              <a:rPr lang="en-US" sz="2400" b="0"/>
              <a:t>Comparable</a:t>
            </a:r>
            <a:r>
              <a:rPr lang="zh-CN" altLang="en-US" sz="2400" b="0"/>
              <a:t>接口，那么应该重新定义</a:t>
            </a:r>
            <a:r>
              <a:rPr lang="en-US" sz="2400" b="0"/>
              <a:t>compareTo() </a:t>
            </a:r>
            <a:r>
              <a:rPr lang="zh-CN" altLang="en-US" sz="2400" b="0"/>
              <a:t>、</a:t>
            </a:r>
            <a:r>
              <a:rPr lang="en-US" sz="2400" b="0"/>
              <a:t>equals()</a:t>
            </a:r>
            <a:r>
              <a:rPr lang="zh-CN" altLang="en-US" sz="2400" b="0"/>
              <a:t>和</a:t>
            </a:r>
            <a:r>
              <a:rPr lang="en-US" sz="2400" b="0"/>
              <a:t>hashCode()</a:t>
            </a:r>
            <a:r>
              <a:rPr lang="zh-CN" altLang="en-US" sz="2400" b="0"/>
              <a:t>方法，保证</a:t>
            </a:r>
            <a:r>
              <a:rPr lang="en-US" sz="2400" b="0"/>
              <a:t>compareTo()</a:t>
            </a:r>
            <a:r>
              <a:rPr lang="zh-CN" altLang="en-US" sz="2400" b="0"/>
              <a:t>和</a:t>
            </a:r>
            <a:r>
              <a:rPr lang="en-US" sz="2400" b="0"/>
              <a:t>equals()</a:t>
            </a:r>
            <a:r>
              <a:rPr lang="zh-CN" altLang="en-US" sz="2400" b="0"/>
              <a:t>采用相同的比较规则来比较两个对象是否相等，并且保证当两个对象用</a:t>
            </a:r>
            <a:r>
              <a:rPr lang="en-US" sz="2400" b="0"/>
              <a:t>equals</a:t>
            </a:r>
            <a:r>
              <a:rPr lang="zh-CN" altLang="en-US" sz="2400" b="0"/>
              <a:t>（）方法比较的结果为</a:t>
            </a:r>
            <a:r>
              <a:rPr lang="en-US" sz="2400" b="0"/>
              <a:t>true</a:t>
            </a:r>
            <a:r>
              <a:rPr lang="zh-CN" altLang="en-US" sz="2400" b="0"/>
              <a:t>时，这两个对象的</a:t>
            </a:r>
            <a:r>
              <a:rPr lang="en-US" sz="2400" b="0"/>
              <a:t>hashCode()</a:t>
            </a:r>
            <a:r>
              <a:rPr lang="zh-CN" altLang="en-US" sz="2400" b="0"/>
              <a:t>方法的返回值相等，</a:t>
            </a:r>
            <a:r>
              <a:rPr lang="en-US" sz="2400" b="0"/>
              <a:t>compareTo()</a:t>
            </a:r>
            <a:r>
              <a:rPr lang="zh-CN" altLang="en-US" sz="2400" b="0"/>
              <a:t>返回是</a:t>
            </a:r>
            <a:r>
              <a:rPr lang="en-US" sz="2400" b="0"/>
              <a:t>0</a:t>
            </a:r>
            <a:r>
              <a:rPr lang="zh-CN" altLang="en-US" sz="2400" b="0"/>
              <a:t>。</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4294967295"/>
          </p:nvPr>
        </p:nvSpPr>
        <p:spPr bwMode="auto">
          <a:xfrm>
            <a:off x="784225" y="1276350"/>
            <a:ext cx="7645400" cy="5010150"/>
          </a:xfrm>
          <a:prstGeom prst="rect">
            <a:avLst/>
          </a:prstGeom>
          <a:noFill/>
        </p:spPr>
        <p:txBody>
          <a:bodyPr/>
          <a:lstStyle/>
          <a:p>
            <a:pPr>
              <a:buSzPct val="80000"/>
              <a:buFontTx/>
              <a:buNone/>
            </a:pPr>
            <a:r>
              <a:rPr lang="en-US" b="0"/>
              <a:t>List</a:t>
            </a:r>
            <a:r>
              <a:rPr lang="zh-CN" altLang="en-US" b="0"/>
              <a:t>和</a:t>
            </a:r>
            <a:r>
              <a:rPr lang="en-US" b="0"/>
              <a:t>Set</a:t>
            </a:r>
            <a:r>
              <a:rPr lang="zh-CN" altLang="en-US" b="0"/>
              <a:t>可以相互转换</a:t>
            </a:r>
            <a:endParaRPr lang="en-US" b="0"/>
          </a:p>
          <a:p>
            <a:pPr>
              <a:buSzPct val="80000"/>
              <a:buFontTx/>
              <a:buNone/>
            </a:pPr>
            <a:r>
              <a:rPr lang="en-US" b="0"/>
              <a:t>Set set = new HashSet(list)</a:t>
            </a:r>
            <a:endParaRPr lang="zh-CN" altLang="en-US" b="0"/>
          </a:p>
          <a:p>
            <a:pPr>
              <a:buSzPct val="80000"/>
              <a:buFontTx/>
              <a:buNone/>
            </a:pPr>
            <a:r>
              <a:rPr lang="en-US" b="0"/>
              <a:t>List list = new ArrayList(set)</a:t>
            </a:r>
            <a:endParaRPr lang="zh-CN" altLang="en-US" b="0"/>
          </a:p>
          <a:p>
            <a:pPr>
              <a:buSzPct val="80000"/>
              <a:buFontTx/>
              <a:buNone/>
            </a:pPr>
            <a:endParaRPr lang="zh-CN" altLang="en-US" b="0"/>
          </a:p>
          <a:p>
            <a:pPr>
              <a:buSzPct val="80000"/>
              <a:buFontTx/>
              <a:buNone/>
            </a:pPr>
            <a:r>
              <a:rPr lang="zh-CN" altLang="en-US" b="0"/>
              <a:t>数组和集合也是可以相互 转换的</a:t>
            </a:r>
            <a:endParaRPr lang="en-US" b="0"/>
          </a:p>
        </p:txBody>
      </p:sp>
      <p:sp>
        <p:nvSpPr>
          <p:cNvPr id="29698" name="Rectangle 2"/>
          <p:cNvSpPr>
            <a:spLocks noGrp="1" noChangeArrowheads="1"/>
          </p:cNvSpPr>
          <p:nvPr/>
        </p:nvSpPr>
        <p:spPr>
          <a:xfrm>
            <a:off x="5535930" y="274955"/>
            <a:ext cx="3150870" cy="796925"/>
          </a:xfrm>
          <a:prstGeom prst="rect">
            <a:avLst/>
          </a:prstGeom>
          <a:solidFill>
            <a:schemeClr val="bg1"/>
          </a:solidFill>
          <a:ln>
            <a:noFill/>
          </a:ln>
        </p:spPr>
        <p:txBody>
          <a:bodyPr vert="horz" wrap="square" lIns="91440" tIns="45720" rIns="91440" bIns="45720" numCol="1" anchor="t" anchorCtr="0" compatLnSpc="1"/>
          <a:lstStyle>
            <a:lvl1pPr algn="r" rtl="0" eaLnBrk="0" fontAlgn="base" hangingPunct="0">
              <a:spcBef>
                <a:spcPct val="0"/>
              </a:spcBef>
              <a:spcAft>
                <a:spcPct val="0"/>
              </a:spcAft>
              <a:defRPr lang="zh-CN" altLang="en-US" sz="2800" b="1" dirty="0">
                <a:solidFill>
                  <a:srgbClr val="121F55"/>
                </a:solidFill>
                <a:latin typeface="微软雅黑" panose="020B0503020204020204" pitchFamily="34" charset="-122"/>
                <a:ea typeface="微软雅黑" panose="020B0503020204020204" pitchFamily="34" charset="-122"/>
                <a:cs typeface="+mj-cs"/>
              </a:defRPr>
            </a:lvl1pPr>
            <a:lvl2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2pPr>
            <a:lvl3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3pPr>
            <a:lvl4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4pPr>
            <a:lvl5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5pPr>
            <a:lvl6pPr marL="4572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6pPr>
            <a:lvl7pPr marL="9144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7pPr>
            <a:lvl8pPr marL="13716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8pPr>
            <a:lvl9pPr marL="18288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9pPr>
          </a:lstStyle>
          <a:p>
            <a:r>
              <a:rPr lang="zh-CN" sz="3600" b="0"/>
              <a:t>集合相互转换 </a:t>
            </a:r>
            <a:endParaRPr 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6256020" y="274955"/>
            <a:ext cx="2430780" cy="796925"/>
          </a:xfrm>
        </p:spPr>
        <p:txBody>
          <a:bodyPr anchor="t"/>
          <a:lstStyle/>
          <a:p>
            <a:r>
              <a:rPr lang="zh-CN" altLang="en-US" sz="3600" b="0"/>
              <a:t>上机作业</a:t>
            </a:r>
            <a:r>
              <a:rPr lang="en-US" sz="3600" b="0"/>
              <a:t>1</a:t>
            </a:r>
            <a:endParaRPr lang="zh-CN" altLang="en-US"/>
          </a:p>
        </p:txBody>
      </p:sp>
      <p:sp>
        <p:nvSpPr>
          <p:cNvPr id="31747" name="Rectangle 3"/>
          <p:cNvSpPr>
            <a:spLocks noGrp="1" noChangeArrowheads="1"/>
          </p:cNvSpPr>
          <p:nvPr>
            <p:ph type="body" idx="4294967295"/>
          </p:nvPr>
        </p:nvSpPr>
        <p:spPr bwMode="auto">
          <a:xfrm>
            <a:off x="784225" y="1276350"/>
            <a:ext cx="7645400" cy="5010150"/>
          </a:xfrm>
          <a:prstGeom prst="rect">
            <a:avLst/>
          </a:prstGeom>
          <a:noFill/>
        </p:spPr>
        <p:txBody>
          <a:bodyPr/>
          <a:lstStyle/>
          <a:p>
            <a:pPr marL="533400" indent="-533400">
              <a:lnSpc>
                <a:spcPct val="90000"/>
              </a:lnSpc>
              <a:buSzPct val="80000"/>
              <a:buFontTx/>
              <a:buNone/>
            </a:pPr>
            <a:r>
              <a:rPr lang="zh-CN" altLang="en-US" b="0" dirty="0"/>
              <a:t>自定义一个雇员类，包含雇员</a:t>
            </a:r>
            <a:r>
              <a:rPr lang="en-US" b="0" dirty="0"/>
              <a:t>ID</a:t>
            </a:r>
            <a:r>
              <a:rPr lang="zh-CN" altLang="en-US" b="0" dirty="0"/>
              <a:t>、雇员姓名、雇员年龄和雇员地址四个字段，现要求完成如下</a:t>
            </a:r>
            <a:r>
              <a:rPr lang="zh-CN" altLang="en-US" b="0" dirty="0" smtClean="0"/>
              <a:t>程序</a:t>
            </a:r>
            <a:r>
              <a:rPr lang="en-US" altLang="zh-CN" b="0" dirty="0" smtClean="0">
                <a:sym typeface="Wingdings" panose="05000000000000000000" pitchFamily="2" charset="2"/>
              </a:rPr>
              <a:t>(</a:t>
            </a:r>
            <a:r>
              <a:rPr lang="zh-CN" altLang="en-US" b="0" dirty="0" smtClean="0">
                <a:sym typeface="Wingdings" panose="05000000000000000000" pitchFamily="2" charset="2"/>
              </a:rPr>
              <a:t>注意重写</a:t>
            </a:r>
            <a:r>
              <a:rPr lang="en-US" altLang="zh-CN" b="0" dirty="0" err="1" smtClean="0">
                <a:sym typeface="Wingdings" panose="05000000000000000000" pitchFamily="2" charset="2"/>
              </a:rPr>
              <a:t>hashCode</a:t>
            </a:r>
            <a:r>
              <a:rPr lang="zh-CN" altLang="en-US" b="0" dirty="0" smtClean="0">
                <a:sym typeface="Wingdings" panose="05000000000000000000" pitchFamily="2" charset="2"/>
              </a:rPr>
              <a:t>、</a:t>
            </a:r>
            <a:r>
              <a:rPr lang="en-US" altLang="zh-CN" b="0" dirty="0" smtClean="0">
                <a:sym typeface="Wingdings" panose="05000000000000000000" pitchFamily="2" charset="2"/>
              </a:rPr>
              <a:t>equals</a:t>
            </a:r>
            <a:r>
              <a:rPr lang="zh-CN" altLang="en-US" b="0" smtClean="0">
                <a:sym typeface="Wingdings" panose="05000000000000000000" pitchFamily="2" charset="2"/>
              </a:rPr>
              <a:t>方法</a:t>
            </a:r>
            <a:r>
              <a:rPr lang="en-US" altLang="zh-CN" b="0" smtClean="0">
                <a:sym typeface="Wingdings" panose="05000000000000000000" pitchFamily="2" charset="2"/>
              </a:rPr>
              <a:t>)</a:t>
            </a:r>
            <a:endParaRPr lang="en-US" b="0" dirty="0"/>
          </a:p>
          <a:p>
            <a:pPr marL="533400" indent="-533400">
              <a:lnSpc>
                <a:spcPct val="90000"/>
              </a:lnSpc>
              <a:buSzPct val="80000"/>
              <a:buFontTx/>
              <a:buNone/>
            </a:pPr>
            <a:br>
              <a:rPr lang="zh-CN" altLang="en-US" b="0" dirty="0"/>
            </a:br>
            <a:r>
              <a:rPr lang="zh-CN" altLang="en-US" b="0" dirty="0"/>
              <a:t>	</a:t>
            </a:r>
            <a:r>
              <a:rPr lang="en-US" b="0" dirty="0"/>
              <a:t>A</a:t>
            </a:r>
            <a:r>
              <a:rPr lang="zh-CN" altLang="en-US" b="0" dirty="0"/>
              <a:t>、定义</a:t>
            </a:r>
            <a:r>
              <a:rPr lang="en-US" b="0" dirty="0"/>
              <a:t>10</a:t>
            </a:r>
            <a:r>
              <a:rPr lang="zh-CN" altLang="en-US" b="0" dirty="0"/>
              <a:t>个雇员，并且添加到</a:t>
            </a:r>
            <a:r>
              <a:rPr lang="en-US" b="0" dirty="0" err="1"/>
              <a:t>TreeSet</a:t>
            </a:r>
            <a:r>
              <a:rPr lang="zh-CN" altLang="en-US" b="0" dirty="0"/>
              <a:t>集合类中，然后将所有雇员的资料打印出来。</a:t>
            </a:r>
            <a:br>
              <a:rPr lang="zh-CN" altLang="en-US" b="0" dirty="0"/>
            </a:br>
            <a:r>
              <a:rPr lang="zh-CN" altLang="en-US" b="0" dirty="0"/>
              <a:t>	</a:t>
            </a:r>
            <a:r>
              <a:rPr lang="en-US" b="0" dirty="0"/>
              <a:t>B</a:t>
            </a:r>
            <a:r>
              <a:rPr lang="zh-CN" altLang="en-US" b="0" dirty="0"/>
              <a:t>、使用自然排序，按雇员年龄降序排列。</a:t>
            </a:r>
            <a:br>
              <a:rPr lang="zh-CN" altLang="en-US" b="0" dirty="0"/>
            </a:br>
            <a:r>
              <a:rPr lang="zh-CN" altLang="en-US" b="0" dirty="0"/>
              <a:t>	</a:t>
            </a:r>
            <a:r>
              <a:rPr lang="en-US" b="0" dirty="0"/>
              <a:t>C</a:t>
            </a:r>
            <a:r>
              <a:rPr lang="zh-CN" altLang="en-US" b="0" dirty="0"/>
              <a:t>、使用客户化排序，按雇员</a:t>
            </a:r>
            <a:r>
              <a:rPr lang="en-US" b="0" dirty="0"/>
              <a:t>ID</a:t>
            </a:r>
            <a:r>
              <a:rPr lang="zh-CN" altLang="en-US" b="0" dirty="0"/>
              <a:t>升序排列。</a:t>
            </a:r>
            <a:endParaRPr lang="en-US" b="0" dirty="0"/>
          </a:p>
          <a:p>
            <a:pPr marL="533400" indent="-533400">
              <a:lnSpc>
                <a:spcPct val="90000"/>
              </a:lnSpc>
              <a:buSzPct val="80000"/>
              <a:buFontTx/>
              <a:buNone/>
            </a:pPr>
            <a:r>
              <a:rPr lang="en-US" b="0" dirty="0"/>
              <a:t>		D</a:t>
            </a:r>
            <a:r>
              <a:rPr lang="zh-CN" altLang="en-US" b="0" dirty="0"/>
              <a:t>、使用</a:t>
            </a:r>
            <a:r>
              <a:rPr lang="en-US" b="0" dirty="0" err="1"/>
              <a:t>HashSet</a:t>
            </a:r>
            <a:r>
              <a:rPr lang="zh-CN" altLang="en-US" b="0" dirty="0"/>
              <a:t>集合添加</a:t>
            </a:r>
            <a:r>
              <a:rPr lang="en-US" b="0" dirty="0"/>
              <a:t>10</a:t>
            </a:r>
            <a:r>
              <a:rPr lang="zh-CN" altLang="en-US" b="0" dirty="0"/>
              <a:t>个雇员并使用迭代器打印</a:t>
            </a:r>
            <a:r>
              <a:rPr lang="zh-CN" altLang="en-US" b="0" dirty="0" smtClean="0"/>
              <a:t>出来</a:t>
            </a:r>
            <a:r>
              <a:rPr lang="en-US" altLang="zh-CN" b="0" dirty="0" smtClean="0"/>
              <a:t>(</a:t>
            </a:r>
            <a:r>
              <a:rPr lang="zh-CN" altLang="en-US" b="0" dirty="0" smtClean="0"/>
              <a:t>根据</a:t>
            </a:r>
            <a:r>
              <a:rPr lang="en-US" altLang="zh-CN" b="0" dirty="0" smtClean="0"/>
              <a:t>ID</a:t>
            </a:r>
            <a:r>
              <a:rPr lang="zh-CN" altLang="en-US" b="0" dirty="0" smtClean="0"/>
              <a:t>和姓名判断唯一</a:t>
            </a:r>
            <a:r>
              <a:rPr lang="en-US" altLang="zh-CN" b="0" dirty="0" smtClean="0"/>
              <a:t>)</a:t>
            </a:r>
            <a:endParaRPr lang="zh-CN" altLang="en-US" b="0" dirty="0"/>
          </a:p>
          <a:p>
            <a:pPr marL="533400" indent="-533400">
              <a:lnSpc>
                <a:spcPct val="90000"/>
              </a:lnSpc>
              <a:buSzPct val="80000"/>
              <a:buFontTx/>
              <a:buNone/>
            </a:pPr>
            <a:endParaRPr lang="zh-CN" altLang="en-US" b="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6191250" y="274955"/>
            <a:ext cx="2495550" cy="796925"/>
          </a:xfrm>
        </p:spPr>
        <p:txBody>
          <a:bodyPr anchor="t"/>
          <a:lstStyle/>
          <a:p>
            <a:r>
              <a:rPr lang="zh-CN" altLang="en-US" sz="3600" b="0"/>
              <a:t>上机作业</a:t>
            </a:r>
            <a:r>
              <a:rPr lang="en-US" sz="3600" b="0"/>
              <a:t>2</a:t>
            </a:r>
            <a:endParaRPr lang="zh-CN" altLang="en-US"/>
          </a:p>
        </p:txBody>
      </p:sp>
      <p:sp>
        <p:nvSpPr>
          <p:cNvPr id="32771" name="Rectangle 3"/>
          <p:cNvSpPr>
            <a:spLocks noGrp="1" noChangeArrowheads="1"/>
          </p:cNvSpPr>
          <p:nvPr>
            <p:ph type="body" idx="4294967295"/>
          </p:nvPr>
        </p:nvSpPr>
        <p:spPr bwMode="auto">
          <a:xfrm>
            <a:off x="784225" y="1276350"/>
            <a:ext cx="7645400" cy="5010150"/>
          </a:xfrm>
          <a:prstGeom prst="rect">
            <a:avLst/>
          </a:prstGeom>
          <a:noFill/>
        </p:spPr>
        <p:txBody>
          <a:bodyPr/>
          <a:lstStyle/>
          <a:p>
            <a:pPr marL="533400" indent="-533400">
              <a:lnSpc>
                <a:spcPct val="90000"/>
              </a:lnSpc>
              <a:buSzPct val="80000"/>
              <a:buFontTx/>
              <a:buNone/>
            </a:pPr>
            <a:r>
              <a:rPr lang="zh-CN" altLang="en-US" b="0" dirty="0"/>
              <a:t>将上面的雇员的身份证号作为键对象，</a:t>
            </a:r>
            <a:r>
              <a:rPr lang="zh-CN" altLang="en-US" b="0" dirty="0" smtClean="0"/>
              <a:t>雇员对象</a:t>
            </a:r>
            <a:r>
              <a:rPr lang="zh-CN" altLang="en-US" b="0" dirty="0"/>
              <a:t>作为值对象，添加</a:t>
            </a:r>
            <a:r>
              <a:rPr lang="en-US" b="0" dirty="0"/>
              <a:t>5</a:t>
            </a:r>
            <a:r>
              <a:rPr lang="zh-CN" altLang="en-US" b="0" dirty="0"/>
              <a:t>个雇员到</a:t>
            </a:r>
            <a:r>
              <a:rPr lang="en-US" b="0" dirty="0" err="1"/>
              <a:t>HashMap</a:t>
            </a:r>
            <a:r>
              <a:rPr lang="zh-CN" altLang="en-US" b="0" dirty="0"/>
              <a:t>集</a:t>
            </a:r>
            <a:r>
              <a:rPr lang="zh-CN" altLang="en-US" b="0" dirty="0" smtClean="0"/>
              <a:t>合中</a:t>
            </a:r>
            <a:r>
              <a:rPr lang="zh-CN" altLang="en-US" b="0" dirty="0"/>
              <a:t>，并打印出每个雇员的身份证号、</a:t>
            </a:r>
            <a:r>
              <a:rPr lang="en-US" b="0" dirty="0"/>
              <a:t>ID</a:t>
            </a:r>
            <a:r>
              <a:rPr lang="zh-CN" altLang="en-US" b="0" dirty="0"/>
              <a:t>、姓名、年龄和地址。</a:t>
            </a:r>
            <a:endParaRPr lang="en-US" b="0" dirty="0"/>
          </a:p>
          <a:p>
            <a:pPr marL="933450" lvl="1" indent="-533400">
              <a:lnSpc>
                <a:spcPct val="90000"/>
              </a:lnSpc>
              <a:buFontTx/>
              <a:buNone/>
            </a:pPr>
            <a:r>
              <a:rPr lang="en-US" b="0" dirty="0"/>
              <a:t>A</a:t>
            </a:r>
            <a:r>
              <a:rPr lang="zh-CN" altLang="en-US" b="0" dirty="0"/>
              <a:t>、使用</a:t>
            </a:r>
            <a:r>
              <a:rPr lang="en-US" b="0" dirty="0" err="1"/>
              <a:t>keySet</a:t>
            </a:r>
            <a:r>
              <a:rPr lang="en-US" b="0" dirty="0"/>
              <a:t>()</a:t>
            </a:r>
            <a:r>
              <a:rPr lang="zh-CN" altLang="en-US" b="0" dirty="0"/>
              <a:t>方式遍历</a:t>
            </a:r>
            <a:endParaRPr lang="en-US" b="0" dirty="0"/>
          </a:p>
          <a:p>
            <a:pPr marL="933450" lvl="1" indent="-533400">
              <a:lnSpc>
                <a:spcPct val="90000"/>
              </a:lnSpc>
              <a:buFontTx/>
              <a:buNone/>
            </a:pPr>
            <a:r>
              <a:rPr lang="en-US" b="0" dirty="0"/>
              <a:t>B</a:t>
            </a:r>
            <a:r>
              <a:rPr lang="zh-CN" altLang="en-US" b="0" dirty="0"/>
              <a:t>、使用</a:t>
            </a:r>
            <a:r>
              <a:rPr lang="en-US" b="0" dirty="0" err="1"/>
              <a:t>entrySet</a:t>
            </a:r>
            <a:r>
              <a:rPr lang="en-US" b="0" dirty="0"/>
              <a:t>()</a:t>
            </a:r>
            <a:r>
              <a:rPr lang="zh-CN" altLang="en-US" b="0" dirty="0"/>
              <a:t>方式遍历</a:t>
            </a:r>
            <a:endParaRPr lang="en-US" b="0" dirty="0"/>
          </a:p>
          <a:p>
            <a:pPr marL="533400" indent="-533400">
              <a:lnSpc>
                <a:spcPct val="90000"/>
              </a:lnSpc>
              <a:buSzPct val="80000"/>
              <a:buFontTx/>
              <a:buNone/>
            </a:pPr>
            <a:endParaRPr lang="zh-CN" altLang="en-US" b="0" dirty="0"/>
          </a:p>
          <a:p>
            <a:pPr marL="533400" indent="-533400">
              <a:lnSpc>
                <a:spcPct val="90000"/>
              </a:lnSpc>
              <a:buSzPct val="80000"/>
              <a:buFontTx/>
              <a:buNone/>
            </a:pPr>
            <a:endParaRPr lang="zh-CN" altLang="en-US" b="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6035675" y="274955"/>
            <a:ext cx="2651125" cy="796925"/>
          </a:xfrm>
        </p:spPr>
        <p:txBody>
          <a:bodyPr anchor="t"/>
          <a:lstStyle/>
          <a:p>
            <a:r>
              <a:rPr lang="zh-CN" altLang="en-US" sz="3600" b="0" dirty="0"/>
              <a:t>上机</a:t>
            </a:r>
            <a:r>
              <a:rPr lang="zh-CN" altLang="en-US" sz="3600" b="0" dirty="0" smtClean="0"/>
              <a:t>作业</a:t>
            </a:r>
            <a:r>
              <a:rPr lang="en-US" altLang="zh-CN" sz="3600" b="0" dirty="0" smtClean="0"/>
              <a:t>3</a:t>
            </a:r>
            <a:endParaRPr lang="zh-CN" altLang="en-US" dirty="0"/>
          </a:p>
        </p:txBody>
      </p:sp>
      <p:sp>
        <p:nvSpPr>
          <p:cNvPr id="34819" name="Rectangle 3"/>
          <p:cNvSpPr>
            <a:spLocks noGrp="1" noChangeArrowheads="1"/>
          </p:cNvSpPr>
          <p:nvPr>
            <p:ph type="body" idx="4294967295"/>
          </p:nvPr>
        </p:nvSpPr>
        <p:spPr bwMode="auto">
          <a:xfrm>
            <a:off x="784225" y="1276350"/>
            <a:ext cx="7645400" cy="5010150"/>
          </a:xfrm>
          <a:prstGeom prst="rect">
            <a:avLst/>
          </a:prstGeom>
          <a:noFill/>
        </p:spPr>
        <p:txBody>
          <a:bodyPr/>
          <a:lstStyle/>
          <a:p>
            <a:pPr lvl="1">
              <a:buFontTx/>
              <a:buNone/>
            </a:pPr>
            <a:endParaRPr lang="zh-CN" altLang="en-US" b="0" dirty="0"/>
          </a:p>
          <a:p>
            <a:pPr>
              <a:buSzPct val="80000"/>
              <a:buFontTx/>
              <a:buNone/>
            </a:pPr>
            <a:r>
              <a:rPr lang="zh-CN" altLang="en-US" b="0" dirty="0"/>
              <a:t>使用</a:t>
            </a:r>
            <a:r>
              <a:rPr lang="en-US" b="0" dirty="0" err="1"/>
              <a:t>TreeMap</a:t>
            </a:r>
            <a:r>
              <a:rPr lang="zh-CN" altLang="en-US" b="0" dirty="0"/>
              <a:t>循环</a:t>
            </a:r>
            <a:r>
              <a:rPr lang="en-US" b="0" dirty="0"/>
              <a:t>50</a:t>
            </a:r>
            <a:r>
              <a:rPr lang="zh-CN" altLang="en-US" b="0" dirty="0"/>
              <a:t>次存储</a:t>
            </a:r>
            <a:r>
              <a:rPr lang="en-US" b="0" dirty="0"/>
              <a:t>10-50</a:t>
            </a:r>
            <a:r>
              <a:rPr lang="zh-CN" altLang="en-US" b="0" dirty="0"/>
              <a:t>之间随机数及次数</a:t>
            </a:r>
            <a:r>
              <a:rPr lang="en-US" b="0" dirty="0"/>
              <a:t>(key</a:t>
            </a:r>
            <a:r>
              <a:rPr lang="zh-CN" altLang="en-US" b="0" dirty="0"/>
              <a:t>数字本身</a:t>
            </a:r>
            <a:r>
              <a:rPr lang="en-US" b="0" dirty="0"/>
              <a:t>,value</a:t>
            </a:r>
            <a:r>
              <a:rPr lang="zh-CN" altLang="en-US" b="0" dirty="0"/>
              <a:t>数字次数</a:t>
            </a:r>
            <a:r>
              <a:rPr lang="en-US" b="0" dirty="0"/>
              <a:t>)</a:t>
            </a:r>
            <a:endParaRPr lang="zh-CN" altLang="en-US" b="0" dirty="0"/>
          </a:p>
          <a:p>
            <a:pPr>
              <a:buSzPct val="80000"/>
              <a:buFontTx/>
              <a:buNone/>
            </a:pPr>
            <a:endParaRPr lang="zh-CN" altLang="en-US" b="0" dirty="0"/>
          </a:p>
          <a:p>
            <a:pPr>
              <a:buSzPct val="80000"/>
              <a:buFontTx/>
              <a:buNone/>
            </a:pPr>
            <a:br>
              <a:rPr lang="zh-CN" altLang="en-US" b="0" dirty="0"/>
            </a:br>
            <a:endParaRPr lang="zh-CN" altLang="en-US" b="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6243320" y="274955"/>
            <a:ext cx="2443480" cy="796925"/>
          </a:xfrm>
        </p:spPr>
        <p:txBody>
          <a:bodyPr anchor="t"/>
          <a:lstStyle/>
          <a:p>
            <a:r>
              <a:rPr lang="zh-CN" altLang="en-US" sz="3600" b="0" dirty="0" smtClean="0"/>
              <a:t>上机作业</a:t>
            </a:r>
            <a:r>
              <a:rPr lang="en-US" altLang="zh-CN" sz="3600" b="0" dirty="0" smtClean="0"/>
              <a:t>4</a:t>
            </a:r>
            <a:endParaRPr lang="zh-CN" altLang="en-US" dirty="0"/>
          </a:p>
        </p:txBody>
      </p:sp>
      <p:sp>
        <p:nvSpPr>
          <p:cNvPr id="35843" name="Rectangle 3"/>
          <p:cNvSpPr>
            <a:spLocks noGrp="1" noChangeArrowheads="1"/>
          </p:cNvSpPr>
          <p:nvPr>
            <p:ph type="body" idx="4294967295"/>
          </p:nvPr>
        </p:nvSpPr>
        <p:spPr bwMode="auto">
          <a:xfrm>
            <a:off x="500034" y="1357298"/>
            <a:ext cx="8143905" cy="5010150"/>
          </a:xfrm>
          <a:prstGeom prst="rect">
            <a:avLst/>
          </a:prstGeom>
          <a:noFill/>
        </p:spPr>
        <p:txBody>
          <a:bodyPr/>
          <a:lstStyle/>
          <a:p>
            <a:pPr marL="533400" indent="-533400">
              <a:lnSpc>
                <a:spcPct val="90000"/>
              </a:lnSpc>
              <a:buSzPct val="80000"/>
              <a:buFontTx/>
              <a:buNone/>
            </a:pPr>
            <a:r>
              <a:rPr lang="zh-CN" altLang="en-US" b="0" dirty="0"/>
              <a:t>定义一个学生类，包含学号、姓名、性别、年龄等信息，完成如下功能：</a:t>
            </a:r>
            <a:br>
              <a:rPr lang="zh-CN" altLang="en-US" b="0" dirty="0"/>
            </a:br>
            <a:r>
              <a:rPr lang="zh-CN" altLang="en-US" b="0" dirty="0"/>
              <a:t>	</a:t>
            </a:r>
            <a:r>
              <a:rPr lang="en-US" b="0" dirty="0"/>
              <a:t>A</a:t>
            </a:r>
            <a:r>
              <a:rPr lang="zh-CN" altLang="en-US" b="0" dirty="0"/>
              <a:t>、将</a:t>
            </a:r>
            <a:r>
              <a:rPr lang="en-US" b="0" dirty="0"/>
              <a:t>5</a:t>
            </a:r>
            <a:r>
              <a:rPr lang="zh-CN" altLang="en-US" b="0" dirty="0"/>
              <a:t>个学生对象添加到</a:t>
            </a:r>
            <a:r>
              <a:rPr lang="en-US" b="0" dirty="0" err="1"/>
              <a:t>ArrayList</a:t>
            </a:r>
            <a:r>
              <a:rPr lang="zh-CN" altLang="en-US" b="0" dirty="0"/>
              <a:t>集合对象中</a:t>
            </a:r>
            <a:br>
              <a:rPr lang="zh-CN" altLang="en-US" b="0" dirty="0"/>
            </a:br>
            <a:r>
              <a:rPr lang="zh-CN" altLang="en-US" b="0" dirty="0"/>
              <a:t>	</a:t>
            </a:r>
            <a:r>
              <a:rPr lang="en-US" b="0" dirty="0"/>
              <a:t>B</a:t>
            </a:r>
            <a:r>
              <a:rPr lang="zh-CN" altLang="en-US" b="0" dirty="0"/>
              <a:t>、判断名叫张三的学生是否存在于该集合中</a:t>
            </a:r>
            <a:br>
              <a:rPr lang="zh-CN" altLang="en-US" b="0" dirty="0"/>
            </a:br>
            <a:r>
              <a:rPr lang="zh-CN" altLang="en-US" b="0" dirty="0"/>
              <a:t>	</a:t>
            </a:r>
            <a:r>
              <a:rPr lang="en-US" b="0" dirty="0"/>
              <a:t>C</a:t>
            </a:r>
            <a:r>
              <a:rPr lang="zh-CN" altLang="en-US" b="0" dirty="0"/>
              <a:t>、按学生年龄从大到小的顺序进行排序</a:t>
            </a:r>
            <a:br>
              <a:rPr lang="zh-CN" altLang="en-US" b="0" dirty="0"/>
            </a:br>
            <a:r>
              <a:rPr lang="zh-CN" altLang="en-US" b="0" dirty="0"/>
              <a:t>	</a:t>
            </a:r>
            <a:r>
              <a:rPr lang="en-US" b="0" dirty="0"/>
              <a:t>D</a:t>
            </a:r>
            <a:r>
              <a:rPr lang="zh-CN" altLang="en-US" b="0" dirty="0"/>
              <a:t>、打印出所有学生的信息</a:t>
            </a:r>
            <a:endParaRPr lang="en-US" b="0" dirty="0"/>
          </a:p>
          <a:p>
            <a:pPr marL="533400" indent="-533400">
              <a:lnSpc>
                <a:spcPct val="90000"/>
              </a:lnSpc>
              <a:buSzPct val="80000"/>
              <a:buFontTx/>
              <a:buNone/>
            </a:pPr>
            <a:r>
              <a:rPr lang="zh-CN" altLang="en-US" b="0" dirty="0"/>
              <a:t>记住面试题：</a:t>
            </a:r>
            <a:endParaRPr lang="en-US" b="0" dirty="0"/>
          </a:p>
          <a:p>
            <a:pPr marL="533400" indent="-533400">
              <a:lnSpc>
                <a:spcPct val="90000"/>
              </a:lnSpc>
              <a:buSzPct val="80000"/>
              <a:buFontTx/>
              <a:buNone/>
            </a:pPr>
            <a:r>
              <a:rPr lang="en-US" b="0" dirty="0"/>
              <a:t>List</a:t>
            </a:r>
            <a:r>
              <a:rPr lang="zh-CN" altLang="en-US" b="0" dirty="0"/>
              <a:t>和</a:t>
            </a:r>
            <a:r>
              <a:rPr lang="en-US" b="0" dirty="0"/>
              <a:t>Set</a:t>
            </a:r>
            <a:r>
              <a:rPr lang="zh-CN" altLang="en-US" b="0" dirty="0"/>
              <a:t>区别</a:t>
            </a:r>
            <a:endParaRPr lang="zh-CN" altLang="en-US" b="0" dirty="0"/>
          </a:p>
          <a:p>
            <a:pPr marL="533400" indent="-533400">
              <a:lnSpc>
                <a:spcPct val="90000"/>
              </a:lnSpc>
              <a:buSzPct val="80000"/>
              <a:buFontTx/>
              <a:buNone/>
            </a:pPr>
            <a:r>
              <a:rPr lang="en-US" b="0" dirty="0" err="1"/>
              <a:t>Hashset</a:t>
            </a:r>
            <a:r>
              <a:rPr lang="zh-CN" altLang="en-US" b="0" dirty="0"/>
              <a:t>和</a:t>
            </a:r>
            <a:r>
              <a:rPr lang="en-US" b="0" dirty="0" err="1"/>
              <a:t>Hashtable</a:t>
            </a:r>
            <a:r>
              <a:rPr lang="zh-CN" altLang="en-US" b="0" dirty="0"/>
              <a:t>区别</a:t>
            </a:r>
            <a:endParaRPr lang="en-US" b="0" dirty="0"/>
          </a:p>
          <a:p>
            <a:pPr marL="533400" indent="-533400">
              <a:lnSpc>
                <a:spcPct val="90000"/>
              </a:lnSpc>
              <a:buSzPct val="80000"/>
              <a:buFontTx/>
              <a:buNone/>
            </a:pPr>
            <a:r>
              <a:rPr lang="en-US" b="0" dirty="0"/>
              <a:t>Vector</a:t>
            </a:r>
            <a:r>
              <a:rPr lang="zh-CN" altLang="en-US" b="0" dirty="0"/>
              <a:t>和</a:t>
            </a:r>
            <a:r>
              <a:rPr lang="en-US" b="0" dirty="0" err="1"/>
              <a:t>ArrayList</a:t>
            </a:r>
            <a:r>
              <a:rPr lang="zh-CN" altLang="en-US" b="0" dirty="0"/>
              <a:t>、</a:t>
            </a:r>
            <a:r>
              <a:rPr lang="en-US" b="0" dirty="0" err="1"/>
              <a:t>LinkedList</a:t>
            </a:r>
            <a:r>
              <a:rPr lang="zh-CN" altLang="en-US" b="0" dirty="0"/>
              <a:t>区别</a:t>
            </a:r>
            <a:endParaRPr lang="zh-CN" altLang="en-US" b="0" dirty="0"/>
          </a:p>
          <a:p>
            <a:pPr marL="533400" indent="-533400">
              <a:lnSpc>
                <a:spcPct val="90000"/>
              </a:lnSpc>
              <a:buSzPct val="80000"/>
              <a:buFontTx/>
              <a:buNone/>
            </a:pPr>
            <a:endParaRPr lang="zh-CN" altLang="en-US" b="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6255385" y="274955"/>
            <a:ext cx="2431415" cy="796925"/>
          </a:xfrm>
        </p:spPr>
        <p:txBody>
          <a:bodyPr anchor="t"/>
          <a:lstStyle/>
          <a:p>
            <a:r>
              <a:rPr lang="zh-CN" altLang="en-US" sz="3600" b="0" dirty="0" smtClean="0"/>
              <a:t>上机作业</a:t>
            </a:r>
            <a:r>
              <a:rPr lang="en-US" altLang="zh-CN" sz="3600" b="0" dirty="0" smtClean="0"/>
              <a:t>5</a:t>
            </a:r>
            <a:endParaRPr lang="zh-CN" altLang="en-US" dirty="0"/>
          </a:p>
        </p:txBody>
      </p:sp>
      <p:sp>
        <p:nvSpPr>
          <p:cNvPr id="33795" name="Rectangle 3"/>
          <p:cNvSpPr>
            <a:spLocks noGrp="1" noChangeArrowheads="1"/>
          </p:cNvSpPr>
          <p:nvPr>
            <p:ph type="body" idx="4294967295"/>
          </p:nvPr>
        </p:nvSpPr>
        <p:spPr bwMode="auto">
          <a:xfrm>
            <a:off x="784225" y="1276350"/>
            <a:ext cx="7645400" cy="5010150"/>
          </a:xfrm>
          <a:prstGeom prst="rect">
            <a:avLst/>
          </a:prstGeom>
          <a:noFill/>
        </p:spPr>
        <p:txBody>
          <a:bodyPr/>
          <a:lstStyle/>
          <a:p>
            <a:pPr>
              <a:buSzPct val="80000"/>
              <a:buFontTx/>
              <a:buNone/>
            </a:pPr>
            <a:r>
              <a:rPr lang="zh-CN" altLang="en-US" b="0" dirty="0"/>
              <a:t>把</a:t>
            </a:r>
            <a:r>
              <a:rPr lang="en-US" b="0" dirty="0"/>
              <a:t>String[] </a:t>
            </a:r>
            <a:r>
              <a:rPr lang="en-US" b="0" dirty="0" err="1"/>
              <a:t>str</a:t>
            </a:r>
            <a:r>
              <a:rPr lang="en-US" b="0" dirty="0"/>
              <a:t> = {“</a:t>
            </a:r>
            <a:r>
              <a:rPr lang="en-US" b="0" dirty="0" err="1"/>
              <a:t>aaa</a:t>
            </a:r>
            <a:r>
              <a:rPr lang="en-US" b="0" dirty="0"/>
              <a:t>”,”</a:t>
            </a:r>
            <a:r>
              <a:rPr lang="en-US" b="0" dirty="0" err="1"/>
              <a:t>bbb</a:t>
            </a:r>
            <a:r>
              <a:rPr lang="en-US" b="0" dirty="0"/>
              <a:t>”,”ccc”};</a:t>
            </a:r>
            <a:endParaRPr lang="zh-CN" altLang="en-US" b="0" dirty="0"/>
          </a:p>
          <a:p>
            <a:pPr lvl="1">
              <a:buFontTx/>
              <a:buNone/>
            </a:pPr>
            <a:r>
              <a:rPr lang="zh-CN" altLang="en-US" b="0" dirty="0"/>
              <a:t>转为</a:t>
            </a:r>
            <a:r>
              <a:rPr lang="en-US" b="0" dirty="0"/>
              <a:t>list</a:t>
            </a:r>
            <a:r>
              <a:rPr lang="zh-CN" altLang="en-US" b="0" dirty="0"/>
              <a:t>集合</a:t>
            </a:r>
            <a:endParaRPr lang="en-US" b="0" dirty="0"/>
          </a:p>
          <a:p>
            <a:pPr lvl="1">
              <a:buFontTx/>
              <a:buNone/>
            </a:pPr>
            <a:r>
              <a:rPr lang="zh-CN" altLang="en-US" b="0" dirty="0"/>
              <a:t>再把</a:t>
            </a:r>
            <a:r>
              <a:rPr lang="en-US" b="0" dirty="0"/>
              <a:t>list</a:t>
            </a:r>
            <a:r>
              <a:rPr lang="zh-CN" altLang="en-US" b="0" dirty="0"/>
              <a:t>集合转</a:t>
            </a:r>
            <a:r>
              <a:rPr lang="en-US" b="0" dirty="0"/>
              <a:t>set</a:t>
            </a:r>
            <a:endParaRPr lang="zh-CN" altLang="en-US" b="0" dirty="0"/>
          </a:p>
          <a:p>
            <a:pPr lvl="1">
              <a:buFontTx/>
              <a:buNone/>
            </a:pPr>
            <a:r>
              <a:rPr lang="zh-CN" altLang="en-US" b="0" dirty="0"/>
              <a:t>再把</a:t>
            </a:r>
            <a:r>
              <a:rPr lang="en-US" b="0" dirty="0"/>
              <a:t>set</a:t>
            </a:r>
            <a:r>
              <a:rPr lang="zh-CN" altLang="en-US" b="0" dirty="0"/>
              <a:t>集合转数组</a:t>
            </a:r>
            <a:endParaRPr lang="en-US" b="0" dirty="0"/>
          </a:p>
          <a:p>
            <a:pPr lvl="1">
              <a:buFontTx/>
              <a:buNone/>
            </a:pPr>
            <a:endParaRPr lang="zh-CN" altLang="en-US" b="0" dirty="0"/>
          </a:p>
          <a:p>
            <a:pPr>
              <a:buSzPct val="80000"/>
              <a:buFont typeface="Wingdings" panose="05000000000000000000" pitchFamily="2" charset="2"/>
              <a:buNone/>
            </a:pPr>
            <a:br>
              <a:rPr lang="zh-CN" altLang="en-US" b="0"/>
            </a:br>
            <a:endParaRPr lang="zh-CN" altLang="en-US" b="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5196840" y="274955"/>
            <a:ext cx="3489960" cy="796925"/>
          </a:xfrm>
        </p:spPr>
        <p:txBody>
          <a:bodyPr anchor="t"/>
          <a:lstStyle/>
          <a:p>
            <a:r>
              <a:rPr lang="en-US" sz="3600" b="0"/>
              <a:t>JAVA</a:t>
            </a:r>
            <a:r>
              <a:rPr lang="zh-CN" altLang="en-US" sz="3600" b="0"/>
              <a:t>集合概述 </a:t>
            </a:r>
            <a:endParaRPr lang="zh-CN" altLang="en-US"/>
          </a:p>
        </p:txBody>
      </p:sp>
      <p:sp>
        <p:nvSpPr>
          <p:cNvPr id="5123" name="Rectangle 3"/>
          <p:cNvSpPr>
            <a:spLocks noGrp="1" noChangeArrowheads="1"/>
          </p:cNvSpPr>
          <p:nvPr>
            <p:ph type="body" idx="4294967295"/>
          </p:nvPr>
        </p:nvSpPr>
        <p:spPr bwMode="auto">
          <a:xfrm>
            <a:off x="500063" y="1276350"/>
            <a:ext cx="8286750" cy="5248275"/>
          </a:xfrm>
          <a:prstGeom prst="rect">
            <a:avLst/>
          </a:prstGeom>
          <a:noFill/>
        </p:spPr>
        <p:txBody>
          <a:bodyPr/>
          <a:lstStyle/>
          <a:p>
            <a:pPr marL="533400" indent="-533400">
              <a:buSzPct val="80000"/>
              <a:buFontTx/>
              <a:buNone/>
            </a:pPr>
            <a:r>
              <a:rPr lang="zh-CN" altLang="en-US" b="0"/>
              <a:t>集合和数组概念相似，都是多个元素的组合。不同点在于：集合中的元素可以是不同的数据类型，甚至可以排序，有更加便利的可编程性等特点。</a:t>
            </a:r>
            <a:endParaRPr lang="zh-CN" altLang="en-US" b="0"/>
          </a:p>
          <a:p>
            <a:pPr marL="533400" indent="-533400">
              <a:buSzPct val="80000"/>
              <a:buFontTx/>
              <a:buNone/>
            </a:pPr>
            <a:r>
              <a:rPr lang="en-US" b="0"/>
              <a:t>JAVA</a:t>
            </a:r>
            <a:r>
              <a:rPr lang="zh-CN" altLang="en-US" b="0"/>
              <a:t>中的集合在应用开发中非常多见和重要。</a:t>
            </a:r>
            <a:endParaRPr lang="en-US" b="0"/>
          </a:p>
          <a:p>
            <a:pPr marL="533400" indent="-533400">
              <a:buSzPct val="80000"/>
              <a:buFontTx/>
              <a:buNone/>
            </a:pPr>
            <a:endParaRPr lang="zh-CN" altLang="en-US" b="0" i="1"/>
          </a:p>
          <a:p>
            <a:pPr marL="533400" indent="-533400">
              <a:buSzPct val="80000"/>
              <a:buFontTx/>
              <a:buNone/>
            </a:pPr>
            <a:r>
              <a:rPr lang="en-US" b="0" i="1"/>
              <a:t>JAVA</a:t>
            </a:r>
            <a:r>
              <a:rPr lang="zh-CN" altLang="en-US" b="0" i="1"/>
              <a:t>的集合类都位于</a:t>
            </a:r>
            <a:r>
              <a:rPr lang="en-US" b="0" i="1"/>
              <a:t>java.util</a:t>
            </a:r>
            <a:r>
              <a:rPr lang="zh-CN" altLang="en-US" b="0" i="1"/>
              <a:t>包中，其存放的元素是对象的引用，而非对象本身。</a:t>
            </a:r>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图片 7" descr="s3--面.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1" name="图片 21" descr="教育改变生活毛笔字.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93825" y="2163763"/>
            <a:ext cx="6535738"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2" name="图片 11" descr="彩色12.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88" y="328613"/>
            <a:ext cx="1785937"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3253" name="组合 5"/>
          <p:cNvGrpSpPr/>
          <p:nvPr/>
        </p:nvGrpSpPr>
        <p:grpSpPr bwMode="auto">
          <a:xfrm>
            <a:off x="6365875" y="5786438"/>
            <a:ext cx="2492375" cy="682625"/>
            <a:chOff x="6365905" y="5786454"/>
            <a:chExt cx="2492375" cy="682625"/>
          </a:xfrm>
        </p:grpSpPr>
        <p:sp>
          <p:nvSpPr>
            <p:cNvPr id="7" name="圆角矩形 6"/>
            <p:cNvSpPr/>
            <p:nvPr/>
          </p:nvSpPr>
          <p:spPr bwMode="auto">
            <a:xfrm>
              <a:off x="6429388" y="5857892"/>
              <a:ext cx="642942" cy="142876"/>
            </a:xfrm>
            <a:prstGeom prst="roundRect">
              <a:avLst/>
            </a:prstGeom>
            <a:solidFill>
              <a:srgbClr val="0E9CDE"/>
            </a:solidFill>
            <a:ln cmpd="sng">
              <a:noFill/>
              <a:headEnd type="none"/>
              <a:tailEnd type="triangle"/>
            </a:ln>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53257" name="TextBox 7"/>
            <p:cNvSpPr txBox="1">
              <a:spLocks noChangeArrowheads="1"/>
            </p:cNvSpPr>
            <p:nvPr/>
          </p:nvSpPr>
          <p:spPr bwMode="auto">
            <a:xfrm>
              <a:off x="6365905" y="5786454"/>
              <a:ext cx="2492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1600"/>
                </a:lnSpc>
              </a:pPr>
              <a:r>
                <a:rPr lang="en-US" altLang="zh-CN" sz="1000" b="1">
                  <a:solidFill>
                    <a:schemeClr val="bg1"/>
                  </a:solidFill>
                  <a:latin typeface="微软雅黑" panose="020B0503020204020204" pitchFamily="34" charset="-122"/>
                  <a:ea typeface="微软雅黑" panose="020B0503020204020204" pitchFamily="34" charset="-122"/>
                </a:rPr>
                <a:t>ACCP8.0</a:t>
              </a:r>
              <a:endParaRPr lang="en-US" altLang="zh-CN" sz="1000" b="1">
                <a:solidFill>
                  <a:schemeClr val="bg1"/>
                </a:solidFill>
                <a:latin typeface="微软雅黑" panose="020B0503020204020204" pitchFamily="34" charset="-122"/>
                <a:ea typeface="微软雅黑" panose="020B0503020204020204" pitchFamily="34" charset="-122"/>
              </a:endParaRPr>
            </a:p>
            <a:p>
              <a:pPr eaLnBrk="1" hangingPunct="1">
                <a:lnSpc>
                  <a:spcPts val="1500"/>
                </a:lnSpc>
              </a:pPr>
              <a:r>
                <a:rPr lang="zh-CN" altLang="en-US" sz="1000" b="1">
                  <a:latin typeface="微软雅黑" panose="020B0503020204020204" pitchFamily="34" charset="-122"/>
                  <a:ea typeface="微软雅黑" panose="020B0503020204020204" pitchFamily="34" charset="-122"/>
                </a:rPr>
                <a:t>职业教育研究院</a:t>
              </a:r>
              <a:endParaRPr lang="en-US" altLang="zh-CN" sz="1000" b="1">
                <a:latin typeface="微软雅黑" panose="020B0503020204020204" pitchFamily="34" charset="-122"/>
                <a:ea typeface="微软雅黑" panose="020B0503020204020204" pitchFamily="34" charset="-122"/>
              </a:endParaRPr>
            </a:p>
            <a:p>
              <a:pPr eaLnBrk="1" hangingPunct="1">
                <a:lnSpc>
                  <a:spcPts val="1500"/>
                </a:lnSpc>
              </a:pPr>
              <a:r>
                <a:rPr lang="zh-CN" altLang="en-US" sz="1000" b="1">
                  <a:latin typeface="微软雅黑" panose="020B0503020204020204" pitchFamily="34" charset="-122"/>
                  <a:ea typeface="微软雅黑" panose="020B0503020204020204" pitchFamily="34" charset="-122"/>
                </a:rPr>
                <a:t>北京阿博泰克北大青鸟信息技术有限公司</a:t>
              </a:r>
              <a:endParaRPr lang="zh-CN" altLang="en-US" sz="1000" b="1">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5313680" y="274955"/>
            <a:ext cx="3373120" cy="796925"/>
          </a:xfrm>
        </p:spPr>
        <p:txBody>
          <a:bodyPr anchor="t"/>
          <a:lstStyle/>
          <a:p>
            <a:r>
              <a:rPr lang="en-US" sz="3600" b="0"/>
              <a:t>JAVA</a:t>
            </a:r>
            <a:r>
              <a:rPr lang="zh-CN" altLang="en-US" sz="3600" b="0"/>
              <a:t>集合分类 </a:t>
            </a:r>
            <a:endParaRPr lang="zh-CN" altLang="en-US"/>
          </a:p>
        </p:txBody>
      </p:sp>
      <p:sp>
        <p:nvSpPr>
          <p:cNvPr id="6147" name="Rectangle 3"/>
          <p:cNvSpPr>
            <a:spLocks noGrp="1" noChangeArrowheads="1"/>
          </p:cNvSpPr>
          <p:nvPr>
            <p:ph type="body" idx="4294967295"/>
          </p:nvPr>
        </p:nvSpPr>
        <p:spPr bwMode="auto">
          <a:xfrm>
            <a:off x="784225" y="1276350"/>
            <a:ext cx="7645400" cy="5010150"/>
          </a:xfrm>
          <a:prstGeom prst="rect">
            <a:avLst/>
          </a:prstGeom>
          <a:noFill/>
        </p:spPr>
        <p:txBody>
          <a:bodyPr/>
          <a:lstStyle/>
          <a:p>
            <a:pPr marL="533400" indent="-533400">
              <a:lnSpc>
                <a:spcPct val="90000"/>
              </a:lnSpc>
              <a:buSzPct val="80000"/>
              <a:buFontTx/>
              <a:buNone/>
            </a:pPr>
            <a:r>
              <a:rPr lang="en-US" b="0"/>
              <a:t>Set</a:t>
            </a:r>
            <a:r>
              <a:rPr lang="zh-CN" altLang="en-US" b="0"/>
              <a:t>（集）：集合中的元素不按特定方式排序，并且没有重复对象。他的有些实现类能对集合中的对象按特定方式排序。</a:t>
            </a:r>
            <a:endParaRPr lang="zh-CN" altLang="en-US" b="0"/>
          </a:p>
          <a:p>
            <a:pPr marL="533400" indent="-533400">
              <a:lnSpc>
                <a:spcPct val="90000"/>
              </a:lnSpc>
              <a:buSzPct val="80000"/>
              <a:buFontTx/>
              <a:buNone/>
            </a:pPr>
            <a:r>
              <a:rPr lang="en-US" b="0"/>
              <a:t>List</a:t>
            </a:r>
            <a:r>
              <a:rPr lang="zh-CN" altLang="en-US" b="0"/>
              <a:t>（列表）：集合中的元素按索引位置排序，可以有重复对象，允许按照对象在集合中的索引位置检索对象。</a:t>
            </a:r>
            <a:endParaRPr lang="zh-CN" altLang="en-US" b="0"/>
          </a:p>
          <a:p>
            <a:pPr marL="533400" indent="-533400">
              <a:lnSpc>
                <a:spcPct val="90000"/>
              </a:lnSpc>
              <a:buSzPct val="80000"/>
              <a:buFontTx/>
              <a:buNone/>
            </a:pPr>
            <a:r>
              <a:rPr lang="en-US" b="0"/>
              <a:t>Map</a:t>
            </a:r>
            <a:r>
              <a:rPr lang="zh-CN" altLang="en-US" b="0"/>
              <a:t>（映射）：集合中的每一个元素包含一对键对象和值对象，集合中没有重复的键对象，值对象可以重复。他的有些实现类能对集合中的键对象进行排序。</a:t>
            </a: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3983990" y="274955"/>
            <a:ext cx="4702810" cy="796925"/>
          </a:xfrm>
        </p:spPr>
        <p:txBody>
          <a:bodyPr anchor="t"/>
          <a:lstStyle/>
          <a:p>
            <a:r>
              <a:rPr lang="en-US" sz="3600" b="0"/>
              <a:t>JAVA</a:t>
            </a:r>
            <a:r>
              <a:rPr lang="zh-CN" altLang="en-US" sz="3600" b="0"/>
              <a:t>集合类的类框图 </a:t>
            </a:r>
            <a:endParaRPr lang="zh-CN" altLang="en-US"/>
          </a:p>
        </p:txBody>
      </p:sp>
      <p:pic>
        <p:nvPicPr>
          <p:cNvPr id="7171" name="Picture 4"/>
          <p:cNvPicPr>
            <a:picLocks noGrp="1" noChangeAspect="1" noChangeArrowheads="1"/>
          </p:cNvPicPr>
          <p:nvPr>
            <p:ph type="body" idx="4294967295"/>
          </p:nvPr>
        </p:nvPicPr>
        <p:blipFill>
          <a:blip r:embed="rId1"/>
          <a:srcRect/>
          <a:stretch>
            <a:fillRect/>
          </a:stretch>
        </p:blipFill>
        <p:spPr bwMode="auto">
          <a:xfrm>
            <a:off x="1214438" y="1214438"/>
            <a:ext cx="6840537" cy="5126037"/>
          </a:xfrm>
          <a:prstGeom prst="rect">
            <a:avLst/>
          </a:prstGeom>
          <a:noFill/>
        </p:spPr>
      </p:pic>
      <p:pic>
        <p:nvPicPr>
          <p:cNvPr id="7172" name="图片 3" descr="0.png"/>
          <p:cNvPicPr>
            <a:picLocks noChangeAspect="1" noChangeArrowheads="1"/>
          </p:cNvPicPr>
          <p:nvPr/>
        </p:nvPicPr>
        <p:blipFill>
          <a:blip r:embed="rId2"/>
          <a:srcRect/>
          <a:stretch>
            <a:fillRect/>
          </a:stretch>
        </p:blipFill>
        <p:spPr bwMode="auto">
          <a:xfrm>
            <a:off x="1857375" y="4929188"/>
            <a:ext cx="928688" cy="1473200"/>
          </a:xfrm>
          <a:prstGeom prst="rect">
            <a:avLst/>
          </a:prstGeom>
          <a:noFill/>
          <a:ln w="9525" cmpd="sng">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3272155" y="274955"/>
            <a:ext cx="5414645" cy="796925"/>
          </a:xfrm>
        </p:spPr>
        <p:txBody>
          <a:bodyPr anchor="t"/>
          <a:lstStyle/>
          <a:p>
            <a:r>
              <a:rPr lang="zh-CN" altLang="en-US" sz="3600" b="0"/>
              <a:t>两个非常重要的基础接口</a:t>
            </a:r>
            <a:r>
              <a:rPr lang="en-US" sz="3600" b="0"/>
              <a:t> </a:t>
            </a:r>
            <a:endParaRPr lang="zh-CN" altLang="en-US"/>
          </a:p>
        </p:txBody>
      </p:sp>
      <p:sp>
        <p:nvSpPr>
          <p:cNvPr id="8195" name="Rectangle 3"/>
          <p:cNvSpPr>
            <a:spLocks noGrp="1" noChangeArrowheads="1"/>
          </p:cNvSpPr>
          <p:nvPr>
            <p:ph type="body" idx="4294967295"/>
          </p:nvPr>
        </p:nvSpPr>
        <p:spPr bwMode="auto">
          <a:xfrm>
            <a:off x="357188" y="1071563"/>
            <a:ext cx="8329612" cy="5581650"/>
          </a:xfrm>
          <a:prstGeom prst="rect">
            <a:avLst/>
          </a:prstGeom>
          <a:noFill/>
        </p:spPr>
        <p:txBody>
          <a:bodyPr/>
          <a:lstStyle/>
          <a:p>
            <a:pPr marL="533400" indent="-533400">
              <a:lnSpc>
                <a:spcPct val="80000"/>
              </a:lnSpc>
              <a:buSzPct val="80000"/>
              <a:buFontTx/>
              <a:buNone/>
            </a:pPr>
            <a:r>
              <a:rPr lang="en-US" b="0"/>
              <a:t>Iterator</a:t>
            </a:r>
            <a:r>
              <a:rPr lang="zh-CN" altLang="en-US" b="0"/>
              <a:t>接口：该接口允许遍历集合中的所有元素，一共有三个方法：</a:t>
            </a:r>
            <a:endParaRPr lang="zh-CN" altLang="en-US" b="0"/>
          </a:p>
          <a:p>
            <a:pPr marL="914400" lvl="1" indent="-457200">
              <a:lnSpc>
                <a:spcPct val="80000"/>
              </a:lnSpc>
              <a:buFontTx/>
              <a:buNone/>
            </a:pPr>
            <a:r>
              <a:rPr lang="en-US" sz="2000" b="0"/>
              <a:t>public boolean hasNext()</a:t>
            </a:r>
            <a:r>
              <a:rPr lang="zh-CN" altLang="en-US" sz="2000" b="0"/>
              <a:t>：判断是否还有下一个元素。</a:t>
            </a:r>
            <a:endParaRPr lang="zh-CN" altLang="en-US" sz="2000" b="0"/>
          </a:p>
          <a:p>
            <a:pPr marL="914400" lvl="1" indent="-457200">
              <a:lnSpc>
                <a:spcPct val="80000"/>
              </a:lnSpc>
              <a:buFontTx/>
              <a:buNone/>
            </a:pPr>
            <a:r>
              <a:rPr lang="en-US" sz="2000" b="0"/>
              <a:t>public </a:t>
            </a:r>
            <a:r>
              <a:rPr lang="en-US" sz="2000" b="0">
                <a:hlinkClick r:id="rId1" action="ppaction://hlinkfile"/>
              </a:rPr>
              <a:t>Object</a:t>
            </a:r>
            <a:r>
              <a:rPr lang="en-US" sz="2000" b="0"/>
              <a:t> next()</a:t>
            </a:r>
            <a:r>
              <a:rPr lang="zh-CN" altLang="en-US" sz="2000" b="0"/>
              <a:t>：取得下一个元素，注意返回值为 </a:t>
            </a:r>
            <a:r>
              <a:rPr lang="en-US" sz="2000" b="0"/>
              <a:t>Object</a:t>
            </a:r>
            <a:r>
              <a:rPr lang="zh-CN" altLang="en-US" sz="2000" b="0"/>
              <a:t>，可能需要类型转换。如果不再有可取元素，则抛出</a:t>
            </a:r>
            <a:r>
              <a:rPr lang="en-US" sz="2000" b="0">
                <a:hlinkClick r:id="rId2" action="ppaction://hlinkfile"/>
              </a:rPr>
              <a:t>NoSuchElementException</a:t>
            </a:r>
            <a:r>
              <a:rPr lang="zh-CN" altLang="en-US" sz="2000" b="0"/>
              <a:t>异常。在使用该方法之前，必须先使用</a:t>
            </a:r>
            <a:r>
              <a:rPr lang="en-US" sz="2000" b="0"/>
              <a:t>hasNext()</a:t>
            </a:r>
            <a:r>
              <a:rPr lang="zh-CN" altLang="en-US" sz="2000" b="0"/>
              <a:t>方法判断。</a:t>
            </a:r>
            <a:endParaRPr lang="zh-CN" altLang="en-US" sz="2000" b="0"/>
          </a:p>
          <a:p>
            <a:pPr marL="914400" lvl="1" indent="-457200">
              <a:lnSpc>
                <a:spcPct val="80000"/>
              </a:lnSpc>
              <a:buFontTx/>
              <a:buNone/>
            </a:pPr>
            <a:r>
              <a:rPr lang="en-US" sz="2000" b="0"/>
              <a:t>public void remove()</a:t>
            </a:r>
            <a:r>
              <a:rPr lang="zh-CN" altLang="en-US" sz="2000" b="0"/>
              <a:t>：删除当前元素，很少用。</a:t>
            </a:r>
            <a:endParaRPr lang="zh-CN" altLang="en-US" sz="2000" b="0"/>
          </a:p>
          <a:p>
            <a:pPr marL="533400" indent="-533400">
              <a:lnSpc>
                <a:spcPct val="80000"/>
              </a:lnSpc>
              <a:buSzPct val="80000"/>
              <a:buFontTx/>
              <a:buNone/>
            </a:pPr>
            <a:r>
              <a:rPr lang="en-US" b="0"/>
              <a:t>Collection</a:t>
            </a:r>
            <a:r>
              <a:rPr lang="zh-CN" altLang="en-US" b="0"/>
              <a:t>接口：该接口是</a:t>
            </a:r>
            <a:r>
              <a:rPr lang="en-US" b="0"/>
              <a:t>Set</a:t>
            </a:r>
            <a:r>
              <a:rPr lang="zh-CN" altLang="en-US" b="0"/>
              <a:t>和</a:t>
            </a:r>
            <a:r>
              <a:rPr lang="en-US" b="0"/>
              <a:t>List</a:t>
            </a:r>
            <a:r>
              <a:rPr lang="zh-CN" altLang="en-US" b="0"/>
              <a:t>的父接口，主要提供了下面的方法：</a:t>
            </a:r>
            <a:endParaRPr lang="zh-CN" altLang="en-US" b="0"/>
          </a:p>
          <a:p>
            <a:pPr marL="914400" lvl="1" indent="-457200">
              <a:lnSpc>
                <a:spcPct val="80000"/>
              </a:lnSpc>
              <a:buFontTx/>
              <a:buNone/>
            </a:pPr>
            <a:r>
              <a:rPr lang="en-US" sz="2000" b="0"/>
              <a:t>public boolean add(</a:t>
            </a:r>
            <a:r>
              <a:rPr lang="en-US" sz="2000" b="0">
                <a:hlinkClick r:id="rId1" action="ppaction://hlinkfile"/>
              </a:rPr>
              <a:t>Object</a:t>
            </a:r>
            <a:r>
              <a:rPr lang="en-US" sz="2000" b="0"/>
              <a:t> o)</a:t>
            </a:r>
            <a:r>
              <a:rPr lang="zh-CN" altLang="en-US" sz="2000" b="0"/>
              <a:t>：往集合中添加新元素。添加成功，返回</a:t>
            </a:r>
            <a:r>
              <a:rPr lang="en-US" sz="2000" b="0"/>
              <a:t>true</a:t>
            </a:r>
            <a:r>
              <a:rPr lang="zh-CN" altLang="en-US" sz="2000" b="0"/>
              <a:t>，否则返回</a:t>
            </a:r>
            <a:r>
              <a:rPr lang="en-US" sz="2000" b="0"/>
              <a:t>false</a:t>
            </a:r>
            <a:r>
              <a:rPr lang="zh-CN" altLang="en-US" sz="2000" b="0"/>
              <a:t>。</a:t>
            </a:r>
            <a:r>
              <a:rPr lang="en-US" sz="2000" b="0"/>
              <a:t>(addAll(Collection c))</a:t>
            </a:r>
            <a:endParaRPr lang="zh-CN" altLang="en-US" sz="2000" b="0"/>
          </a:p>
          <a:p>
            <a:pPr marL="914400" lvl="1" indent="-457200">
              <a:lnSpc>
                <a:spcPct val="80000"/>
              </a:lnSpc>
              <a:buFontTx/>
              <a:buNone/>
            </a:pPr>
            <a:r>
              <a:rPr lang="en-US" sz="2000" b="0"/>
              <a:t>public </a:t>
            </a:r>
            <a:r>
              <a:rPr lang="en-US" sz="2000" b="0">
                <a:hlinkClick r:id="rId3" action="ppaction://hlinkfile"/>
              </a:rPr>
              <a:t>Iterator</a:t>
            </a:r>
            <a:r>
              <a:rPr lang="en-US" sz="2000" b="0"/>
              <a:t> iterator()</a:t>
            </a:r>
            <a:r>
              <a:rPr lang="zh-CN" altLang="en-US" sz="2000" b="0"/>
              <a:t>：返回</a:t>
            </a:r>
            <a:r>
              <a:rPr lang="en-US" sz="2000" b="0"/>
              <a:t>Iterator</a:t>
            </a:r>
            <a:r>
              <a:rPr lang="zh-CN" altLang="en-US" sz="2000" b="0"/>
              <a:t>对象，这样就可以遍历集合中的所有元素了。</a:t>
            </a:r>
            <a:endParaRPr lang="zh-CN" altLang="en-US" sz="2000" b="0"/>
          </a:p>
          <a:p>
            <a:pPr marL="914400" lvl="1" indent="-457200">
              <a:lnSpc>
                <a:spcPct val="80000"/>
              </a:lnSpc>
              <a:buFontTx/>
              <a:buNone/>
            </a:pPr>
            <a:r>
              <a:rPr lang="en-US" sz="2000" b="0"/>
              <a:t>public boolean contains(</a:t>
            </a:r>
            <a:r>
              <a:rPr lang="en-US" sz="2000" b="0">
                <a:hlinkClick r:id="rId1" action="ppaction://hlinkfile"/>
              </a:rPr>
              <a:t>Object</a:t>
            </a:r>
            <a:r>
              <a:rPr lang="en-US" sz="2000" b="0"/>
              <a:t> o)</a:t>
            </a:r>
            <a:r>
              <a:rPr lang="zh-CN" altLang="en-US" sz="2000" b="0"/>
              <a:t>：判断集合中是否包含指定的元素。</a:t>
            </a:r>
            <a:r>
              <a:rPr lang="en-US" sz="2000" b="0"/>
              <a:t>(containsAll(Collection c))</a:t>
            </a:r>
            <a:endParaRPr lang="zh-CN" altLang="en-US" sz="2000" b="0"/>
          </a:p>
          <a:p>
            <a:pPr marL="914400" lvl="1" indent="-457200">
              <a:lnSpc>
                <a:spcPct val="80000"/>
              </a:lnSpc>
              <a:buFontTx/>
              <a:buNone/>
            </a:pPr>
            <a:r>
              <a:rPr lang="en-US" sz="2000" b="0"/>
              <a:t>public int size()</a:t>
            </a:r>
            <a:r>
              <a:rPr lang="zh-CN" altLang="en-US" sz="2000" b="0"/>
              <a:t>：取得集合中元素的个数。</a:t>
            </a:r>
            <a:endParaRPr lang="zh-CN" altLang="en-US" sz="2000" b="0"/>
          </a:p>
          <a:p>
            <a:pPr marL="914400" lvl="1" indent="-457200">
              <a:lnSpc>
                <a:spcPct val="80000"/>
              </a:lnSpc>
              <a:buFontTx/>
              <a:buNone/>
            </a:pPr>
            <a:r>
              <a:rPr lang="en-US" sz="2000" b="0"/>
              <a:t>public void clear()</a:t>
            </a:r>
            <a:r>
              <a:rPr lang="zh-CN" altLang="en-US" sz="2000" b="0"/>
              <a:t>：删除集合中的所有元素。</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6320155" y="274955"/>
            <a:ext cx="2366645" cy="796925"/>
          </a:xfrm>
        </p:spPr>
        <p:txBody>
          <a:bodyPr anchor="t"/>
          <a:lstStyle/>
          <a:p>
            <a:r>
              <a:rPr lang="en-US" sz="3600" b="0"/>
              <a:t>Set</a:t>
            </a:r>
            <a:r>
              <a:rPr lang="zh-CN" altLang="en-US" sz="3600" b="0"/>
              <a:t>（集） </a:t>
            </a:r>
            <a:endParaRPr lang="zh-CN" altLang="en-US"/>
          </a:p>
        </p:txBody>
      </p:sp>
      <p:sp>
        <p:nvSpPr>
          <p:cNvPr id="9219" name="Rectangle 3"/>
          <p:cNvSpPr>
            <a:spLocks noGrp="1" noChangeArrowheads="1"/>
          </p:cNvSpPr>
          <p:nvPr>
            <p:ph type="body" idx="4294967295"/>
          </p:nvPr>
        </p:nvSpPr>
        <p:spPr bwMode="auto">
          <a:xfrm>
            <a:off x="784225" y="1276350"/>
            <a:ext cx="7645400" cy="5010150"/>
          </a:xfrm>
          <a:prstGeom prst="rect">
            <a:avLst/>
          </a:prstGeom>
          <a:noFill/>
        </p:spPr>
        <p:txBody>
          <a:bodyPr/>
          <a:lstStyle/>
          <a:p>
            <a:pPr marL="533400" indent="-533400">
              <a:buSzPct val="80000"/>
              <a:buFontTx/>
              <a:buNone/>
            </a:pPr>
            <a:r>
              <a:rPr lang="en-US" b="0" dirty="0"/>
              <a:t>Set</a:t>
            </a:r>
            <a:r>
              <a:rPr lang="zh-CN" altLang="en-US" b="0" dirty="0"/>
              <a:t>是最简单的一种集合，集合中的对象不按特定方式排序，并且没有重复对象。</a:t>
            </a:r>
            <a:endParaRPr lang="zh-CN" altLang="en-US" b="0" dirty="0"/>
          </a:p>
          <a:p>
            <a:pPr marL="533400" indent="-533400">
              <a:buSzPct val="80000"/>
              <a:buFontTx/>
              <a:buNone/>
            </a:pPr>
            <a:r>
              <a:rPr lang="en-US" b="0" dirty="0"/>
              <a:t>Set</a:t>
            </a:r>
            <a:r>
              <a:rPr lang="zh-CN" altLang="en-US" b="0" dirty="0"/>
              <a:t>接口主要有两个实现类：</a:t>
            </a:r>
            <a:r>
              <a:rPr lang="en-US" b="0" dirty="0" err="1"/>
              <a:t>HashSet</a:t>
            </a:r>
            <a:r>
              <a:rPr lang="zh-CN" altLang="en-US" b="0" dirty="0"/>
              <a:t>和</a:t>
            </a:r>
            <a:r>
              <a:rPr lang="en-US" b="0" dirty="0" err="1"/>
              <a:t>TreeSet</a:t>
            </a:r>
            <a:r>
              <a:rPr lang="zh-CN" altLang="en-US" b="0" dirty="0"/>
              <a:t>。</a:t>
            </a:r>
            <a:endParaRPr lang="zh-CN" altLang="en-US" dirty="0"/>
          </a:p>
        </p:txBody>
      </p:sp>
      <p:pic>
        <p:nvPicPr>
          <p:cNvPr id="9220" name="Picture 5"/>
          <p:cNvPicPr>
            <a:picLocks noChangeAspect="1" noChangeArrowheads="1"/>
          </p:cNvPicPr>
          <p:nvPr/>
        </p:nvPicPr>
        <p:blipFill>
          <a:blip r:embed="rId1"/>
          <a:srcRect/>
          <a:stretch>
            <a:fillRect/>
          </a:stretch>
        </p:blipFill>
        <p:spPr bwMode="auto">
          <a:xfrm>
            <a:off x="1258888" y="3716338"/>
            <a:ext cx="7056437" cy="998537"/>
          </a:xfrm>
          <a:prstGeom prst="rect">
            <a:avLst/>
          </a:prstGeom>
          <a:noFill/>
          <a:ln w="9525" cmpd="sng">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5455285" y="274955"/>
            <a:ext cx="3231515" cy="796925"/>
          </a:xfrm>
        </p:spPr>
        <p:txBody>
          <a:bodyPr anchor="t"/>
          <a:lstStyle/>
          <a:p>
            <a:pPr marL="838200" indent="-838200"/>
            <a:r>
              <a:rPr lang="en-US" sz="3600" b="0"/>
              <a:t>Set</a:t>
            </a:r>
            <a:r>
              <a:rPr lang="zh-CN" altLang="en-US" sz="3600" b="0"/>
              <a:t>的一般用法</a:t>
            </a:r>
            <a:endParaRPr lang="zh-CN" altLang="en-US"/>
          </a:p>
        </p:txBody>
      </p:sp>
      <p:sp>
        <p:nvSpPr>
          <p:cNvPr id="10243" name="Rectangle 3"/>
          <p:cNvSpPr>
            <a:spLocks noGrp="1" noChangeArrowheads="1"/>
          </p:cNvSpPr>
          <p:nvPr>
            <p:ph type="body" idx="4294967295"/>
          </p:nvPr>
        </p:nvSpPr>
        <p:spPr bwMode="auto">
          <a:xfrm>
            <a:off x="784225" y="1276350"/>
            <a:ext cx="7645400" cy="5010150"/>
          </a:xfrm>
          <a:prstGeom prst="rect">
            <a:avLst/>
          </a:prstGeom>
          <a:noFill/>
        </p:spPr>
        <p:txBody>
          <a:bodyPr/>
          <a:lstStyle/>
          <a:p>
            <a:pPr>
              <a:buSzPct val="80000"/>
              <a:buFontTx/>
              <a:buNone/>
            </a:pPr>
            <a:r>
              <a:rPr lang="en-US" b="0"/>
              <a:t>Set</a:t>
            </a:r>
            <a:r>
              <a:rPr lang="zh-CN" altLang="en-US" b="0"/>
              <a:t>集合中存放的是对象的引用，并且没有重复对象 </a:t>
            </a:r>
            <a:endParaRPr lang="zh-CN" altLang="en-US" b="0"/>
          </a:p>
          <a:p>
            <a:pPr>
              <a:buSzPct val="80000"/>
              <a:buFontTx/>
              <a:buNone/>
            </a:pPr>
            <a:endParaRPr lang="zh-CN" altLang="en-US" b="0"/>
          </a:p>
          <a:p>
            <a:pPr>
              <a:buSzPct val="80000"/>
              <a:buFontTx/>
              <a:buNone/>
            </a:pPr>
            <a:r>
              <a:rPr lang="zh-CN" altLang="en-US" b="0"/>
              <a:t>遍历并打印所有元素</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6501765" y="274955"/>
            <a:ext cx="2185035" cy="796925"/>
          </a:xfrm>
        </p:spPr>
        <p:txBody>
          <a:bodyPr anchor="t"/>
          <a:lstStyle/>
          <a:p>
            <a:r>
              <a:rPr lang="en-US" sz="3600" b="0"/>
              <a:t>HashSet </a:t>
            </a:r>
            <a:endParaRPr lang="zh-CN" altLang="en-US"/>
          </a:p>
        </p:txBody>
      </p:sp>
      <p:sp>
        <p:nvSpPr>
          <p:cNvPr id="11267" name="Rectangle 3"/>
          <p:cNvSpPr>
            <a:spLocks noGrp="1" noChangeArrowheads="1"/>
          </p:cNvSpPr>
          <p:nvPr>
            <p:ph type="body" idx="4294967295"/>
          </p:nvPr>
        </p:nvSpPr>
        <p:spPr bwMode="auto">
          <a:xfrm>
            <a:off x="539750" y="1268413"/>
            <a:ext cx="7848600" cy="5010150"/>
          </a:xfrm>
          <a:prstGeom prst="rect">
            <a:avLst/>
          </a:prstGeom>
          <a:noFill/>
        </p:spPr>
        <p:txBody>
          <a:bodyPr/>
          <a:lstStyle/>
          <a:p>
            <a:pPr marL="533400" indent="-533400">
              <a:buSzPct val="80000"/>
              <a:buFontTx/>
              <a:buNone/>
            </a:pPr>
            <a:r>
              <a:rPr lang="en-US" b="0"/>
              <a:t>HashSet</a:t>
            </a:r>
            <a:r>
              <a:rPr lang="zh-CN" altLang="en-US" b="0"/>
              <a:t>类按照哈希算法来存取集合中的对象，具有很好的存取性能。当</a:t>
            </a:r>
            <a:r>
              <a:rPr lang="en-US" b="0"/>
              <a:t>HashSet</a:t>
            </a:r>
            <a:r>
              <a:rPr lang="zh-CN" altLang="en-US" b="0"/>
              <a:t>向集合中加入一个对象时，会先调用对象的</a:t>
            </a:r>
            <a:r>
              <a:rPr lang="en-US" b="0"/>
              <a:t>hashCode</a:t>
            </a:r>
            <a:r>
              <a:rPr lang="zh-CN" altLang="en-US" b="0"/>
              <a:t>方法获取哈希码，然后根据这个哈希码进一步计算出对象在集合中的存放位置。如果找到hashCode相等的对象则继续判断equals是否为true，如果都相同则不添加</a:t>
            </a:r>
            <a:endParaRPr lang="zh-CN" altLang="en-US" b="0"/>
          </a:p>
          <a:p>
            <a:pPr marL="533400" indent="-533400">
              <a:buSzPct val="80000"/>
              <a:buFontTx/>
              <a:buNone/>
            </a:pPr>
            <a:r>
              <a:rPr lang="zh-CN" altLang="en-US" b="0"/>
              <a:t>在</a:t>
            </a:r>
            <a:r>
              <a:rPr lang="en-US" b="0"/>
              <a:t>Object</a:t>
            </a:r>
            <a:r>
              <a:rPr lang="zh-CN" altLang="en-US" b="0"/>
              <a:t>类中定义了</a:t>
            </a:r>
            <a:r>
              <a:rPr lang="en-US" b="0"/>
              <a:t>hashCode()</a:t>
            </a:r>
            <a:r>
              <a:rPr lang="zh-CN" altLang="en-US" b="0"/>
              <a:t>和</a:t>
            </a:r>
            <a:r>
              <a:rPr lang="en-US" b="0"/>
              <a:t>equals()</a:t>
            </a:r>
            <a:r>
              <a:rPr lang="zh-CN" altLang="en-US" b="0"/>
              <a:t>方法，如果使用</a:t>
            </a:r>
            <a:r>
              <a:rPr lang="en-US" b="0"/>
              <a:t>equals</a:t>
            </a:r>
            <a:r>
              <a:rPr lang="zh-CN" altLang="en-US" b="0"/>
              <a:t>方法比较两个对象相同，则这两个对象的哈希码也必须相同。否则，</a:t>
            </a:r>
            <a:r>
              <a:rPr lang="en-US" b="0"/>
              <a:t>HashSet</a:t>
            </a:r>
            <a:r>
              <a:rPr lang="zh-CN" altLang="en-US" b="0"/>
              <a:t>无法正常工作。</a:t>
            </a: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模板">
  <a:themeElements>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a:spPr>
      <a:bodyPr/>
      <a:lstStyle>
        <a:defPPr>
          <a:defRPr/>
        </a:defPPr>
      </a:lstStyle>
      <a:style>
        <a:lnRef idx="3">
          <a:schemeClr val="accent1"/>
        </a:lnRef>
        <a:fillRef idx="0">
          <a:schemeClr val="accent1"/>
        </a:fillRef>
        <a:effectRef idx="2">
          <a:schemeClr val="accent1"/>
        </a:effectRef>
        <a:fontRef idx="minor">
          <a:schemeClr val="tx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b"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模板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模板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5791</Words>
  <Application>WPS 演示</Application>
  <PresentationFormat>全屏显示(4:3)</PresentationFormat>
  <Paragraphs>232</Paragraphs>
  <Slides>30</Slides>
  <Notes>25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30</vt:i4>
      </vt:variant>
    </vt:vector>
  </HeadingPairs>
  <TitlesOfParts>
    <vt:vector size="43" baseType="lpstr">
      <vt:lpstr>Arial</vt:lpstr>
      <vt:lpstr>宋体</vt:lpstr>
      <vt:lpstr>Wingdings</vt:lpstr>
      <vt:lpstr>黑体</vt:lpstr>
      <vt:lpstr>微软雅黑</vt:lpstr>
      <vt:lpstr>楷体_GB2312</vt:lpstr>
      <vt:lpstr>新宋体</vt:lpstr>
      <vt:lpstr>楷体_GB2312</vt:lpstr>
      <vt:lpstr>Calibri</vt:lpstr>
      <vt:lpstr>Tahoma</vt:lpstr>
      <vt:lpstr>Times New Roman</vt:lpstr>
      <vt:lpstr>Arial Unicode MS</vt:lpstr>
      <vt:lpstr>模板</vt:lpstr>
      <vt:lpstr>第七章 集合框架 </vt:lpstr>
      <vt:lpstr>目标</vt:lpstr>
      <vt:lpstr>JAVA集合概述 </vt:lpstr>
      <vt:lpstr>JAVA集合分类 </vt:lpstr>
      <vt:lpstr>JAVA集合类的类框图 </vt:lpstr>
      <vt:lpstr>两个非常重要的基础接口 </vt:lpstr>
      <vt:lpstr>Set（集） </vt:lpstr>
      <vt:lpstr>Set的一般用法</vt:lpstr>
      <vt:lpstr>HashSet </vt:lpstr>
      <vt:lpstr>TreeSet </vt:lpstr>
      <vt:lpstr>自然排序</vt:lpstr>
      <vt:lpstr>客户化排序</vt:lpstr>
      <vt:lpstr>List(列表) </vt:lpstr>
      <vt:lpstr>ArrayList </vt:lpstr>
      <vt:lpstr>Map </vt:lpstr>
      <vt:lpstr>Map的常用方法</vt:lpstr>
      <vt:lpstr>Collections的常用方法</vt:lpstr>
      <vt:lpstr>泛型集合</vt:lpstr>
      <vt:lpstr>总结</vt:lpstr>
      <vt:lpstr>总结</vt:lpstr>
      <vt:lpstr>面试: Hashtable和HashMap有什么区别</vt:lpstr>
      <vt:lpstr>Vector 和ArrayList有什么区别?</vt:lpstr>
      <vt:lpstr>最后的建议 </vt:lpstr>
      <vt:lpstr>PowerPoint 演示文稿</vt:lpstr>
      <vt:lpstr>上机作业1</vt:lpstr>
      <vt:lpstr>上机作业2</vt:lpstr>
      <vt:lpstr>上机作业3</vt:lpstr>
      <vt:lpstr>上机作业4</vt:lpstr>
      <vt:lpstr>上机作业5</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第1章内容回顾</dc:title>
  <dc:creator>xiaojing.dai</dc:creator>
  <cp:lastModifiedBy>AD</cp:lastModifiedBy>
  <cp:revision>1671</cp:revision>
  <dcterms:created xsi:type="dcterms:W3CDTF">2006-03-08T06:55:00Z</dcterms:created>
  <dcterms:modified xsi:type="dcterms:W3CDTF">2020-12-17T09:01:09Z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