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368" r:id="rId3"/>
    <p:sldId id="305" r:id="rId4"/>
    <p:sldId id="371" r:id="rId5"/>
    <p:sldId id="290" r:id="rId6"/>
    <p:sldId id="369" r:id="rId7"/>
    <p:sldId id="37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9" autoAdjust="0"/>
    <p:restoredTop sz="94660"/>
  </p:normalViewPr>
  <p:slideViewPr>
    <p:cSldViewPr snapToGrid="0">
      <p:cViewPr varScale="1">
        <p:scale>
          <a:sx n="90" d="100"/>
          <a:sy n="90" d="100"/>
        </p:scale>
        <p:origin x="8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8CFF5-23CF-4917-B683-DA0BA79D6829}"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649AD-9A2B-4678-B4DC-737F57F47C3C}" type="slidenum">
              <a:rPr lang="zh-CN" altLang="en-US" smtClean="0"/>
              <a:t>‹#›</a:t>
            </a:fld>
            <a:endParaRPr lang="zh-CN" altLang="en-US"/>
          </a:p>
        </p:txBody>
      </p:sp>
    </p:spTree>
    <p:extLst>
      <p:ext uri="{BB962C8B-B14F-4D97-AF65-F5344CB8AC3E}">
        <p14:creationId xmlns:p14="http://schemas.microsoft.com/office/powerpoint/2010/main" val="1604108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altLang="zh-CN"/>
              <a:t>在组设置中可使用此模板作为演示培训材料的起始文件。</a:t>
            </a:r>
          </a:p>
          <a:p>
            <a:pPr eaLnBrk="1" hangingPunct="1">
              <a:spcBef>
                <a:spcPct val="0"/>
              </a:spcBef>
            </a:pPr>
            <a:endParaRPr altLang="zh-CN"/>
          </a:p>
          <a:p>
            <a:pPr eaLnBrk="1" hangingPunct="1">
              <a:spcBef>
                <a:spcPct val="0"/>
              </a:spcBef>
            </a:pPr>
            <a:r>
              <a:rPr altLang="zh-CN" b="1"/>
              <a:t>节</a:t>
            </a:r>
            <a:endParaRPr altLang="zh-CN"/>
          </a:p>
          <a:p>
            <a:pPr eaLnBrk="1" hangingPunct="1">
              <a:spcBef>
                <a:spcPct val="0"/>
              </a:spcBef>
            </a:pPr>
            <a:r>
              <a:rPr altLang="zh-CN"/>
              <a:t>右键单击幻灯片以添加节。 节可以帮助您组织幻灯片或促进多个作者之间的协作。</a:t>
            </a:r>
          </a:p>
          <a:p>
            <a:pPr eaLnBrk="1" hangingPunct="1">
              <a:spcBef>
                <a:spcPct val="0"/>
              </a:spcBef>
            </a:pPr>
            <a:endParaRPr altLang="zh-CN" b="1"/>
          </a:p>
          <a:p>
            <a:pPr eaLnBrk="1" hangingPunct="1">
              <a:spcBef>
                <a:spcPct val="0"/>
              </a:spcBef>
            </a:pPr>
            <a:r>
              <a:rPr altLang="zh-CN" b="1"/>
              <a:t>备注</a:t>
            </a:r>
          </a:p>
          <a:p>
            <a:pPr eaLnBrk="1" hangingPunct="1">
              <a:spcBef>
                <a:spcPct val="0"/>
              </a:spcBef>
            </a:pPr>
            <a:r>
              <a:rPr altLang="zh-CN"/>
              <a:t>使用“备注”节传递备注或为受众提供其他详细信息。 演示过程中，可在“演示文稿视图”中查看这些备注。 </a:t>
            </a:r>
          </a:p>
          <a:p>
            <a:pPr eaLnBrk="1" hangingPunct="1">
              <a:spcBef>
                <a:spcPct val="0"/>
              </a:spcBef>
            </a:pPr>
            <a:r>
              <a:rPr altLang="zh-CN"/>
              <a:t>请记住字体大小(对于可访问性、可见性、录像和联机生产都非常重要)</a:t>
            </a:r>
          </a:p>
          <a:p>
            <a:pPr eaLnBrk="1" hangingPunct="1">
              <a:spcBef>
                <a:spcPct val="0"/>
              </a:spcBef>
            </a:pPr>
            <a:endParaRPr altLang="zh-CN"/>
          </a:p>
          <a:p>
            <a:pPr eaLnBrk="1" hangingPunct="1">
              <a:spcBef>
                <a:spcPct val="0"/>
              </a:spcBef>
            </a:pPr>
            <a:r>
              <a:rPr altLang="zh-CN" b="1"/>
              <a:t>协调的色彩 </a:t>
            </a:r>
          </a:p>
          <a:p>
            <a:pPr eaLnBrk="1" hangingPunct="1">
              <a:spcBef>
                <a:spcPct val="0"/>
              </a:spcBef>
            </a:pPr>
            <a:r>
              <a:rPr altLang="zh-CN"/>
              <a:t>特别注意图形、图表和文本框。 </a:t>
            </a:r>
          </a:p>
          <a:p>
            <a:pPr eaLnBrk="1" hangingPunct="1">
              <a:spcBef>
                <a:spcPct val="0"/>
              </a:spcBef>
            </a:pPr>
            <a:r>
              <a:rPr altLang="zh-CN"/>
              <a:t>请考虑与会者将以黑白或 灰色调打印。请运行测试打印，以确保当以纯黑白和 灰色调打印时，您的颜色工作正常。</a:t>
            </a:r>
          </a:p>
          <a:p>
            <a:pPr eaLnBrk="1" hangingPunct="1">
              <a:spcBef>
                <a:spcPct val="0"/>
              </a:spcBef>
            </a:pPr>
            <a:endParaRPr altLang="zh-CN"/>
          </a:p>
          <a:p>
            <a:pPr eaLnBrk="1" hangingPunct="1">
              <a:spcBef>
                <a:spcPct val="0"/>
              </a:spcBef>
            </a:pPr>
            <a:r>
              <a:rPr altLang="zh-CN" b="1"/>
              <a:t>图形、表格和图表</a:t>
            </a:r>
          </a:p>
          <a:p>
            <a:pPr eaLnBrk="1" hangingPunct="1">
              <a:spcBef>
                <a:spcPct val="0"/>
              </a:spcBef>
            </a:pPr>
            <a:r>
              <a:rPr altLang="zh-CN"/>
              <a:t>保持简单: 如果可能，请使用一致的、不分散的样式和颜色。</a:t>
            </a:r>
          </a:p>
          <a:p>
            <a:pPr eaLnBrk="1" hangingPunct="1">
              <a:spcBef>
                <a:spcPct val="0"/>
              </a:spcBef>
            </a:pPr>
            <a:r>
              <a:rPr altLang="zh-CN"/>
              <a:t>标记所有图表和表格。</a:t>
            </a:r>
          </a:p>
          <a:p>
            <a:pPr eaLnBrk="1" hangingPunct="1">
              <a:spcBef>
                <a:spcPct val="0"/>
              </a:spcBef>
            </a:pPr>
            <a:endParaRPr altLang="zh-CN"/>
          </a:p>
          <a:p>
            <a:pPr eaLnBrk="1" hangingPunct="1">
              <a:spcBef>
                <a:spcPct val="0"/>
              </a:spcBef>
            </a:pPr>
            <a:endParaRPr altLang="zh-CN"/>
          </a:p>
          <a:p>
            <a:pPr eaLnBrk="1" hangingPunct="1">
              <a:spcBef>
                <a:spcPct val="0"/>
              </a:spcBef>
            </a:pPr>
            <a:endParaRPr altLang="zh-CN"/>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A467734-FF07-4EC7-B65B-7BF0985F9402}" type="slidenum">
              <a:rPr lang="zh-CN" altLang="zh-CN"/>
              <a:pPr eaLnBrk="1" hangingPunct="1"/>
              <a:t>1</a:t>
            </a:fld>
            <a:endParaRPr lang="zh-CN" altLang="zh-CN"/>
          </a:p>
        </p:txBody>
      </p:sp>
    </p:spTree>
    <p:extLst>
      <p:ext uri="{BB962C8B-B14F-4D97-AF65-F5344CB8AC3E}">
        <p14:creationId xmlns:p14="http://schemas.microsoft.com/office/powerpoint/2010/main" val="335655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80FC44-32D5-40A4-9DCB-2953285DED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F894D9A-7DEA-483E-B08E-3E4E63458A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618ADD48-259D-451C-AF56-5D4AD57C702C}"/>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xmlns="" id="{6A3802E7-D5B4-4A01-85A6-47EFBC5BA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791BB88-879C-41AD-BDAE-B0B2B91A3D25}"/>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325679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64BDE29-65D6-45A9-AFF3-E0171E16F6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743D4A9-E91D-4FB7-ACB1-CC7F5E0D4BC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7ECB507-35E5-4A02-BB2C-287E35EAE657}"/>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xmlns="" id="{90749697-E0A1-4720-9A2D-81C0C311C5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506FF4D-6C85-4054-85C9-7C48506E4D30}"/>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36813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5D8404F-551E-4C1C-8178-207D818604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8B24A8E-4FE9-4623-974A-07621A21258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B2741E6-5A35-4F1E-B412-473046404DF2}"/>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xmlns="" id="{018B3F31-82F6-4537-900E-D810040E8E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E8FE980-EBEC-4218-B38C-8E26BD7A5F19}"/>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342322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文本">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2" name="标题 1"/>
          <p:cNvSpPr>
            <a:spLocks noGrp="1"/>
          </p:cNvSpPr>
          <p:nvPr>
            <p:ph type="title"/>
          </p:nvPr>
        </p:nvSpPr>
        <p:spPr/>
        <p:txBody>
          <a:bodyPr/>
          <a:lstStyle/>
          <a:p>
            <a:r>
              <a:rPr lang="zh-CN" altLang="en-US"/>
              <a:t>单击此处编辑母版标题样式</a:t>
            </a:r>
          </a:p>
        </p:txBody>
      </p:sp>
      <p:sp>
        <p:nvSpPr>
          <p:cNvPr id="4" name="日期占位符 7"/>
          <p:cNvSpPr>
            <a:spLocks noGrp="1"/>
          </p:cNvSpPr>
          <p:nvPr>
            <p:ph type="dt" sz="half" idx="10"/>
          </p:nvPr>
        </p:nvSpPr>
        <p:spPr/>
        <p:txBody>
          <a:bodyPr/>
          <a:lstStyle>
            <a:lvl1pPr>
              <a:defRPr/>
            </a:lvl1pPr>
          </a:lstStyle>
          <a:p>
            <a:pPr>
              <a:defRPr/>
            </a:pPr>
            <a:fld id="{39FA4761-C667-4A91-A133-0B0879CFEE80}" type="datetime1">
              <a:rPr lang="en-US" altLang="zh-CN"/>
              <a:pPr>
                <a:defRPr/>
              </a:pPr>
              <a:t>6/27/2019</a:t>
            </a:fld>
            <a:endParaRPr altLang="en-US"/>
          </a:p>
        </p:txBody>
      </p:sp>
      <p:sp>
        <p:nvSpPr>
          <p:cNvPr id="5" name="页脚占位符 9"/>
          <p:cNvSpPr>
            <a:spLocks noGrp="1"/>
          </p:cNvSpPr>
          <p:nvPr>
            <p:ph type="ftr" sz="quarter" idx="11"/>
          </p:nvPr>
        </p:nvSpPr>
        <p:spPr/>
        <p:txBody>
          <a:bodyPr/>
          <a:lstStyle>
            <a:lvl1pPr>
              <a:defRPr/>
            </a:lvl1pPr>
          </a:lstStyle>
          <a:p>
            <a:pPr>
              <a:defRPr/>
            </a:pPr>
            <a:endParaRPr altLang="en-US"/>
          </a:p>
        </p:txBody>
      </p:sp>
      <p:sp>
        <p:nvSpPr>
          <p:cNvPr id="6" name="灯片编号占位符 10"/>
          <p:cNvSpPr>
            <a:spLocks noGrp="1"/>
          </p:cNvSpPr>
          <p:nvPr>
            <p:ph type="sldNum" sz="quarter" idx="12"/>
          </p:nvPr>
        </p:nvSpPr>
        <p:spPr/>
        <p:txBody>
          <a:bodyPr/>
          <a:lstStyle>
            <a:lvl1pPr>
              <a:defRPr sz="2800" b="1">
                <a:solidFill>
                  <a:schemeClr val="tx1"/>
                </a:solidFill>
                <a:latin typeface="宋体" panose="02010600030101010101" pitchFamily="2" charset="-122"/>
              </a:defRPr>
            </a:lvl1pPr>
          </a:lstStyle>
          <a:p>
            <a:r>
              <a:rPr lang="zh-CN" altLang="en-US" dirty="0">
                <a:solidFill>
                  <a:srgbClr val="898989"/>
                </a:solidFill>
              </a:rPr>
              <a:t>第</a:t>
            </a:r>
            <a:fld id="{341B1417-7C6B-406C-85A3-E980EC4DDF6C}" type="slidenum">
              <a:rPr lang="en-US" altLang="zh-CN" smtClean="0"/>
              <a:pPr/>
              <a:t>‹#›</a:t>
            </a:fld>
            <a:r>
              <a:rPr lang="zh-CN" altLang="en-US" dirty="0">
                <a:solidFill>
                  <a:srgbClr val="898989"/>
                </a:solidFill>
              </a:rPr>
              <a:t>页</a:t>
            </a:r>
          </a:p>
        </p:txBody>
      </p:sp>
    </p:spTree>
    <p:extLst>
      <p:ext uri="{BB962C8B-B14F-4D97-AF65-F5344CB8AC3E}">
        <p14:creationId xmlns:p14="http://schemas.microsoft.com/office/powerpoint/2010/main" val="2573465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52" y="0"/>
            <a:ext cx="12134849"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49614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54400" y="2286001"/>
            <a:ext cx="8240299" cy="1470025"/>
          </a:xfrm>
        </p:spPr>
        <p:txBody>
          <a:bodyPr anchor="t"/>
          <a:lstStyle>
            <a:lvl1pPr algn="r" eaLnBrk="1" latinLnBrk="0" hangingPunct="1">
              <a:defRPr kumimoji="0" lang="zh-CN" b="1" cap="small" baseline="0">
                <a:solidFill>
                  <a:srgbClr val="003300"/>
                </a:solidFill>
              </a:defRPr>
            </a:lvl1pPr>
          </a:lstStyle>
          <a:p>
            <a:r>
              <a:rPr lang="zh-CN" altLang="en-US"/>
              <a:t>单击此处编辑母版标题样式</a:t>
            </a:r>
            <a:endParaRPr lang="zh-CN"/>
          </a:p>
        </p:txBody>
      </p:sp>
      <p:sp>
        <p:nvSpPr>
          <p:cNvPr id="3" name="Subtitle 2"/>
          <p:cNvSpPr>
            <a:spLocks noGrp="1"/>
          </p:cNvSpPr>
          <p:nvPr>
            <p:ph type="subTitle" idx="1"/>
          </p:nvPr>
        </p:nvSpPr>
        <p:spPr>
          <a:xfrm>
            <a:off x="5283200" y="4038600"/>
            <a:ext cx="6363371"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r>
              <a:rPr lang="zh-CN" altLang="en-US"/>
              <a:t>单击此处编辑母版副标题样式</a:t>
            </a:r>
            <a:endParaRPr/>
          </a:p>
        </p:txBody>
      </p:sp>
      <p:sp>
        <p:nvSpPr>
          <p:cNvPr id="10" name="Picture Placeholder 9"/>
          <p:cNvSpPr>
            <a:spLocks noGrp="1"/>
          </p:cNvSpPr>
          <p:nvPr>
            <p:ph type="pic" sz="quarter" idx="13"/>
          </p:nvPr>
        </p:nvSpPr>
        <p:spPr>
          <a:xfrm>
            <a:off x="9144000" y="5105400"/>
            <a:ext cx="2438400" cy="990600"/>
          </a:xfrm>
        </p:spPr>
        <p:txBody>
          <a:bodyPr rtlCol="0">
            <a:normAutofit/>
          </a:bodyPr>
          <a:lstStyle>
            <a:lvl1pPr marL="0" indent="0" algn="ctr" eaLnBrk="1" latinLnBrk="0" hangingPunct="1">
              <a:buNone/>
              <a:defRPr kumimoji="0" lang="zh-CN" sz="2000" baseline="0"/>
            </a:lvl1pPr>
          </a:lstStyle>
          <a:p>
            <a:pPr lvl="0"/>
            <a:r>
              <a:rPr lang="zh-CN" altLang="en-US" noProof="0"/>
              <a:t>单击图标添加图片</a:t>
            </a:r>
            <a:endParaRPr lang="zh-CN" noProof="0"/>
          </a:p>
        </p:txBody>
      </p:sp>
    </p:spTree>
    <p:extLst>
      <p:ext uri="{BB962C8B-B14F-4D97-AF65-F5344CB8AC3E}">
        <p14:creationId xmlns:p14="http://schemas.microsoft.com/office/powerpoint/2010/main" val="34335574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BDBC93-79A8-4A53-8177-67F01D9C67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62FF84D-B976-40EE-8E3F-9133C7775E5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D6481E2-7785-4A82-9435-BE47EA805FAF}"/>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xmlns="" id="{3985B5BC-BC14-4426-93DC-3B5BA60828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0FDC777-4EB0-4290-BA5E-0933E43E87BA}"/>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127917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2C9C9D8-9560-4348-96D7-5CF95E8086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31B6CC81-40BD-4C58-A482-A50F5AD9F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F83C9B25-FAEB-4D16-8793-C01A7A2E66E2}"/>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xmlns="" id="{D3C536D4-6AD3-440C-AF3F-4D8ADDE814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7417C79-812F-458B-B0EA-323AFF8CFD4A}"/>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418462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D0759B-E894-4A16-9A35-1E34F7CF73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50D5977-C8E4-49DC-BCA4-0B3D396C9E7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0089898B-F3A3-43C9-9042-7E00B1F4709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62C19CD6-0440-4DB8-ABB4-61E365782678}"/>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xmlns="" id="{3165DA44-068E-4FF2-A8E3-91976EFE8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F854B2-799E-4D42-AEF0-42EDEDA8BC3E}"/>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226201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A379B8-F61D-4B94-BF9A-BBE35F4FB7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8BAE3CE-D82F-43E9-8927-96AB4DBF4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537B943D-16DC-4EA2-8B47-96C32400550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EAE82B89-4566-40EE-9506-FA0D441D6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5A9A0729-49A5-4DAE-9F84-B1F0A5F0E6D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2678D495-C018-4217-9D4D-52230FCF2C42}"/>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8" name="页脚占位符 7">
            <a:extLst>
              <a:ext uri="{FF2B5EF4-FFF2-40B4-BE49-F238E27FC236}">
                <a16:creationId xmlns:a16="http://schemas.microsoft.com/office/drawing/2014/main" xmlns="" id="{F947E2F3-A288-488F-9563-CB60BE45E1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AE39A90-DE4C-468B-8481-0FA21D9BB0F8}"/>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212714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787E15-47FF-444F-879E-2F088593F1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A37ADED-DFA0-4E93-B886-C8F8913F912A}"/>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4" name="页脚占位符 3">
            <a:extLst>
              <a:ext uri="{FF2B5EF4-FFF2-40B4-BE49-F238E27FC236}">
                <a16:creationId xmlns:a16="http://schemas.microsoft.com/office/drawing/2014/main" xmlns="" id="{70F3A4B2-08CB-4504-85DD-47AA1E0FBD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74C555D7-D59A-4E77-B882-E348B32D5046}"/>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1788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D034F36-1C49-4660-83BA-C2F30B97E167}"/>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3" name="页脚占位符 2">
            <a:extLst>
              <a:ext uri="{FF2B5EF4-FFF2-40B4-BE49-F238E27FC236}">
                <a16:creationId xmlns:a16="http://schemas.microsoft.com/office/drawing/2014/main" xmlns="" id="{0DD71789-4D78-447C-B85F-72FD1F60BE5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9234C29-9121-4D81-99EB-00797964D73C}"/>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2862806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E74936A-DA05-4C94-8A78-B8C95D0EC9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CD4EB59-10D3-4B15-86E3-D24705652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4615FBCE-4F73-4F95-AE35-F4D0D57D7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B50B4DDF-A557-49C0-9A98-CFD25B55288B}"/>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xmlns="" id="{3DF7ADB9-B718-46F6-93EA-D231E5FECC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1E921A2-E6F3-490E-8BE2-27B20B830F5C}"/>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119615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AC7554-CED3-47A9-9688-1535DAB0FB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D40F63-FC78-41CF-98EA-9956CA8B5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6B1E91B-373B-4F25-A861-57269B01C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B8ADEA32-B5CF-478B-8F57-C7085FBBD7DB}"/>
              </a:ext>
            </a:extLst>
          </p:cNvPr>
          <p:cNvSpPr>
            <a:spLocks noGrp="1"/>
          </p:cNvSpPr>
          <p:nvPr>
            <p:ph type="dt" sz="half" idx="10"/>
          </p:nvPr>
        </p:nvSpPr>
        <p:spPr/>
        <p:txBody>
          <a:bodyPr/>
          <a:lstStyle/>
          <a:p>
            <a:fld id="{ECB3A450-DB7F-4EB3-91CC-C8B58F538803}"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xmlns="" id="{C0054568-4DE7-4255-842B-F049BFF74A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76269F1D-4135-48B4-8848-A81FB95CCEC1}"/>
              </a:ext>
            </a:extLst>
          </p:cNvPr>
          <p:cNvSpPr>
            <a:spLocks noGrp="1"/>
          </p:cNvSpPr>
          <p:nvPr>
            <p:ph type="sldNum" sz="quarter" idx="12"/>
          </p:nvPr>
        </p:nvSpPr>
        <p:spPr/>
        <p:txBody>
          <a:body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337715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F4C90289-D81C-40DC-9A42-E3D0347B0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8B12E8F-FAF6-4DCF-BFFA-40213270A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5A3614F-3415-43C1-83AD-59D211750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3A450-DB7F-4EB3-91CC-C8B58F538803}"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xmlns="" id="{3EBC7342-8C50-417F-8D3C-92702C2DF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CFDE490-935A-4843-8F46-C0D6B5A5A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C1701-09E0-4750-A0CC-19456BC34762}" type="slidenum">
              <a:rPr lang="zh-CN" altLang="en-US" smtClean="0"/>
              <a:t>‹#›</a:t>
            </a:fld>
            <a:endParaRPr lang="zh-CN" altLang="en-US"/>
          </a:p>
        </p:txBody>
      </p:sp>
    </p:spTree>
    <p:extLst>
      <p:ext uri="{BB962C8B-B14F-4D97-AF65-F5344CB8AC3E}">
        <p14:creationId xmlns:p14="http://schemas.microsoft.com/office/powerpoint/2010/main" val="180813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Ensemble_learning" TargetMode="External"/><Relationship Id="rId13" Type="http://schemas.openxmlformats.org/officeDocument/2006/relationships/hyperlink" Target="https://en.wikipedia.org/wiki/Leo_Breiman" TargetMode="External"/><Relationship Id="rId18" Type="http://schemas.openxmlformats.org/officeDocument/2006/relationships/hyperlink" Target="https://en.wikipedia.org/wiki/Gradient_boosting#cite_note-MasonBaxterBartlettFrean1999a-4" TargetMode="External"/><Relationship Id="rId3" Type="http://schemas.openxmlformats.org/officeDocument/2006/relationships/image" Target="../media/image4.png"/><Relationship Id="rId7" Type="http://schemas.openxmlformats.org/officeDocument/2006/relationships/hyperlink" Target="https://en.wikipedia.org/wiki/Classification_(machine_learning)" TargetMode="External"/><Relationship Id="rId12" Type="http://schemas.openxmlformats.org/officeDocument/2006/relationships/hyperlink" Target="https://en.wikipedia.org/wiki/Loss_function" TargetMode="External"/><Relationship Id="rId17" Type="http://schemas.openxmlformats.org/officeDocument/2006/relationships/hyperlink" Target="https://en.wikipedia.org/wiki/Gradient_boosting#cite_note-Friedman1999b-3" TargetMode="External"/><Relationship Id="rId2" Type="http://schemas.openxmlformats.org/officeDocument/2006/relationships/image" Target="../media/image3.png"/><Relationship Id="rId16" Type="http://schemas.openxmlformats.org/officeDocument/2006/relationships/hyperlink" Target="https://en.wikipedia.org/wiki/Gradient_boosting#cite_note-Friedman1999a-2" TargetMode="External"/><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hyperlink" Target="https://en.wikipedia.org/wiki/Regression_(machine_learning)" TargetMode="External"/><Relationship Id="rId11" Type="http://schemas.openxmlformats.org/officeDocument/2006/relationships/hyperlink" Target="https://en.wikipedia.org/wiki/Differentiable_function" TargetMode="External"/><Relationship Id="rId5" Type="http://schemas.openxmlformats.org/officeDocument/2006/relationships/hyperlink" Target="https://en.wikipedia.org/wiki/Machine_learning" TargetMode="External"/><Relationship Id="rId15" Type="http://schemas.openxmlformats.org/officeDocument/2006/relationships/hyperlink" Target="https://en.wikipedia.org/wiki/Jerome_H._Friedman" TargetMode="External"/><Relationship Id="rId10" Type="http://schemas.openxmlformats.org/officeDocument/2006/relationships/hyperlink" Target="https://en.wikipedia.org/wiki/Boosting_(machine_learning)" TargetMode="External"/><Relationship Id="rId19" Type="http://schemas.openxmlformats.org/officeDocument/2006/relationships/hyperlink" Target="https://en.wikipedia.org/wiki/Gradient_boosting#cite_note-MasonBaxterBartlettFrean1999b-5" TargetMode="External"/><Relationship Id="rId4" Type="http://schemas.openxmlformats.org/officeDocument/2006/relationships/image" Target="../media/image5.png"/><Relationship Id="rId9" Type="http://schemas.openxmlformats.org/officeDocument/2006/relationships/hyperlink" Target="https://en.wikipedia.org/wiki/Decision_tree_learning" TargetMode="External"/><Relationship Id="rId14" Type="http://schemas.openxmlformats.org/officeDocument/2006/relationships/hyperlink" Target="https://en.wikipedia.org/wiki/Gradient_boosting#cite_note-Breiman1997-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losest-git/LiteMORT" TargetMode="External"/><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subTitle" idx="1"/>
            <p:custDataLst>
              <p:tags r:id="rId2"/>
            </p:custDataLst>
          </p:nvPr>
        </p:nvSpPr>
        <p:spPr>
          <a:xfrm>
            <a:off x="4439817" y="3756025"/>
            <a:ext cx="4772025" cy="990600"/>
          </a:xfrm>
        </p:spPr>
        <p:txBody>
          <a:bodyPr/>
          <a:lstStyle/>
          <a:p>
            <a:pPr algn="ctr"/>
            <a:r>
              <a:rPr lang="en-US" altLang="zh-CN" sz="2400" dirty="0">
                <a:latin typeface="Calibri" panose="020F0502020204030204" pitchFamily="34" charset="0"/>
              </a:rPr>
              <a:t>2019. 1. 12</a:t>
            </a:r>
            <a:endParaRPr altLang="zh-CN" sz="2400" dirty="0">
              <a:latin typeface="Calibri" panose="020F0502020204030204" pitchFamily="34" charset="0"/>
            </a:endParaRPr>
          </a:p>
        </p:txBody>
      </p:sp>
      <p:sp>
        <p:nvSpPr>
          <p:cNvPr id="6" name="标题 1">
            <a:extLst>
              <a:ext uri="{FF2B5EF4-FFF2-40B4-BE49-F238E27FC236}">
                <a16:creationId xmlns:a16="http://schemas.microsoft.com/office/drawing/2014/main" xmlns="" id="{EE6E3DE5-5605-47FB-93C5-458C195E4898}"/>
              </a:ext>
            </a:extLst>
          </p:cNvPr>
          <p:cNvSpPr>
            <a:spLocks noGrp="1"/>
          </p:cNvSpPr>
          <p:nvPr>
            <p:ph type="ctrTitle"/>
          </p:nvPr>
        </p:nvSpPr>
        <p:spPr>
          <a:xfrm>
            <a:off x="1557867" y="1617133"/>
            <a:ext cx="9702799" cy="1266296"/>
          </a:xfrm>
        </p:spPr>
        <p:txBody>
          <a:bodyPr>
            <a:normAutofit fontScale="90000"/>
          </a:bodyPr>
          <a:lstStyle/>
          <a:p>
            <a:pPr algn="ctr"/>
            <a:r>
              <a:rPr lang="en-US" altLang="zh-CN" sz="3600" dirty="0"/>
              <a:t>gradient boosting algorithms </a:t>
            </a:r>
            <a:br>
              <a:rPr lang="en-US" altLang="zh-CN" sz="3600" dirty="0"/>
            </a:br>
            <a:r>
              <a:rPr lang="en-US" altLang="zh-CN" sz="3600" dirty="0"/>
              <a:t>on second order functional and its application</a:t>
            </a:r>
            <a:r>
              <a:rPr lang="en-US" altLang="zh-CN" sz="1800" dirty="0"/>
              <a:t/>
            </a:r>
            <a:br>
              <a:rPr lang="en-US" altLang="zh-CN" sz="1800" dirty="0"/>
            </a:br>
            <a:endParaRPr lang="zh-CN" altLang="en-US" sz="1800" dirty="0"/>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049016" y="4578680"/>
            <a:ext cx="7933184" cy="1143000"/>
          </a:xfrm>
        </p:spPr>
        <p:txBody>
          <a:bodyPr/>
          <a:lstStyle/>
          <a:p>
            <a:r>
              <a:rPr lang="en-US" altLang="zh-CN" dirty="0">
                <a:solidFill>
                  <a:schemeClr val="tx1">
                    <a:alpha val="20000"/>
                  </a:schemeClr>
                </a:solidFill>
              </a:rPr>
              <a:t>2 Research Objectives</a:t>
            </a:r>
            <a:endParaRPr lang="en-US" altLang="en-US" dirty="0">
              <a:solidFill>
                <a:schemeClr val="tx1">
                  <a:alpha val="20000"/>
                </a:schemeClr>
              </a:solidFill>
            </a:endParaRPr>
          </a:p>
        </p:txBody>
      </p:sp>
      <p:sp>
        <p:nvSpPr>
          <p:cNvPr id="4" name="灯片编号占位符 3"/>
          <p:cNvSpPr>
            <a:spLocks noGrp="1"/>
          </p:cNvSpPr>
          <p:nvPr>
            <p:ph type="sldNum" sz="quarter" idx="12"/>
          </p:nvPr>
        </p:nvSpPr>
        <p:spPr/>
        <p:txBody>
          <a:bodyPr/>
          <a:lstStyle/>
          <a:p>
            <a:r>
              <a:rPr lang="zh-CN" altLang="en-US">
                <a:solidFill>
                  <a:srgbClr val="898989"/>
                </a:solidFill>
              </a:rPr>
              <a:t>第</a:t>
            </a:r>
            <a:fld id="{341B1417-7C6B-406C-85A3-E980EC4DDF6C}" type="slidenum">
              <a:rPr lang="en-US" altLang="zh-CN" smtClean="0"/>
              <a:pPr/>
              <a:t>2</a:t>
            </a:fld>
            <a:r>
              <a:rPr lang="zh-CN" altLang="en-US">
                <a:solidFill>
                  <a:srgbClr val="898989"/>
                </a:solidFill>
              </a:rPr>
              <a:t>页</a:t>
            </a:r>
            <a:endParaRPr lang="zh-CN" altLang="en-US" dirty="0">
              <a:solidFill>
                <a:srgbClr val="898989"/>
              </a:solidFill>
            </a:endParaRPr>
          </a:p>
        </p:txBody>
      </p:sp>
      <p:sp>
        <p:nvSpPr>
          <p:cNvPr id="9" name="标题 2">
            <a:extLst>
              <a:ext uri="{FF2B5EF4-FFF2-40B4-BE49-F238E27FC236}">
                <a16:creationId xmlns:a16="http://schemas.microsoft.com/office/drawing/2014/main" xmlns="" id="{A10D4294-4090-4BF7-8B65-3524E8941548}"/>
              </a:ext>
            </a:extLst>
          </p:cNvPr>
          <p:cNvSpPr txBox="1">
            <a:spLocks/>
          </p:cNvSpPr>
          <p:nvPr/>
        </p:nvSpPr>
        <p:spPr>
          <a:xfrm>
            <a:off x="2599349" y="1938866"/>
            <a:ext cx="7933184" cy="5679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t>1.1 Gradient Boosting Algorithm</a:t>
            </a:r>
            <a:endParaRPr lang="zh-CN" altLang="en-US" sz="2400" dirty="0"/>
          </a:p>
        </p:txBody>
      </p:sp>
      <p:sp>
        <p:nvSpPr>
          <p:cNvPr id="10" name="标题 2">
            <a:extLst>
              <a:ext uri="{FF2B5EF4-FFF2-40B4-BE49-F238E27FC236}">
                <a16:creationId xmlns:a16="http://schemas.microsoft.com/office/drawing/2014/main" xmlns="" id="{A793417E-BA6B-440F-97D1-D564C7B19573}"/>
              </a:ext>
            </a:extLst>
          </p:cNvPr>
          <p:cNvSpPr txBox="1">
            <a:spLocks/>
          </p:cNvSpPr>
          <p:nvPr/>
        </p:nvSpPr>
        <p:spPr>
          <a:xfrm>
            <a:off x="2599349" y="2330595"/>
            <a:ext cx="7933184" cy="5679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t>1.2 Derivations from second order functional</a:t>
            </a:r>
            <a:endParaRPr lang="zh-CN" altLang="en-US" sz="2400" dirty="0"/>
          </a:p>
        </p:txBody>
      </p:sp>
      <p:sp>
        <p:nvSpPr>
          <p:cNvPr id="11" name="标题 2">
            <a:extLst>
              <a:ext uri="{FF2B5EF4-FFF2-40B4-BE49-F238E27FC236}">
                <a16:creationId xmlns:a16="http://schemas.microsoft.com/office/drawing/2014/main" xmlns="" id="{A2747925-4DDD-4D28-A451-3688A8810ABA}"/>
              </a:ext>
            </a:extLst>
          </p:cNvPr>
          <p:cNvSpPr txBox="1">
            <a:spLocks/>
          </p:cNvSpPr>
          <p:nvPr/>
        </p:nvSpPr>
        <p:spPr>
          <a:xfrm>
            <a:off x="2599349" y="2755258"/>
            <a:ext cx="7933184" cy="5679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t>1.3 </a:t>
            </a:r>
            <a:r>
              <a:rPr lang="en-US" altLang="zh-CN" sz="2400" dirty="0" err="1"/>
              <a:t>LiteMORT</a:t>
            </a:r>
            <a:endParaRPr lang="zh-CN" altLang="en-US" sz="2400" dirty="0"/>
          </a:p>
        </p:txBody>
      </p:sp>
      <p:sp>
        <p:nvSpPr>
          <p:cNvPr id="15" name="标题 2">
            <a:extLst>
              <a:ext uri="{FF2B5EF4-FFF2-40B4-BE49-F238E27FC236}">
                <a16:creationId xmlns:a16="http://schemas.microsoft.com/office/drawing/2014/main" xmlns="" id="{103065A2-2204-4688-BDCF-E6CA25C6F2E7}"/>
              </a:ext>
            </a:extLst>
          </p:cNvPr>
          <p:cNvSpPr txBox="1">
            <a:spLocks/>
          </p:cNvSpPr>
          <p:nvPr/>
        </p:nvSpPr>
        <p:spPr bwMode="auto">
          <a:xfrm>
            <a:off x="2049016" y="912897"/>
            <a:ext cx="7933184" cy="1143000"/>
          </a:xfrm>
          <a:prstGeom prst="rect">
            <a:avLst/>
          </a:prstGeom>
          <a:solidFill>
            <a:srgbClr val="82CBE1">
              <a:alpha val="3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zh-CN"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ea typeface="宋体" pitchFamily="2" charset="-122"/>
              </a:defRPr>
            </a:lvl2pPr>
            <a:lvl3pPr algn="l" rtl="0" eaLnBrk="0" fontAlgn="base" hangingPunct="0">
              <a:spcBef>
                <a:spcPct val="0"/>
              </a:spcBef>
              <a:spcAft>
                <a:spcPct val="0"/>
              </a:spcAft>
              <a:defRPr sz="4400">
                <a:solidFill>
                  <a:schemeClr val="tx1"/>
                </a:solidFill>
                <a:latin typeface="Calibri" pitchFamily="34" charset="0"/>
                <a:ea typeface="宋体" pitchFamily="2" charset="-122"/>
              </a:defRPr>
            </a:lvl3pPr>
            <a:lvl4pPr algn="l" rtl="0" eaLnBrk="0" fontAlgn="base" hangingPunct="0">
              <a:spcBef>
                <a:spcPct val="0"/>
              </a:spcBef>
              <a:spcAft>
                <a:spcPct val="0"/>
              </a:spcAft>
              <a:defRPr sz="4400">
                <a:solidFill>
                  <a:schemeClr val="tx1"/>
                </a:solidFill>
                <a:latin typeface="Calibri" pitchFamily="34" charset="0"/>
                <a:ea typeface="宋体" pitchFamily="2" charset="-122"/>
              </a:defRPr>
            </a:lvl4pPr>
            <a:lvl5pPr algn="l"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l" rtl="0" fontAlgn="base">
              <a:spcBef>
                <a:spcPct val="0"/>
              </a:spcBef>
              <a:spcAft>
                <a:spcPct val="0"/>
              </a:spcAft>
              <a:defRPr sz="4400">
                <a:solidFill>
                  <a:schemeClr val="tx1"/>
                </a:solidFill>
                <a:latin typeface="Calibri" pitchFamily="34" charset="0"/>
                <a:ea typeface="宋体" pitchFamily="2" charset="-122"/>
              </a:defRPr>
            </a:lvl6pPr>
            <a:lvl7pPr marL="914400" algn="l" rtl="0" fontAlgn="base">
              <a:spcBef>
                <a:spcPct val="0"/>
              </a:spcBef>
              <a:spcAft>
                <a:spcPct val="0"/>
              </a:spcAft>
              <a:defRPr sz="4400">
                <a:solidFill>
                  <a:schemeClr val="tx1"/>
                </a:solidFill>
                <a:latin typeface="Calibri" pitchFamily="34" charset="0"/>
                <a:ea typeface="宋体" pitchFamily="2" charset="-122"/>
              </a:defRPr>
            </a:lvl7pPr>
            <a:lvl8pPr marL="1371600" algn="l" rtl="0" fontAlgn="base">
              <a:spcBef>
                <a:spcPct val="0"/>
              </a:spcBef>
              <a:spcAft>
                <a:spcPct val="0"/>
              </a:spcAft>
              <a:defRPr sz="4400">
                <a:solidFill>
                  <a:schemeClr val="tx1"/>
                </a:solidFill>
                <a:latin typeface="Calibri" pitchFamily="34" charset="0"/>
                <a:ea typeface="宋体" pitchFamily="2" charset="-122"/>
              </a:defRPr>
            </a:lvl8pPr>
            <a:lvl9pPr marL="1828800" algn="l" rtl="0" fontAlgn="base">
              <a:spcBef>
                <a:spcPct val="0"/>
              </a:spcBef>
              <a:spcAft>
                <a:spcPct val="0"/>
              </a:spcAft>
              <a:defRPr sz="4400">
                <a:solidFill>
                  <a:schemeClr val="tx1"/>
                </a:solidFill>
                <a:latin typeface="Calibri" pitchFamily="34" charset="0"/>
                <a:ea typeface="宋体" pitchFamily="2" charset="-122"/>
              </a:defRPr>
            </a:lvl9pPr>
          </a:lstStyle>
          <a:p>
            <a:r>
              <a:rPr lang="en-US" altLang="zh-CN" dirty="0"/>
              <a:t>1 Gradient Boosting Algorithm</a:t>
            </a:r>
            <a:endParaRPr lang="en-US" altLang="en-US" dirty="0">
              <a:solidFill>
                <a:schemeClr val="tx1">
                  <a:alpha val="20000"/>
                </a:schemeClr>
              </a:solidFill>
            </a:endParaRPr>
          </a:p>
        </p:txBody>
      </p:sp>
    </p:spTree>
    <p:extLst>
      <p:ext uri="{BB962C8B-B14F-4D97-AF65-F5344CB8AC3E}">
        <p14:creationId xmlns:p14="http://schemas.microsoft.com/office/powerpoint/2010/main" val="296074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04E56E47-0720-4C6A-95BF-471A0E082CCE}"/>
              </a:ext>
            </a:extLst>
          </p:cNvPr>
          <p:cNvSpPr>
            <a:spLocks noGrp="1"/>
          </p:cNvSpPr>
          <p:nvPr>
            <p:ph type="title"/>
          </p:nvPr>
        </p:nvSpPr>
        <p:spPr/>
        <p:txBody>
          <a:bodyPr/>
          <a:lstStyle/>
          <a:p>
            <a:r>
              <a:rPr lang="en-US" altLang="zh-CN" dirty="0"/>
              <a:t>1.1 Gradient Boosting Algorithm</a:t>
            </a:r>
            <a:endParaRPr lang="zh-CN" altLang="en-US" dirty="0"/>
          </a:p>
        </p:txBody>
      </p:sp>
      <p:pic>
        <p:nvPicPr>
          <p:cNvPr id="6" name="图片 5">
            <a:extLst>
              <a:ext uri="{FF2B5EF4-FFF2-40B4-BE49-F238E27FC236}">
                <a16:creationId xmlns:a16="http://schemas.microsoft.com/office/drawing/2014/main" xmlns="" id="{CEA90293-23A9-4009-9BF1-436035769AFF}"/>
              </a:ext>
            </a:extLst>
          </p:cNvPr>
          <p:cNvPicPr>
            <a:picLocks noChangeAspect="1"/>
          </p:cNvPicPr>
          <p:nvPr/>
        </p:nvPicPr>
        <p:blipFill>
          <a:blip r:embed="rId2"/>
          <a:stretch>
            <a:fillRect/>
          </a:stretch>
        </p:blipFill>
        <p:spPr>
          <a:xfrm>
            <a:off x="4501358" y="1438717"/>
            <a:ext cx="4568295" cy="2783062"/>
          </a:xfrm>
          <a:prstGeom prst="rect">
            <a:avLst/>
          </a:prstGeom>
        </p:spPr>
      </p:pic>
      <p:pic>
        <p:nvPicPr>
          <p:cNvPr id="7" name="图片 6">
            <a:extLst>
              <a:ext uri="{FF2B5EF4-FFF2-40B4-BE49-F238E27FC236}">
                <a16:creationId xmlns:a16="http://schemas.microsoft.com/office/drawing/2014/main" xmlns="" id="{2A28C6F1-80D5-4919-A8E9-F42EF13553FD}"/>
              </a:ext>
            </a:extLst>
          </p:cNvPr>
          <p:cNvPicPr>
            <a:picLocks noChangeAspect="1"/>
          </p:cNvPicPr>
          <p:nvPr/>
        </p:nvPicPr>
        <p:blipFill>
          <a:blip r:embed="rId3"/>
          <a:stretch>
            <a:fillRect/>
          </a:stretch>
        </p:blipFill>
        <p:spPr>
          <a:xfrm>
            <a:off x="838201" y="1690688"/>
            <a:ext cx="3031774" cy="1958445"/>
          </a:xfrm>
          <a:prstGeom prst="rect">
            <a:avLst/>
          </a:prstGeom>
        </p:spPr>
      </p:pic>
      <p:pic>
        <p:nvPicPr>
          <p:cNvPr id="9" name="图片 8">
            <a:extLst>
              <a:ext uri="{FF2B5EF4-FFF2-40B4-BE49-F238E27FC236}">
                <a16:creationId xmlns:a16="http://schemas.microsoft.com/office/drawing/2014/main" xmlns="" id="{166DF2AE-1799-494D-8C93-51379360F3DB}"/>
              </a:ext>
            </a:extLst>
          </p:cNvPr>
          <p:cNvPicPr>
            <a:picLocks noChangeAspect="1"/>
          </p:cNvPicPr>
          <p:nvPr/>
        </p:nvPicPr>
        <p:blipFill>
          <a:blip r:embed="rId4"/>
          <a:stretch>
            <a:fillRect/>
          </a:stretch>
        </p:blipFill>
        <p:spPr>
          <a:xfrm>
            <a:off x="4353982" y="1507235"/>
            <a:ext cx="2732617" cy="562242"/>
          </a:xfrm>
          <a:prstGeom prst="rect">
            <a:avLst/>
          </a:prstGeom>
        </p:spPr>
      </p:pic>
      <p:sp>
        <p:nvSpPr>
          <p:cNvPr id="2" name="矩形 1">
            <a:extLst>
              <a:ext uri="{FF2B5EF4-FFF2-40B4-BE49-F238E27FC236}">
                <a16:creationId xmlns:a16="http://schemas.microsoft.com/office/drawing/2014/main" xmlns="" id="{CEDECA9F-8B31-4840-B0EF-FB7FC1C5AA9A}"/>
              </a:ext>
            </a:extLst>
          </p:cNvPr>
          <p:cNvSpPr/>
          <p:nvPr/>
        </p:nvSpPr>
        <p:spPr>
          <a:xfrm>
            <a:off x="838200" y="4325875"/>
            <a:ext cx="9821333" cy="1938992"/>
          </a:xfrm>
          <a:prstGeom prst="rect">
            <a:avLst/>
          </a:prstGeom>
        </p:spPr>
        <p:txBody>
          <a:bodyPr wrap="square">
            <a:spAutoFit/>
          </a:bodyPr>
          <a:lstStyle/>
          <a:p>
            <a:r>
              <a:rPr lang="en-US" altLang="zh-CN" sz="1200" b="1" dirty="0">
                <a:solidFill>
                  <a:srgbClr val="222222"/>
                </a:solidFill>
                <a:latin typeface="Arial" panose="020B0604020202020204" pitchFamily="34" charset="0"/>
              </a:rPr>
              <a:t>Gradient boosting</a:t>
            </a:r>
            <a:r>
              <a:rPr lang="en-US" altLang="zh-CN" sz="1200" dirty="0">
                <a:solidFill>
                  <a:srgbClr val="222222"/>
                </a:solidFill>
                <a:latin typeface="Arial" panose="020B0604020202020204" pitchFamily="34" charset="0"/>
              </a:rPr>
              <a:t> is a </a:t>
            </a:r>
            <a:r>
              <a:rPr lang="en-US" altLang="zh-CN" sz="1200" dirty="0">
                <a:solidFill>
                  <a:srgbClr val="0B0080"/>
                </a:solidFill>
                <a:latin typeface="Arial" panose="020B0604020202020204" pitchFamily="34" charset="0"/>
                <a:hlinkClick r:id="rId5" tooltip="Machine learning"/>
              </a:rPr>
              <a:t>machine learning</a:t>
            </a:r>
            <a:r>
              <a:rPr lang="en-US" altLang="zh-CN" sz="1200" dirty="0">
                <a:solidFill>
                  <a:srgbClr val="222222"/>
                </a:solidFill>
                <a:latin typeface="Arial" panose="020B0604020202020204" pitchFamily="34" charset="0"/>
              </a:rPr>
              <a:t> technique for </a:t>
            </a:r>
            <a:r>
              <a:rPr lang="en-US" altLang="zh-CN" sz="1200" dirty="0">
                <a:solidFill>
                  <a:srgbClr val="0B0080"/>
                </a:solidFill>
                <a:latin typeface="Arial" panose="020B0604020202020204" pitchFamily="34" charset="0"/>
                <a:hlinkClick r:id="rId6" tooltip="Regression (machine learning)"/>
              </a:rPr>
              <a:t>regression</a:t>
            </a:r>
            <a:r>
              <a:rPr lang="en-US" altLang="zh-CN" sz="1200" dirty="0">
                <a:solidFill>
                  <a:srgbClr val="222222"/>
                </a:solidFill>
                <a:latin typeface="Arial" panose="020B0604020202020204" pitchFamily="34" charset="0"/>
              </a:rPr>
              <a:t> and </a:t>
            </a:r>
            <a:r>
              <a:rPr lang="en-US" altLang="zh-CN" sz="1200" dirty="0">
                <a:solidFill>
                  <a:srgbClr val="0B0080"/>
                </a:solidFill>
                <a:latin typeface="Arial" panose="020B0604020202020204" pitchFamily="34" charset="0"/>
                <a:hlinkClick r:id="rId7" tooltip="Classification (machine learning)"/>
              </a:rPr>
              <a:t>classification</a:t>
            </a:r>
            <a:r>
              <a:rPr lang="en-US" altLang="zh-CN" sz="1200" dirty="0">
                <a:solidFill>
                  <a:srgbClr val="222222"/>
                </a:solidFill>
                <a:latin typeface="Arial" panose="020B0604020202020204" pitchFamily="34" charset="0"/>
              </a:rPr>
              <a:t> problems, which produces a prediction model in the form of an </a:t>
            </a:r>
            <a:r>
              <a:rPr lang="en-US" altLang="zh-CN" sz="1200" dirty="0">
                <a:solidFill>
                  <a:srgbClr val="0B0080"/>
                </a:solidFill>
                <a:latin typeface="Arial" panose="020B0604020202020204" pitchFamily="34" charset="0"/>
                <a:hlinkClick r:id="rId8" tooltip="Ensemble learning"/>
              </a:rPr>
              <a:t>ensemble</a:t>
            </a:r>
            <a:r>
              <a:rPr lang="en-US" altLang="zh-CN" sz="1200" dirty="0">
                <a:solidFill>
                  <a:srgbClr val="222222"/>
                </a:solidFill>
                <a:latin typeface="Arial" panose="020B0604020202020204" pitchFamily="34" charset="0"/>
              </a:rPr>
              <a:t> of weak prediction models, typically </a:t>
            </a:r>
            <a:r>
              <a:rPr lang="en-US" altLang="zh-CN" sz="1200" dirty="0">
                <a:solidFill>
                  <a:srgbClr val="0B0080"/>
                </a:solidFill>
                <a:latin typeface="Arial" panose="020B0604020202020204" pitchFamily="34" charset="0"/>
                <a:hlinkClick r:id="rId9" tooltip="Decision tree learning"/>
              </a:rPr>
              <a:t>decision trees</a:t>
            </a:r>
            <a:r>
              <a:rPr lang="en-US" altLang="zh-CN" sz="1200" dirty="0">
                <a:solidFill>
                  <a:srgbClr val="222222"/>
                </a:solidFill>
                <a:latin typeface="Arial" panose="020B0604020202020204" pitchFamily="34" charset="0"/>
              </a:rPr>
              <a:t>. It builds the model in a stage-wise fashion like other </a:t>
            </a:r>
            <a:r>
              <a:rPr lang="en-US" altLang="zh-CN" sz="1200" dirty="0">
                <a:solidFill>
                  <a:srgbClr val="0B0080"/>
                </a:solidFill>
                <a:latin typeface="Arial" panose="020B0604020202020204" pitchFamily="34" charset="0"/>
                <a:hlinkClick r:id="rId10" tooltip="Boosting (machine learning)"/>
              </a:rPr>
              <a:t>boosting</a:t>
            </a:r>
            <a:r>
              <a:rPr lang="en-US" altLang="zh-CN" sz="1200" dirty="0">
                <a:solidFill>
                  <a:srgbClr val="222222"/>
                </a:solidFill>
                <a:latin typeface="Arial" panose="020B0604020202020204" pitchFamily="34" charset="0"/>
              </a:rPr>
              <a:t> methods do, and it generalizes them by allowing optimization of an arbitrary </a:t>
            </a:r>
            <a:r>
              <a:rPr lang="en-US" altLang="zh-CN" sz="1200" dirty="0">
                <a:solidFill>
                  <a:srgbClr val="0B0080"/>
                </a:solidFill>
                <a:latin typeface="Arial" panose="020B0604020202020204" pitchFamily="34" charset="0"/>
                <a:hlinkClick r:id="rId11" tooltip="Differentiable function"/>
              </a:rPr>
              <a:t>differentiable</a:t>
            </a:r>
            <a:r>
              <a:rPr lang="en-US" altLang="zh-CN" sz="1200" dirty="0">
                <a:solidFill>
                  <a:srgbClr val="222222"/>
                </a:solidFill>
                <a:latin typeface="Arial" panose="020B0604020202020204" pitchFamily="34" charset="0"/>
              </a:rPr>
              <a:t> </a:t>
            </a:r>
            <a:r>
              <a:rPr lang="en-US" altLang="zh-CN" sz="1200" dirty="0">
                <a:solidFill>
                  <a:srgbClr val="0B0080"/>
                </a:solidFill>
                <a:latin typeface="Arial" panose="020B0604020202020204" pitchFamily="34" charset="0"/>
                <a:hlinkClick r:id="rId12" tooltip="Loss function"/>
              </a:rPr>
              <a:t>loss function</a:t>
            </a:r>
            <a:r>
              <a:rPr lang="en-US" altLang="zh-CN" sz="1200" dirty="0">
                <a:solidFill>
                  <a:srgbClr val="222222"/>
                </a:solidFill>
                <a:latin typeface="Arial" panose="020B0604020202020204" pitchFamily="34" charset="0"/>
              </a:rPr>
              <a:t>.</a:t>
            </a:r>
          </a:p>
          <a:p>
            <a:endParaRPr lang="en-US" altLang="zh-CN" sz="1200" dirty="0">
              <a:solidFill>
                <a:srgbClr val="222222"/>
              </a:solidFill>
              <a:latin typeface="Arial" panose="020B0604020202020204" pitchFamily="34" charset="0"/>
            </a:endParaRPr>
          </a:p>
          <a:p>
            <a:r>
              <a:rPr lang="en-US" altLang="zh-CN" sz="1200" dirty="0">
                <a:solidFill>
                  <a:srgbClr val="222222"/>
                </a:solidFill>
                <a:latin typeface="Times New Roman" panose="02020603050405020304" pitchFamily="18" charset="0"/>
                <a:cs typeface="Times New Roman" panose="02020603050405020304" pitchFamily="18" charset="0"/>
              </a:rPr>
              <a:t>The idea of gradient boosting originated in the observation by </a:t>
            </a:r>
            <a:r>
              <a:rPr lang="en-US" altLang="zh-CN" sz="1200" dirty="0">
                <a:solidFill>
                  <a:srgbClr val="0B0080"/>
                </a:solidFill>
                <a:latin typeface="Times New Roman" panose="02020603050405020304" pitchFamily="18" charset="0"/>
                <a:cs typeface="Times New Roman" panose="02020603050405020304" pitchFamily="18" charset="0"/>
                <a:hlinkClick r:id="rId13" tooltip="Leo Breiman"/>
              </a:rPr>
              <a:t>Leo </a:t>
            </a:r>
            <a:r>
              <a:rPr lang="en-US" altLang="zh-CN" sz="1200" dirty="0" err="1">
                <a:solidFill>
                  <a:srgbClr val="0B0080"/>
                </a:solidFill>
                <a:latin typeface="Times New Roman" panose="02020603050405020304" pitchFamily="18" charset="0"/>
                <a:cs typeface="Times New Roman" panose="02020603050405020304" pitchFamily="18" charset="0"/>
                <a:hlinkClick r:id="rId13" tooltip="Leo Breiman"/>
              </a:rPr>
              <a:t>Breiman</a:t>
            </a:r>
            <a:r>
              <a:rPr lang="en-US" altLang="zh-CN" sz="1200" dirty="0">
                <a:solidFill>
                  <a:srgbClr val="222222"/>
                </a:solidFill>
                <a:latin typeface="Times New Roman" panose="02020603050405020304" pitchFamily="18" charset="0"/>
                <a:cs typeface="Times New Roman" panose="02020603050405020304" pitchFamily="18" charset="0"/>
              </a:rPr>
              <a:t> that boosting can be interpreted as an optimization algorithm on a suitable cost function.</a:t>
            </a:r>
            <a:r>
              <a:rPr lang="en-US" altLang="zh-CN" sz="1200" baseline="30000" dirty="0">
                <a:solidFill>
                  <a:srgbClr val="0B0080"/>
                </a:solidFill>
                <a:latin typeface="Times New Roman" panose="02020603050405020304" pitchFamily="18" charset="0"/>
                <a:cs typeface="Times New Roman" panose="02020603050405020304" pitchFamily="18" charset="0"/>
                <a:hlinkClick r:id="rId14"/>
              </a:rPr>
              <a:t>[1]</a:t>
            </a:r>
            <a:r>
              <a:rPr lang="en-US" altLang="zh-CN" sz="1200" dirty="0">
                <a:solidFill>
                  <a:srgbClr val="222222"/>
                </a:solidFill>
                <a:latin typeface="Times New Roman" panose="02020603050405020304" pitchFamily="18" charset="0"/>
                <a:cs typeface="Times New Roman" panose="02020603050405020304" pitchFamily="18" charset="0"/>
              </a:rPr>
              <a:t> Explicit regression gradient boosting algorithms were subsequently developed by </a:t>
            </a:r>
            <a:r>
              <a:rPr lang="en-US" altLang="zh-CN" sz="1200" dirty="0">
                <a:solidFill>
                  <a:srgbClr val="0B0080"/>
                </a:solidFill>
                <a:latin typeface="Times New Roman" panose="02020603050405020304" pitchFamily="18" charset="0"/>
                <a:cs typeface="Times New Roman" panose="02020603050405020304" pitchFamily="18" charset="0"/>
                <a:hlinkClick r:id="rId15" tooltip="Jerome H. Friedman"/>
              </a:rPr>
              <a:t>Jerome H. Friedman</a:t>
            </a:r>
            <a:r>
              <a:rPr lang="en-US" altLang="zh-CN" sz="1200" dirty="0">
                <a:solidFill>
                  <a:srgbClr val="222222"/>
                </a:solidFill>
                <a:latin typeface="Times New Roman" panose="02020603050405020304" pitchFamily="18" charset="0"/>
                <a:cs typeface="Times New Roman" panose="02020603050405020304" pitchFamily="18" charset="0"/>
              </a:rPr>
              <a:t>,</a:t>
            </a:r>
            <a:r>
              <a:rPr lang="en-US" altLang="zh-CN" sz="1200" baseline="30000" dirty="0">
                <a:solidFill>
                  <a:srgbClr val="0B0080"/>
                </a:solidFill>
                <a:latin typeface="Times New Roman" panose="02020603050405020304" pitchFamily="18" charset="0"/>
                <a:cs typeface="Times New Roman" panose="02020603050405020304" pitchFamily="18" charset="0"/>
                <a:hlinkClick r:id="rId16"/>
              </a:rPr>
              <a:t>[2]</a:t>
            </a:r>
            <a:r>
              <a:rPr lang="en-US" altLang="zh-CN" sz="1200" baseline="30000" dirty="0">
                <a:solidFill>
                  <a:srgbClr val="0B0080"/>
                </a:solidFill>
                <a:latin typeface="Times New Roman" panose="02020603050405020304" pitchFamily="18" charset="0"/>
                <a:cs typeface="Times New Roman" panose="02020603050405020304" pitchFamily="18" charset="0"/>
                <a:hlinkClick r:id="rId17"/>
              </a:rPr>
              <a:t>[3]</a:t>
            </a:r>
            <a:r>
              <a:rPr lang="en-US" altLang="zh-CN" sz="1200" dirty="0">
                <a:solidFill>
                  <a:srgbClr val="222222"/>
                </a:solidFill>
                <a:latin typeface="Times New Roman" panose="02020603050405020304" pitchFamily="18" charset="0"/>
                <a:cs typeface="Times New Roman" panose="02020603050405020304" pitchFamily="18" charset="0"/>
              </a:rPr>
              <a:t> simultaneously with the more general functional gradient boosting perspective of </a:t>
            </a:r>
            <a:r>
              <a:rPr lang="en-US" altLang="zh-CN" sz="1200" dirty="0" err="1">
                <a:solidFill>
                  <a:srgbClr val="222222"/>
                </a:solidFill>
                <a:latin typeface="Times New Roman" panose="02020603050405020304" pitchFamily="18" charset="0"/>
                <a:cs typeface="Times New Roman" panose="02020603050405020304" pitchFamily="18" charset="0"/>
              </a:rPr>
              <a:t>Llew</a:t>
            </a:r>
            <a:r>
              <a:rPr lang="en-US" altLang="zh-CN" sz="1200" dirty="0">
                <a:solidFill>
                  <a:srgbClr val="222222"/>
                </a:solidFill>
                <a:latin typeface="Times New Roman" panose="02020603050405020304" pitchFamily="18" charset="0"/>
                <a:cs typeface="Times New Roman" panose="02020603050405020304" pitchFamily="18" charset="0"/>
              </a:rPr>
              <a:t> Mason, Jonathan Baxter, Peter Bartlett and Marcus </a:t>
            </a:r>
            <a:r>
              <a:rPr lang="en-US" altLang="zh-CN" sz="1200" dirty="0" err="1">
                <a:solidFill>
                  <a:srgbClr val="222222"/>
                </a:solidFill>
                <a:latin typeface="Times New Roman" panose="02020603050405020304" pitchFamily="18" charset="0"/>
                <a:cs typeface="Times New Roman" panose="02020603050405020304" pitchFamily="18" charset="0"/>
              </a:rPr>
              <a:t>Frean</a:t>
            </a:r>
            <a:r>
              <a:rPr lang="en-US" altLang="zh-CN" sz="1200" dirty="0">
                <a:solidFill>
                  <a:srgbClr val="222222"/>
                </a:solidFill>
                <a:latin typeface="Times New Roman" panose="02020603050405020304" pitchFamily="18" charset="0"/>
                <a:cs typeface="Times New Roman" panose="02020603050405020304" pitchFamily="18" charset="0"/>
              </a:rPr>
              <a:t>.</a:t>
            </a:r>
            <a:r>
              <a:rPr lang="en-US" altLang="zh-CN" sz="1200" baseline="30000" dirty="0">
                <a:solidFill>
                  <a:srgbClr val="0B0080"/>
                </a:solidFill>
                <a:latin typeface="Times New Roman" panose="02020603050405020304" pitchFamily="18" charset="0"/>
                <a:cs typeface="Times New Roman" panose="02020603050405020304" pitchFamily="18" charset="0"/>
                <a:hlinkClick r:id="rId18"/>
              </a:rPr>
              <a:t>[4]</a:t>
            </a:r>
            <a:r>
              <a:rPr lang="en-US" altLang="zh-CN" sz="1200" baseline="30000" dirty="0">
                <a:solidFill>
                  <a:srgbClr val="0B0080"/>
                </a:solidFill>
                <a:latin typeface="Times New Roman" panose="02020603050405020304" pitchFamily="18" charset="0"/>
                <a:cs typeface="Times New Roman" panose="02020603050405020304" pitchFamily="18" charset="0"/>
                <a:hlinkClick r:id="rId19"/>
              </a:rPr>
              <a:t>[5]</a:t>
            </a:r>
            <a:r>
              <a:rPr lang="en-US" altLang="zh-CN" sz="1200" dirty="0">
                <a:solidFill>
                  <a:srgbClr val="222222"/>
                </a:solidFill>
                <a:latin typeface="Times New Roman" panose="02020603050405020304" pitchFamily="18" charset="0"/>
                <a:cs typeface="Times New Roman" panose="02020603050405020304" pitchFamily="18" charset="0"/>
              </a:rPr>
              <a:t> The latter two papers introduced the view of boosting algorithms as iterative </a:t>
            </a:r>
            <a:r>
              <a:rPr lang="en-US" altLang="zh-CN" sz="1200" i="1" dirty="0">
                <a:solidFill>
                  <a:srgbClr val="222222"/>
                </a:solidFill>
                <a:latin typeface="Times New Roman" panose="02020603050405020304" pitchFamily="18" charset="0"/>
                <a:cs typeface="Times New Roman" panose="02020603050405020304" pitchFamily="18" charset="0"/>
              </a:rPr>
              <a:t>functional gradient descent</a:t>
            </a:r>
            <a:r>
              <a:rPr lang="en-US" altLang="zh-CN" sz="1200" dirty="0">
                <a:solidFill>
                  <a:srgbClr val="222222"/>
                </a:solidFill>
                <a:latin typeface="Times New Roman" panose="02020603050405020304" pitchFamily="18" charset="0"/>
                <a:cs typeface="Times New Roman" panose="02020603050405020304" pitchFamily="18" charset="0"/>
              </a:rPr>
              <a:t> algorithms. That is, algorithms that optimize a cost function over function space by iteratively choosing a function (weak hypothesis) that points in the negative gradient direction. This functional gradient view of boosting has led to the development of boosting algorithms in many areas of machine learning and statistics beyond regression and classification.</a:t>
            </a:r>
            <a:endParaRPr lang="en-US" altLang="zh-CN" sz="1200" b="0" i="0" dirty="0">
              <a:solidFill>
                <a:srgbClr val="222222"/>
              </a:solidFill>
              <a:effectLst/>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xmlns="" id="{1F777EAB-CC7E-478F-9AD1-0E17A84B8A13}"/>
              </a:ext>
            </a:extLst>
          </p:cNvPr>
          <p:cNvPicPr>
            <a:picLocks noChangeAspect="1"/>
          </p:cNvPicPr>
          <p:nvPr/>
        </p:nvPicPr>
        <p:blipFill>
          <a:blip r:embed="rId20"/>
          <a:stretch>
            <a:fillRect/>
          </a:stretch>
        </p:blipFill>
        <p:spPr>
          <a:xfrm>
            <a:off x="4278841" y="1759206"/>
            <a:ext cx="2940050" cy="449512"/>
          </a:xfrm>
          <a:prstGeom prst="rect">
            <a:avLst/>
          </a:prstGeom>
        </p:spPr>
      </p:pic>
    </p:spTree>
    <p:extLst>
      <p:ext uri="{BB962C8B-B14F-4D97-AF65-F5344CB8AC3E}">
        <p14:creationId xmlns:p14="http://schemas.microsoft.com/office/powerpoint/2010/main" val="327930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04E56E47-0720-4C6A-95BF-471A0E082CCE}"/>
              </a:ext>
            </a:extLst>
          </p:cNvPr>
          <p:cNvSpPr>
            <a:spLocks noGrp="1"/>
          </p:cNvSpPr>
          <p:nvPr>
            <p:ph type="title"/>
          </p:nvPr>
        </p:nvSpPr>
        <p:spPr/>
        <p:txBody>
          <a:bodyPr>
            <a:normAutofit fontScale="90000"/>
          </a:bodyPr>
          <a:lstStyle/>
          <a:p>
            <a:r>
              <a:rPr lang="en-US" altLang="zh-CN" dirty="0"/>
              <a:t>1.2 Derivations from second order functional</a:t>
            </a:r>
            <a:br>
              <a:rPr lang="en-US" altLang="zh-CN" dirty="0"/>
            </a:br>
            <a:r>
              <a:rPr lang="en-US" altLang="zh-CN" dirty="0"/>
              <a:t>	</a:t>
            </a:r>
            <a:endParaRPr lang="zh-CN" altLang="en-US" sz="2000"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FF448FC5-6845-44CF-8DCE-CE493A9ACA31}"/>
                  </a:ext>
                </a:extLst>
              </p:cNvPr>
              <p:cNvSpPr/>
              <p:nvPr/>
            </p:nvSpPr>
            <p:spPr>
              <a:xfrm>
                <a:off x="1987564" y="1601161"/>
                <a:ext cx="4914872"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a:latin typeface="Cambria Math" panose="02040503050406030204" pitchFamily="18" charset="0"/>
                            </a:rPr>
                          </m:ctrlPr>
                        </m:sSupPr>
                        <m:e>
                          <m:r>
                            <a:rPr lang="zh-CN" altLang="en-US">
                              <a:latin typeface="Cambria Math" panose="02040503050406030204" pitchFamily="18" charset="0"/>
                            </a:rPr>
                            <m:t>ℒ</m:t>
                          </m:r>
                        </m:e>
                        <m:sup>
                          <m:d>
                            <m:dPr>
                              <m:ctrlPr>
                                <a:rPr lang="zh-CN" altLang="en-US" i="1">
                                  <a:latin typeface="Cambria Math" panose="02040503050406030204" pitchFamily="18" charset="0"/>
                                </a:rPr>
                              </m:ctrlPr>
                            </m:dPr>
                            <m:e>
                              <m:r>
                                <a:rPr lang="zh-CN" altLang="en-US" i="1">
                                  <a:latin typeface="Cambria Math" panose="02040503050406030204" pitchFamily="18" charset="0"/>
                                </a:rPr>
                                <m:t>𝑡</m:t>
                              </m:r>
                            </m:e>
                          </m:d>
                        </m:sup>
                      </m:sSup>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𝑙</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𝑦</m:t>
                                          </m:r>
                                        </m:e>
                                      </m:acc>
                                    </m:e>
                                    <m:sub>
                                      <m:r>
                                        <a:rPr lang="zh-CN" altLang="en-US" i="1">
                                          <a:latin typeface="Cambria Math" panose="02040503050406030204" pitchFamily="18" charset="0"/>
                                        </a:rPr>
                                        <m:t>𝑖</m:t>
                                      </m:r>
                                    </m:sub>
                                  </m:sSub>
                                </m:e>
                                <m:sup>
                                  <m:d>
                                    <m:dPr>
                                      <m:ctrlPr>
                                        <a:rPr lang="zh-CN" altLang="en-US" i="1">
                                          <a:latin typeface="Cambria Math" panose="02040503050406030204" pitchFamily="18" charset="0"/>
                                        </a:rPr>
                                      </m:ctrlPr>
                                    </m:dPr>
                                    <m:e>
                                      <m:r>
                                        <a:rPr lang="zh-CN" altLang="en-US" i="1">
                                          <a:latin typeface="Cambria Math" panose="02040503050406030204" pitchFamily="18" charset="0"/>
                                        </a:rPr>
                                        <m:t>𝑡</m:t>
                                      </m:r>
                                      <m:r>
                                        <a:rPr lang="zh-CN" altLang="en-US" i="0">
                                          <a:latin typeface="Cambria Math" panose="02040503050406030204" pitchFamily="18" charset="0"/>
                                        </a:rPr>
                                        <m:t>−1</m:t>
                                      </m:r>
                                    </m:e>
                                  </m:d>
                                </m:sup>
                              </m:sSup>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𝑓</m:t>
                                  </m:r>
                                </m:e>
                              </m:acc>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𝑓</m:t>
                                      </m:r>
                                    </m:e>
                                  </m:acc>
                                </m:e>
                                <m:sub>
                                  <m:r>
                                    <a:rPr lang="zh-CN" altLang="en-US" i="1">
                                      <a:latin typeface="Cambria Math" panose="02040503050406030204" pitchFamily="18" charset="0"/>
                                    </a:rPr>
                                    <m:t>𝑡</m:t>
                                  </m:r>
                                </m:sub>
                              </m:sSub>
                            </m:e>
                            <m:sup>
                              <m:r>
                                <a:rPr lang="zh-CN" altLang="en-US" i="0">
                                  <a:latin typeface="Cambria Math" panose="02040503050406030204" pitchFamily="18" charset="0"/>
                                </a:rPr>
                                <m:t>2</m:t>
                              </m:r>
                            </m:sup>
                          </m:sSup>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e>
                      </m:nary>
                    </m:oMath>
                  </m:oMathPara>
                </a14:m>
                <a:endParaRPr lang="zh-CN" altLang="en-US" dirty="0"/>
              </a:p>
            </p:txBody>
          </p:sp>
        </mc:Choice>
        <mc:Fallback xmlns="">
          <p:sp>
            <p:nvSpPr>
              <p:cNvPr id="4" name="矩形 3">
                <a:extLst>
                  <a:ext uri="{FF2B5EF4-FFF2-40B4-BE49-F238E27FC236}">
                    <a16:creationId xmlns:a16="http://schemas.microsoft.com/office/drawing/2014/main" id="{FF448FC5-6845-44CF-8DCE-CE493A9ACA31}"/>
                  </a:ext>
                </a:extLst>
              </p:cNvPr>
              <p:cNvSpPr>
                <a:spLocks noRot="1" noChangeAspect="1" noMove="1" noResize="1" noEditPoints="1" noAdjustHandles="1" noChangeArrowheads="1" noChangeShapeType="1" noTextEdit="1"/>
              </p:cNvSpPr>
              <p:nvPr/>
            </p:nvSpPr>
            <p:spPr>
              <a:xfrm>
                <a:off x="1987564" y="1601161"/>
                <a:ext cx="4914872" cy="8485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xmlns="" id="{03A907D2-D303-4944-8621-13AC80DF048D}"/>
                  </a:ext>
                </a:extLst>
              </p:cNvPr>
              <p:cNvSpPr/>
              <p:nvPr/>
            </p:nvSpPr>
            <p:spPr>
              <a:xfrm>
                <a:off x="2379145" y="2449727"/>
                <a:ext cx="6197587" cy="752322"/>
              </a:xfrm>
              <a:prstGeom prst="rect">
                <a:avLst/>
              </a:prstGeom>
            </p:spPr>
            <p:txBody>
              <a:bodyPr wrap="square">
                <a:spAutoFit/>
              </a:bodyPr>
              <a:lstStyle/>
              <a:p>
                <a:r>
                  <a:rPr lang="en-US" altLang="zh-CN" sz="1200" dirty="0"/>
                  <a:t>where  </a:t>
                </a:r>
                <a14:m>
                  <m:oMath xmlns:m="http://schemas.openxmlformats.org/officeDocument/2006/math">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𝑔</m:t>
                        </m:r>
                      </m:e>
                      <m:sub>
                        <m:r>
                          <a:rPr lang="zh-CN" altLang="en-US" sz="1200" i="1">
                            <a:latin typeface="Cambria Math" panose="02040503050406030204" pitchFamily="18" charset="0"/>
                          </a:rPr>
                          <m:t>𝑖</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r>
                          <a:rPr lang="zh-CN" altLang="en-US" sz="1200" i="0">
                            <a:latin typeface="Cambria Math" panose="02040503050406030204" pitchFamily="18" charset="0"/>
                          </a:rPr>
                          <m:t>𝜕</m:t>
                        </m:r>
                        <m:r>
                          <a:rPr lang="zh-CN" altLang="en-US" sz="1200" i="1">
                            <a:latin typeface="Cambria Math" panose="02040503050406030204" pitchFamily="18" charset="0"/>
                          </a:rPr>
                          <m:t>𝑙</m:t>
                        </m:r>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𝑦</m:t>
                                </m:r>
                              </m:e>
                              <m:sub>
                                <m:r>
                                  <a:rPr lang="zh-CN" altLang="en-US" sz="1200" i="1">
                                    <a:latin typeface="Cambria Math" panose="02040503050406030204" pitchFamily="18" charset="0"/>
                                  </a:rPr>
                                  <m:t>𝑖</m:t>
                                </m:r>
                              </m:sub>
                            </m:sSub>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sSub>
                                  <m:sSubPr>
                                    <m:ctrlPr>
                                      <a:rPr lang="zh-CN" altLang="en-US" sz="1200" i="1">
                                        <a:latin typeface="Cambria Math" panose="02040503050406030204" pitchFamily="18" charset="0"/>
                                      </a:rPr>
                                    </m:ctrlPr>
                                  </m:sSubPr>
                                  <m:e>
                                    <m:acc>
                                      <m:accPr>
                                        <m:chr m:val="̂"/>
                                        <m:ctrlPr>
                                          <a:rPr lang="zh-CN" altLang="en-US" sz="1200" i="1">
                                            <a:latin typeface="Cambria Math" panose="02040503050406030204" pitchFamily="18" charset="0"/>
                                          </a:rPr>
                                        </m:ctrlPr>
                                      </m:accPr>
                                      <m:e>
                                        <m:r>
                                          <a:rPr lang="zh-CN" altLang="en-US" sz="1200" i="1">
                                            <a:latin typeface="Cambria Math" panose="02040503050406030204" pitchFamily="18" charset="0"/>
                                          </a:rPr>
                                          <m:t>𝑦</m:t>
                                        </m:r>
                                      </m:e>
                                    </m:acc>
                                  </m:e>
                                  <m:sub>
                                    <m:r>
                                      <a:rPr lang="zh-CN" altLang="en-US" sz="1200" i="1">
                                        <a:latin typeface="Cambria Math" panose="02040503050406030204" pitchFamily="18" charset="0"/>
                                      </a:rPr>
                                      <m:t>𝑖</m:t>
                                    </m:r>
                                  </m:sub>
                                </m:sSub>
                              </m:e>
                              <m:sup>
                                <m:d>
                                  <m:dPr>
                                    <m:ctrlPr>
                                      <a:rPr lang="zh-CN" altLang="en-US" sz="1200" i="1">
                                        <a:latin typeface="Cambria Math" panose="02040503050406030204" pitchFamily="18" charset="0"/>
                                      </a:rPr>
                                    </m:ctrlPr>
                                  </m:dPr>
                                  <m:e>
                                    <m:r>
                                      <a:rPr lang="zh-CN" altLang="en-US" sz="1200" i="1">
                                        <a:latin typeface="Cambria Math" panose="02040503050406030204" pitchFamily="18" charset="0"/>
                                      </a:rPr>
                                      <m:t>𝑡</m:t>
                                    </m:r>
                                    <m:r>
                                      <a:rPr lang="zh-CN" altLang="en-US" sz="1200" i="0">
                                        <a:latin typeface="Cambria Math" panose="02040503050406030204" pitchFamily="18" charset="0"/>
                                      </a:rPr>
                                      <m:t>−1</m:t>
                                    </m:r>
                                  </m:e>
                                </m:d>
                              </m:sup>
                            </m:sSup>
                          </m:e>
                        </m:d>
                      </m:num>
                      <m:den>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sSub>
                              <m:sSubPr>
                                <m:ctrlPr>
                                  <a:rPr lang="zh-CN" altLang="en-US" sz="1200" i="1">
                                    <a:latin typeface="Cambria Math" panose="02040503050406030204" pitchFamily="18" charset="0"/>
                                  </a:rPr>
                                </m:ctrlPr>
                              </m:sSubPr>
                              <m:e>
                                <m:acc>
                                  <m:accPr>
                                    <m:chr m:val="̂"/>
                                    <m:ctrlPr>
                                      <a:rPr lang="zh-CN" altLang="en-US" sz="1200" i="1">
                                        <a:latin typeface="Cambria Math" panose="02040503050406030204" pitchFamily="18" charset="0"/>
                                      </a:rPr>
                                    </m:ctrlPr>
                                  </m:accPr>
                                  <m:e>
                                    <m:r>
                                      <a:rPr lang="zh-CN" altLang="en-US" sz="1200" i="1">
                                        <a:latin typeface="Cambria Math" panose="02040503050406030204" pitchFamily="18" charset="0"/>
                                      </a:rPr>
                                      <m:t>𝑦</m:t>
                                    </m:r>
                                  </m:e>
                                </m:acc>
                              </m:e>
                              <m:sub>
                                <m:r>
                                  <a:rPr lang="zh-CN" altLang="en-US" sz="1200" i="1">
                                    <a:latin typeface="Cambria Math" panose="02040503050406030204" pitchFamily="18" charset="0"/>
                                  </a:rPr>
                                  <m:t>𝑖</m:t>
                                </m:r>
                              </m:sub>
                            </m:sSub>
                          </m:e>
                          <m:sup>
                            <m:d>
                              <m:dPr>
                                <m:ctrlPr>
                                  <a:rPr lang="zh-CN" altLang="en-US" sz="1200" i="1">
                                    <a:latin typeface="Cambria Math" panose="02040503050406030204" pitchFamily="18" charset="0"/>
                                  </a:rPr>
                                </m:ctrlPr>
                              </m:dPr>
                              <m:e>
                                <m:r>
                                  <a:rPr lang="zh-CN" altLang="en-US" sz="1200" i="1">
                                    <a:latin typeface="Cambria Math" panose="02040503050406030204" pitchFamily="18" charset="0"/>
                                  </a:rPr>
                                  <m:t>𝑡</m:t>
                                </m:r>
                                <m:r>
                                  <a:rPr lang="zh-CN" altLang="en-US" sz="1200" i="0">
                                    <a:latin typeface="Cambria Math" panose="02040503050406030204" pitchFamily="18" charset="0"/>
                                  </a:rPr>
                                  <m:t>−1</m:t>
                                </m:r>
                              </m:e>
                            </m:d>
                          </m:sup>
                        </m:sSup>
                      </m:den>
                    </m:f>
                    <m:sSub>
                      <m:sSubPr>
                        <m:ctrlPr>
                          <a:rPr lang="zh-CN" altLang="en-US" sz="1200" i="1">
                            <a:latin typeface="Cambria Math" panose="02040503050406030204" pitchFamily="18" charset="0"/>
                          </a:rPr>
                        </m:ctrlPr>
                      </m:sSubPr>
                      <m:e>
                        <m:r>
                          <a:rPr lang="zh-CN" altLang="en-US" sz="1200" i="0">
                            <a:latin typeface="Cambria Math" panose="02040503050406030204" pitchFamily="18" charset="0"/>
                          </a:rPr>
                          <m:t>       </m:t>
                        </m:r>
                        <m:r>
                          <a:rPr lang="zh-CN" altLang="en-US" sz="1200" i="1">
                            <a:latin typeface="Cambria Math" panose="02040503050406030204" pitchFamily="18" charset="0"/>
                          </a:rPr>
                          <m:t>h</m:t>
                        </m:r>
                      </m:e>
                      <m:sub>
                        <m:r>
                          <a:rPr lang="zh-CN" altLang="en-US" sz="1200" i="1">
                            <a:latin typeface="Cambria Math" panose="02040503050406030204" pitchFamily="18" charset="0"/>
                          </a:rPr>
                          <m:t>𝑖</m:t>
                        </m:r>
                      </m:sub>
                    </m:sSub>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sSup>
                          <m:sSupPr>
                            <m:ctrlPr>
                              <a:rPr lang="zh-CN" altLang="en-US" sz="1200" i="1">
                                <a:latin typeface="Cambria Math" panose="02040503050406030204" pitchFamily="18" charset="0"/>
                              </a:rPr>
                            </m:ctrlPr>
                          </m:sSupPr>
                          <m:e>
                            <m:r>
                              <a:rPr lang="zh-CN" altLang="en-US" sz="1200" i="0">
                                <a:latin typeface="Cambria Math" panose="02040503050406030204" pitchFamily="18" charset="0"/>
                              </a:rPr>
                              <m:t>𝜕</m:t>
                            </m:r>
                          </m:e>
                          <m:sup>
                            <m:r>
                              <a:rPr lang="zh-CN" altLang="en-US" sz="1200" i="0">
                                <a:latin typeface="Cambria Math" panose="02040503050406030204" pitchFamily="18" charset="0"/>
                              </a:rPr>
                              <m:t>2</m:t>
                            </m:r>
                          </m:sup>
                        </m:sSup>
                        <m:r>
                          <a:rPr lang="zh-CN" altLang="en-US" sz="1200" i="1">
                            <a:latin typeface="Cambria Math" panose="02040503050406030204" pitchFamily="18" charset="0"/>
                          </a:rPr>
                          <m:t>𝑙</m:t>
                        </m:r>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𝑦</m:t>
                                </m:r>
                              </m:e>
                              <m:sub>
                                <m:r>
                                  <a:rPr lang="zh-CN" altLang="en-US" sz="1200" i="1">
                                    <a:latin typeface="Cambria Math" panose="02040503050406030204" pitchFamily="18" charset="0"/>
                                  </a:rPr>
                                  <m:t>𝑖</m:t>
                                </m:r>
                              </m:sub>
                            </m:sSub>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sSub>
                                  <m:sSubPr>
                                    <m:ctrlPr>
                                      <a:rPr lang="zh-CN" altLang="en-US" sz="1200" i="1">
                                        <a:latin typeface="Cambria Math" panose="02040503050406030204" pitchFamily="18" charset="0"/>
                                      </a:rPr>
                                    </m:ctrlPr>
                                  </m:sSubPr>
                                  <m:e>
                                    <m:acc>
                                      <m:accPr>
                                        <m:chr m:val="̂"/>
                                        <m:ctrlPr>
                                          <a:rPr lang="zh-CN" altLang="en-US" sz="1200" i="1">
                                            <a:latin typeface="Cambria Math" panose="02040503050406030204" pitchFamily="18" charset="0"/>
                                          </a:rPr>
                                        </m:ctrlPr>
                                      </m:accPr>
                                      <m:e>
                                        <m:r>
                                          <a:rPr lang="zh-CN" altLang="en-US" sz="1200" i="1">
                                            <a:latin typeface="Cambria Math" panose="02040503050406030204" pitchFamily="18" charset="0"/>
                                          </a:rPr>
                                          <m:t>𝑦</m:t>
                                        </m:r>
                                      </m:e>
                                    </m:acc>
                                  </m:e>
                                  <m:sub>
                                    <m:r>
                                      <a:rPr lang="zh-CN" altLang="en-US" sz="1200" i="1">
                                        <a:latin typeface="Cambria Math" panose="02040503050406030204" pitchFamily="18" charset="0"/>
                                      </a:rPr>
                                      <m:t>𝑖</m:t>
                                    </m:r>
                                  </m:sub>
                                </m:sSub>
                              </m:e>
                              <m:sup>
                                <m:d>
                                  <m:dPr>
                                    <m:ctrlPr>
                                      <a:rPr lang="zh-CN" altLang="en-US" sz="1200" i="1">
                                        <a:latin typeface="Cambria Math" panose="02040503050406030204" pitchFamily="18" charset="0"/>
                                      </a:rPr>
                                    </m:ctrlPr>
                                  </m:dPr>
                                  <m:e>
                                    <m:r>
                                      <a:rPr lang="zh-CN" altLang="en-US" sz="1200" i="1">
                                        <a:latin typeface="Cambria Math" panose="02040503050406030204" pitchFamily="18" charset="0"/>
                                      </a:rPr>
                                      <m:t>𝑡</m:t>
                                    </m:r>
                                    <m:r>
                                      <a:rPr lang="zh-CN" altLang="en-US" sz="1200" i="0">
                                        <a:latin typeface="Cambria Math" panose="02040503050406030204" pitchFamily="18" charset="0"/>
                                      </a:rPr>
                                      <m:t>−1</m:t>
                                    </m:r>
                                  </m:e>
                                </m:d>
                              </m:sup>
                            </m:sSup>
                          </m:e>
                        </m:d>
                      </m:num>
                      <m:den>
                        <m:sSup>
                          <m:sSupPr>
                            <m:ctrlPr>
                              <a:rPr lang="zh-CN" altLang="en-US" sz="1200" i="1">
                                <a:latin typeface="Cambria Math" panose="02040503050406030204" pitchFamily="18" charset="0"/>
                              </a:rPr>
                            </m:ctrlPr>
                          </m:sSupPr>
                          <m:e>
                            <m:r>
                              <a:rPr lang="zh-CN" altLang="en-US" sz="1200" i="0">
                                <a:latin typeface="Cambria Math" panose="02040503050406030204" pitchFamily="18" charset="0"/>
                              </a:rPr>
                              <m:t>𝜕</m:t>
                            </m:r>
                          </m:e>
                          <m:sup>
                            <m:r>
                              <a:rPr lang="zh-CN" altLang="en-US" sz="1200" i="0">
                                <a:latin typeface="Cambria Math" panose="02040503050406030204" pitchFamily="18" charset="0"/>
                              </a:rPr>
                              <m:t>2</m:t>
                            </m:r>
                          </m:sup>
                        </m:sSup>
                        <m:sSup>
                          <m:sSupPr>
                            <m:ctrlPr>
                              <a:rPr lang="zh-CN" altLang="en-US" sz="1200" i="1">
                                <a:latin typeface="Cambria Math" panose="02040503050406030204" pitchFamily="18" charset="0"/>
                              </a:rPr>
                            </m:ctrlPr>
                          </m:sSupPr>
                          <m:e>
                            <m:sSub>
                              <m:sSubPr>
                                <m:ctrlPr>
                                  <a:rPr lang="zh-CN" altLang="en-US" sz="1200" i="1">
                                    <a:latin typeface="Cambria Math" panose="02040503050406030204" pitchFamily="18" charset="0"/>
                                  </a:rPr>
                                </m:ctrlPr>
                              </m:sSubPr>
                              <m:e>
                                <m:acc>
                                  <m:accPr>
                                    <m:chr m:val="̂"/>
                                    <m:ctrlPr>
                                      <a:rPr lang="zh-CN" altLang="en-US" sz="1200" i="1">
                                        <a:latin typeface="Cambria Math" panose="02040503050406030204" pitchFamily="18" charset="0"/>
                                      </a:rPr>
                                    </m:ctrlPr>
                                  </m:accPr>
                                  <m:e>
                                    <m:r>
                                      <a:rPr lang="zh-CN" altLang="en-US" sz="1200" i="1">
                                        <a:latin typeface="Cambria Math" panose="02040503050406030204" pitchFamily="18" charset="0"/>
                                      </a:rPr>
                                      <m:t>𝑦</m:t>
                                    </m:r>
                                  </m:e>
                                </m:acc>
                              </m:e>
                              <m:sub>
                                <m:r>
                                  <a:rPr lang="zh-CN" altLang="en-US" sz="1200" i="1">
                                    <a:latin typeface="Cambria Math" panose="02040503050406030204" pitchFamily="18" charset="0"/>
                                  </a:rPr>
                                  <m:t>𝑖</m:t>
                                </m:r>
                              </m:sub>
                            </m:sSub>
                          </m:e>
                          <m:sup>
                            <m:d>
                              <m:dPr>
                                <m:ctrlPr>
                                  <a:rPr lang="zh-CN" altLang="en-US" sz="1200" i="1">
                                    <a:latin typeface="Cambria Math" panose="02040503050406030204" pitchFamily="18" charset="0"/>
                                  </a:rPr>
                                </m:ctrlPr>
                              </m:dPr>
                              <m:e>
                                <m:r>
                                  <a:rPr lang="zh-CN" altLang="en-US" sz="1200" i="1">
                                    <a:latin typeface="Cambria Math" panose="02040503050406030204" pitchFamily="18" charset="0"/>
                                  </a:rPr>
                                  <m:t>𝑡</m:t>
                                </m:r>
                                <m:r>
                                  <a:rPr lang="zh-CN" altLang="en-US" sz="1200" i="0">
                                    <a:latin typeface="Cambria Math" panose="02040503050406030204" pitchFamily="18" charset="0"/>
                                  </a:rPr>
                                  <m:t>−1</m:t>
                                </m:r>
                              </m:e>
                            </m:d>
                          </m:sup>
                        </m:sSup>
                      </m:den>
                    </m:f>
                  </m:oMath>
                </a14:m>
                <a:endParaRPr lang="en-US" altLang="zh-CN" sz="1200" i="1" dirty="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𝑓</m:t>
                    </m:r>
                  </m:oMath>
                </a14:m>
                <a:r>
                  <a:rPr lang="zh-CN" altLang="en-US" sz="1200" dirty="0"/>
                  <a:t> </a:t>
                </a:r>
                <a:r>
                  <a:rPr lang="en-US" altLang="zh-CN" sz="1200" dirty="0"/>
                  <a:t>is unknown function(in the form of decision tree, neural net……)</a:t>
                </a:r>
                <a:endParaRPr lang="zh-CN" altLang="en-US" sz="1200" dirty="0"/>
              </a:p>
            </p:txBody>
          </p:sp>
        </mc:Choice>
        <mc:Fallback xmlns="">
          <p:sp>
            <p:nvSpPr>
              <p:cNvPr id="8" name="矩形 7">
                <a:extLst>
                  <a:ext uri="{FF2B5EF4-FFF2-40B4-BE49-F238E27FC236}">
                    <a16:creationId xmlns:a16="http://schemas.microsoft.com/office/drawing/2014/main" id="{03A907D2-D303-4944-8621-13AC80DF048D}"/>
                  </a:ext>
                </a:extLst>
              </p:cNvPr>
              <p:cNvSpPr>
                <a:spLocks noRot="1" noChangeAspect="1" noMove="1" noResize="1" noEditPoints="1" noAdjustHandles="1" noChangeArrowheads="1" noChangeShapeType="1" noTextEdit="1"/>
              </p:cNvSpPr>
              <p:nvPr/>
            </p:nvSpPr>
            <p:spPr>
              <a:xfrm>
                <a:off x="2379145" y="2449727"/>
                <a:ext cx="6197587" cy="752322"/>
              </a:xfrm>
              <a:prstGeom prst="rect">
                <a:avLst/>
              </a:prstGeom>
              <a:blipFill>
                <a:blip r:embed="rId3"/>
                <a:stretch>
                  <a:fillRect l="-295" b="-7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xmlns="" id="{BBBB5130-C746-4CB2-AD93-FA77CB20804A}"/>
                  </a:ext>
                </a:extLst>
              </p:cNvPr>
              <p:cNvSpPr/>
              <p:nvPr/>
            </p:nvSpPr>
            <p:spPr>
              <a:xfrm>
                <a:off x="1498600" y="3376726"/>
                <a:ext cx="9601200" cy="3211585"/>
              </a:xfrm>
              <a:prstGeom prst="rect">
                <a:avLst/>
              </a:prstGeom>
            </p:spPr>
            <p:txBody>
              <a:bodyPr wrap="square">
                <a:spAutoFit/>
              </a:bodyPr>
              <a:lstStyle/>
              <a:p>
                <a:pPr indent="266700"/>
                <a:r>
                  <a:rPr lang="en-US" altLang="zh-CN" sz="1200" kern="100" dirty="0">
                    <a:latin typeface="等线" panose="02010600030101010101" pitchFamily="2" charset="-122"/>
                    <a:cs typeface="Times New Roman" panose="02020603050405020304" pitchFamily="18" charset="0"/>
                  </a:rPr>
                  <a:t>s</a:t>
                </a:r>
                <a14:m>
                  <m:oMath xmlns:m="http://schemas.openxmlformats.org/officeDocument/2006/math">
                    <m:r>
                      <m:rPr>
                        <m:sty m:val="p"/>
                      </m:rPr>
                      <a:rPr lang="en-US" altLang="zh-CN" sz="1200" b="0" i="0" kern="100" smtClean="0">
                        <a:latin typeface="Cambria Math" panose="02040503050406030204" pitchFamily="18" charset="0"/>
                        <a:cs typeface="Times New Roman" panose="02020603050405020304" pitchFamily="18" charset="0"/>
                      </a:rPr>
                      <m:t>ince</m:t>
                    </m:r>
                    <m:r>
                      <a:rPr lang="en-US" altLang="zh-CN" sz="1200" b="0" i="0" kern="100" smtClean="0">
                        <a:latin typeface="Cambria Math" panose="02040503050406030204" pitchFamily="18" charset="0"/>
                        <a:cs typeface="Times New Roman" panose="02020603050405020304" pitchFamily="18" charset="0"/>
                      </a:rPr>
                      <m:t> </m:t>
                    </m:r>
                    <m:r>
                      <a:rPr lang="en-US" altLang="zh-CN" sz="1200" i="1" kern="100">
                        <a:latin typeface="Cambria Math" panose="02040503050406030204" pitchFamily="18" charset="0"/>
                        <a:cs typeface="Times New Roman" panose="02020603050405020304" pitchFamily="18" charset="0"/>
                      </a:rPr>
                      <m:t>𝑙</m:t>
                    </m:r>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𝑦</m:t>
                            </m:r>
                          </m:e>
                          <m:sub>
                            <m:r>
                              <a:rPr lang="en-US" altLang="zh-CN" sz="1200" i="1" kern="100">
                                <a:latin typeface="Cambria Math" panose="02040503050406030204" pitchFamily="18" charset="0"/>
                                <a:cs typeface="Times New Roman" panose="02020603050405020304" pitchFamily="18" charset="0"/>
                              </a:rPr>
                              <m:t>𝑖</m:t>
                            </m:r>
                          </m:sub>
                        </m:sSub>
                        <m:r>
                          <a:rPr lang="en-US" altLang="zh-CN" sz="1200" i="1" kern="100">
                            <a:latin typeface="Cambria Math" panose="02040503050406030204" pitchFamily="18" charset="0"/>
                            <a:cs typeface="Times New Roman" panose="02020603050405020304" pitchFamily="18" charset="0"/>
                          </a:rPr>
                          <m:t>,</m:t>
                        </m:r>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latin typeface="Cambria Math" panose="02040503050406030204" pitchFamily="18" charset="0"/>
                                        <a:cs typeface="Times New Roman" panose="02020603050405020304" pitchFamily="18" charset="0"/>
                                      </a:rPr>
                                      <m:t>𝑦</m:t>
                                    </m:r>
                                  </m:e>
                                </m:acc>
                              </m:e>
                              <m:sub>
                                <m:r>
                                  <a:rPr lang="en-US" altLang="zh-CN" sz="1200" i="1" kern="100">
                                    <a:latin typeface="Cambria Math" panose="02040503050406030204" pitchFamily="18" charset="0"/>
                                    <a:cs typeface="Times New Roman" panose="02020603050405020304" pitchFamily="18" charset="0"/>
                                  </a:rPr>
                                  <m:t>𝑖</m:t>
                                </m:r>
                              </m:sub>
                            </m:sSub>
                          </m:e>
                          <m:sup>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i="1" kern="100">
                                    <a:latin typeface="Cambria Math" panose="02040503050406030204" pitchFamily="18" charset="0"/>
                                    <a:cs typeface="Times New Roman" panose="02020603050405020304" pitchFamily="18" charset="0"/>
                                  </a:rPr>
                                  <m:t>𝑡</m:t>
                                </m:r>
                                <m:r>
                                  <a:rPr lang="en-US" altLang="zh-CN" sz="1200" i="1" kern="100">
                                    <a:latin typeface="Cambria Math" panose="02040503050406030204" pitchFamily="18" charset="0"/>
                                    <a:cs typeface="Times New Roman" panose="02020603050405020304" pitchFamily="18" charset="0"/>
                                  </a:rPr>
                                  <m:t>−1</m:t>
                                </m:r>
                              </m:e>
                            </m:d>
                          </m:sup>
                        </m:sSup>
                      </m:e>
                    </m:d>
                  </m:oMath>
                </a14:m>
                <a:r>
                  <a:rPr lang="en-US" altLang="zh-CN" sz="1200" kern="100" dirty="0">
                    <a:latin typeface="等线" panose="02010600030101010101" pitchFamily="2" charset="-122"/>
                    <a:cs typeface="Times New Roman" panose="02020603050405020304" pitchFamily="18" charset="0"/>
                  </a:rPr>
                  <a:t> is constant</a:t>
                </a:r>
                <a14:m>
                  <m:oMath xmlns:m="http://schemas.openxmlformats.org/officeDocument/2006/math">
                    <m:r>
                      <a:rPr lang="en-US" altLang="zh-CN" sz="1200" b="0" i="0" kern="100"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cs typeface="Times New Roman" panose="02020603050405020304" pitchFamily="18" charset="0"/>
                          </a:rPr>
                          <m:t>ℒ</m:t>
                        </m:r>
                      </m:e>
                      <m:sup>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i="1" kern="100">
                                <a:latin typeface="Cambria Math" panose="02040503050406030204" pitchFamily="18" charset="0"/>
                                <a:cs typeface="Times New Roman" panose="02020603050405020304" pitchFamily="18" charset="0"/>
                              </a:rPr>
                              <m:t>𝑡</m:t>
                            </m:r>
                          </m:e>
                        </m:d>
                      </m:sup>
                    </m:sSup>
                    <m:r>
                      <a:rPr lang="en-US" altLang="zh-CN" sz="1200" kern="100">
                        <a:latin typeface="Cambria Math" panose="02040503050406030204" pitchFamily="18" charset="0"/>
                        <a:cs typeface="Times New Roman" panose="02020603050405020304" pitchFamily="18" charset="0"/>
                      </a:rPr>
                      <m:t>≈</m:t>
                    </m:r>
                    <m:nary>
                      <m:naryPr>
                        <m:chr m:val="∑"/>
                        <m:limLoc m:val="undOv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𝑖</m:t>
                        </m:r>
                        <m:r>
                          <a:rPr lang="en-US" altLang="zh-CN" sz="1200" i="1" kern="100">
                            <a:latin typeface="Cambria Math" panose="02040503050406030204" pitchFamily="18" charset="0"/>
                            <a:cs typeface="Times New Roman" panose="02020603050405020304" pitchFamily="18" charset="0"/>
                          </a:rPr>
                          <m:t>=1</m:t>
                        </m:r>
                      </m:sub>
                      <m:sup>
                        <m:r>
                          <a:rPr lang="en-US" altLang="zh-CN" sz="1200" i="1" kern="100">
                            <a:latin typeface="Cambria Math" panose="02040503050406030204" pitchFamily="18" charset="0"/>
                            <a:cs typeface="Times New Roman" panose="02020603050405020304" pitchFamily="18" charset="0"/>
                          </a:rPr>
                          <m:t>𝑛</m:t>
                        </m:r>
                      </m:sup>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𝑔</m:t>
                            </m:r>
                          </m:e>
                          <m:sub>
                            <m:r>
                              <a:rPr lang="en-US" altLang="zh-CN" sz="1200" i="1" kern="100">
                                <a:latin typeface="Cambria Math" panose="02040503050406030204" pitchFamily="18" charset="0"/>
                                <a:cs typeface="Times New Roman" panose="02020603050405020304" pitchFamily="18" charset="0"/>
                              </a:rPr>
                              <m:t>𝑖</m:t>
                            </m:r>
                          </m:sub>
                        </m:sSub>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latin typeface="Cambria Math" panose="02040503050406030204" pitchFamily="18" charset="0"/>
                                    <a:cs typeface="Times New Roman" panose="02020603050405020304" pitchFamily="18" charset="0"/>
                                  </a:rPr>
                                  <m:t>𝑓</m:t>
                                </m:r>
                              </m:e>
                            </m:acc>
                          </m:e>
                          <m:sub>
                            <m:r>
                              <a:rPr lang="en-US" altLang="zh-CN" sz="1200" i="1" kern="100">
                                <a:latin typeface="Cambria Math" panose="02040503050406030204" pitchFamily="18" charset="0"/>
                                <a:cs typeface="Times New Roman" panose="02020603050405020304" pitchFamily="18" charset="0"/>
                              </a:rPr>
                              <m:t>𝑡</m:t>
                            </m:r>
                          </m:sub>
                        </m:sSub>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𝑥</m:t>
                                </m:r>
                              </m:e>
                              <m:sub>
                                <m:r>
                                  <a:rPr lang="en-US" altLang="zh-CN" sz="1200" i="1" kern="100">
                                    <a:latin typeface="Cambria Math" panose="02040503050406030204" pitchFamily="18" charset="0"/>
                                    <a:cs typeface="Times New Roman" panose="02020603050405020304" pitchFamily="18" charset="0"/>
                                  </a:rPr>
                                  <m:t>𝑖</m:t>
                                </m:r>
                              </m:sub>
                            </m:sSub>
                          </m:e>
                        </m:d>
                        <m:r>
                          <a:rPr lang="en-US" altLang="zh-CN" sz="1200" i="1" kern="100">
                            <a:latin typeface="Cambria Math" panose="02040503050406030204" pitchFamily="18" charset="0"/>
                            <a:cs typeface="Times New Roman" panose="02020603050405020304" pitchFamily="18" charset="0"/>
                          </a:rPr>
                          <m:t>+</m:t>
                        </m:r>
                        <m:f>
                          <m:f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200" i="1" kern="100">
                                <a:latin typeface="Cambria Math" panose="02040503050406030204" pitchFamily="18" charset="0"/>
                                <a:cs typeface="Times New Roman" panose="02020603050405020304" pitchFamily="18" charset="0"/>
                              </a:rPr>
                              <m:t>1</m:t>
                            </m:r>
                          </m:num>
                          <m:den>
                            <m:r>
                              <a:rPr lang="en-US" altLang="zh-CN" sz="1200" i="1" kern="100">
                                <a:latin typeface="Cambria Math" panose="02040503050406030204" pitchFamily="18" charset="0"/>
                                <a:cs typeface="Times New Roman" panose="02020603050405020304" pitchFamily="18" charset="0"/>
                              </a:rPr>
                              <m:t>2</m:t>
                            </m:r>
                          </m:den>
                        </m:f>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h</m:t>
                            </m:r>
                          </m:e>
                          <m:sub>
                            <m:r>
                              <a:rPr lang="en-US" altLang="zh-CN" sz="1200" i="1" kern="100">
                                <a:latin typeface="Cambria Math" panose="02040503050406030204" pitchFamily="18" charset="0"/>
                                <a:cs typeface="Times New Roman" panose="02020603050405020304" pitchFamily="18" charset="0"/>
                              </a:rPr>
                              <m:t>𝑖</m:t>
                            </m:r>
                          </m:sub>
                        </m:sSub>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latin typeface="Cambria Math" panose="02040503050406030204" pitchFamily="18" charset="0"/>
                                        <a:cs typeface="Times New Roman" panose="02020603050405020304" pitchFamily="18" charset="0"/>
                                      </a:rPr>
                                      <m:t>𝑓</m:t>
                                    </m:r>
                                  </m:e>
                                </m:acc>
                              </m:e>
                              <m:sub>
                                <m:r>
                                  <a:rPr lang="en-US" altLang="zh-CN" sz="1200" i="1" kern="100">
                                    <a:latin typeface="Cambria Math" panose="02040503050406030204" pitchFamily="18" charset="0"/>
                                    <a:cs typeface="Times New Roman" panose="02020603050405020304" pitchFamily="18" charset="0"/>
                                  </a:rPr>
                                  <m:t>𝑡</m:t>
                                </m:r>
                              </m:sub>
                            </m:sSub>
                          </m:e>
                          <m:sup>
                            <m:r>
                              <a:rPr lang="en-US" altLang="zh-CN" sz="1200" i="1" kern="100">
                                <a:latin typeface="Cambria Math" panose="02040503050406030204" pitchFamily="18" charset="0"/>
                                <a:cs typeface="Times New Roman" panose="02020603050405020304" pitchFamily="18" charset="0"/>
                              </a:rPr>
                              <m:t>2</m:t>
                            </m:r>
                          </m:sup>
                        </m:sSup>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𝑥</m:t>
                                </m:r>
                              </m:e>
                              <m:sub>
                                <m:r>
                                  <a:rPr lang="en-US" altLang="zh-CN" sz="1200" i="1" kern="100">
                                    <a:latin typeface="Cambria Math" panose="02040503050406030204" pitchFamily="18" charset="0"/>
                                    <a:cs typeface="Times New Roman" panose="02020603050405020304" pitchFamily="18" charset="0"/>
                                  </a:rPr>
                                  <m:t>𝑖</m:t>
                                </m:r>
                              </m:sub>
                            </m:sSub>
                          </m:e>
                        </m:d>
                      </m:e>
                    </m:nary>
                  </m:oMath>
                </a14:m>
                <a:r>
                  <a:rPr lang="en-US" altLang="zh-CN" sz="1200" kern="100" dirty="0">
                    <a:latin typeface="等线" panose="02010600030101010101" pitchFamily="2" charset="-122"/>
                    <a:cs typeface="Times New Roman" panose="02020603050405020304" pitchFamily="18" charset="0"/>
                  </a:rPr>
                  <a:t>						</a:t>
                </a:r>
                <a:endParaRPr lang="zh-CN" altLang="zh-CN" sz="1200" kern="100" dirty="0">
                  <a:latin typeface="等线" panose="02010600030101010101" pitchFamily="2" charset="-122"/>
                  <a:cs typeface="Times New Roman" panose="02020603050405020304" pitchFamily="18" charset="0"/>
                </a:endParaRPr>
              </a:p>
              <a:p>
                <a:pPr indent="266700"/>
                <a:r>
                  <a:rPr lang="en-US" altLang="zh-CN" sz="1200" kern="100" dirty="0">
                    <a:latin typeface="等线" panose="02010600030101010101" pitchFamily="2" charset="-122"/>
                    <a:cs typeface="Times New Roman" panose="02020603050405020304" pitchFamily="18" charset="0"/>
                  </a:rPr>
                  <a:t>I</a:t>
                </a:r>
                <a14:m>
                  <m:oMath xmlns:m="http://schemas.openxmlformats.org/officeDocument/2006/math">
                    <m:r>
                      <m:rPr>
                        <m:sty m:val="p"/>
                      </m:rPr>
                      <a:rPr lang="en-US" altLang="zh-CN" sz="1200" b="0" i="0" kern="100" smtClean="0">
                        <a:latin typeface="Cambria Math" panose="02040503050406030204" pitchFamily="18" charset="0"/>
                        <a:ea typeface="Cambria Math" panose="02040503050406030204" pitchFamily="18" charset="0"/>
                        <a:cs typeface="Times New Roman" panose="02020603050405020304" pitchFamily="18" charset="0"/>
                      </a:rPr>
                      <m:t>f</m:t>
                    </m:r>
                    <m:r>
                      <a:rPr lang="en-US" altLang="zh-CN" sz="1200" i="1">
                        <a:latin typeface="Cambria Math" panose="02040503050406030204" pitchFamily="18" charset="0"/>
                      </a:rPr>
                      <m:t>𝑓</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𝑖𝑠</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𝑎</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𝑑𝑒𝑐𝑖𝑠𝑖𝑜𝑛</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𝑡𝑟𝑒𝑒</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𝑡h𝑎𝑡</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𝑖𝑠</m:t>
                    </m:r>
                    <m:r>
                      <a:rPr lang="en-US" altLang="zh-CN" sz="1200" b="0" i="1" smtClean="0">
                        <a:latin typeface="Cambria Math" panose="02040503050406030204" pitchFamily="18" charset="0"/>
                      </a:rPr>
                      <m:t>  </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𝐼</m:t>
                        </m:r>
                      </m:e>
                      <m:sub>
                        <m:r>
                          <a:rPr lang="en-US" altLang="zh-CN" sz="1200" i="1" kern="100">
                            <a:latin typeface="Cambria Math" panose="02040503050406030204" pitchFamily="18" charset="0"/>
                            <a:cs typeface="Times New Roman" panose="02020603050405020304" pitchFamily="18" charset="0"/>
                          </a:rPr>
                          <m:t>𝑗</m:t>
                        </m:r>
                      </m:sub>
                    </m:sSub>
                    <m:r>
                      <a:rPr lang="en-US" altLang="zh-CN" sz="1200" i="1" kern="100">
                        <a:latin typeface="Cambria Math" panose="02040503050406030204" pitchFamily="18" charset="0"/>
                        <a:cs typeface="Times New Roman" panose="02020603050405020304" pitchFamily="18" charset="0"/>
                      </a:rPr>
                      <m:t>=</m:t>
                    </m:r>
                    <m:d>
                      <m:dPr>
                        <m:begChr m:val="{"/>
                        <m:end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i="1" kern="100">
                            <a:latin typeface="Cambria Math" panose="02040503050406030204" pitchFamily="18" charset="0"/>
                            <a:cs typeface="Times New Roman" panose="02020603050405020304" pitchFamily="18" charset="0"/>
                          </a:rPr>
                          <m:t>𝑖</m:t>
                        </m:r>
                        <m:d>
                          <m:dPr>
                            <m:beg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𝑞</m:t>
                                </m:r>
                                <m:r>
                                  <a:rPr lang="en-US" altLang="zh-CN" sz="1200" i="1" kern="100">
                                    <a:latin typeface="Cambria Math" panose="02040503050406030204" pitchFamily="18" charset="0"/>
                                    <a:cs typeface="Times New Roman" panose="02020603050405020304" pitchFamily="18" charset="0"/>
                                  </a:rPr>
                                  <m:t>(</m:t>
                                </m:r>
                                <m:r>
                                  <a:rPr lang="en-US" altLang="zh-CN" sz="1200" i="1" kern="100">
                                    <a:latin typeface="Cambria Math" panose="02040503050406030204" pitchFamily="18" charset="0"/>
                                    <a:cs typeface="Times New Roman" panose="02020603050405020304" pitchFamily="18" charset="0"/>
                                  </a:rPr>
                                  <m:t>𝑥</m:t>
                                </m:r>
                              </m:e>
                              <m:sub>
                                <m:r>
                                  <a:rPr lang="en-US" altLang="zh-CN" sz="1200" i="1" kern="100">
                                    <a:latin typeface="Cambria Math" panose="02040503050406030204" pitchFamily="18" charset="0"/>
                                    <a:cs typeface="Times New Roman" panose="02020603050405020304" pitchFamily="18" charset="0"/>
                                  </a:rPr>
                                  <m:t>𝑖</m:t>
                                </m:r>
                              </m:sub>
                            </m:sSub>
                          </m:e>
                        </m:d>
                        <m:r>
                          <a:rPr lang="en-US" altLang="zh-CN" sz="1200" i="1" kern="100">
                            <a:latin typeface="Cambria Math" panose="02040503050406030204" pitchFamily="18" charset="0"/>
                            <a:cs typeface="Times New Roman" panose="02020603050405020304" pitchFamily="18" charset="0"/>
                          </a:rPr>
                          <m:t>=</m:t>
                        </m:r>
                        <m:r>
                          <a:rPr lang="en-US" altLang="zh-CN" sz="1200" i="1" kern="100">
                            <a:latin typeface="Cambria Math" panose="02040503050406030204" pitchFamily="18" charset="0"/>
                            <a:cs typeface="Times New Roman" panose="02020603050405020304" pitchFamily="18" charset="0"/>
                          </a:rPr>
                          <m:t>𝑗</m:t>
                        </m:r>
                      </m:e>
                    </m:d>
                  </m:oMath>
                </a14:m>
                <a:r>
                  <a:rPr lang="en-US" altLang="zh-CN" sz="1200" kern="100" dirty="0">
                    <a:latin typeface="等线" panose="02010600030101010101" pitchFamily="2" charset="-122"/>
                    <a:cs typeface="Times New Roman" panose="02020603050405020304" pitchFamily="18" charset="0"/>
                  </a:rPr>
                  <a:t> then</a:t>
                </a:r>
                <a:endParaRPr lang="zh-CN" altLang="zh-CN" sz="1200" kern="100" dirty="0">
                  <a:latin typeface="等线" panose="02010600030101010101" pitchFamily="2" charset="-122"/>
                  <a:cs typeface="Times New Roman" panose="02020603050405020304" pitchFamily="18" charset="0"/>
                </a:endParaRPr>
              </a:p>
              <a:p>
                <a:pPr indent="266700"/>
                <a14:m>
                  <m:oMathPara xmlns:m="http://schemas.openxmlformats.org/officeDocument/2006/math">
                    <m:oMathParaPr>
                      <m:jc m:val="centerGroup"/>
                    </m:oMathParaPr>
                    <m:oMath xmlns:m="http://schemas.openxmlformats.org/officeDocument/2006/math">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cs typeface="Times New Roman" panose="02020603050405020304" pitchFamily="18" charset="0"/>
                            </a:rPr>
                            <m:t>ℒ</m:t>
                          </m:r>
                        </m:e>
                        <m:sup>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i="1" kern="100">
                                  <a:latin typeface="Cambria Math" panose="02040503050406030204" pitchFamily="18" charset="0"/>
                                  <a:cs typeface="Times New Roman" panose="02020603050405020304" pitchFamily="18" charset="0"/>
                                </a:rPr>
                                <m:t>𝑡</m:t>
                              </m:r>
                            </m:e>
                          </m:d>
                        </m:sup>
                      </m:sSup>
                      <m:r>
                        <a:rPr lang="en-US" altLang="zh-CN" sz="1200" kern="100">
                          <a:latin typeface="Cambria Math" panose="02040503050406030204" pitchFamily="18" charset="0"/>
                          <a:cs typeface="Times New Roman" panose="02020603050405020304" pitchFamily="18" charset="0"/>
                        </a:rPr>
                        <m:t>≈</m:t>
                      </m:r>
                      <m:nary>
                        <m:naryPr>
                          <m:chr m:val="∑"/>
                          <m:limLoc m:val="undOv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𝑖</m:t>
                          </m:r>
                          <m:r>
                            <a:rPr lang="en-US" altLang="zh-CN" sz="1200" i="1" kern="100">
                              <a:latin typeface="Cambria Math" panose="02040503050406030204" pitchFamily="18" charset="0"/>
                              <a:cs typeface="Times New Roman" panose="02020603050405020304" pitchFamily="18" charset="0"/>
                            </a:rPr>
                            <m:t>=1</m:t>
                          </m:r>
                        </m:sub>
                        <m:sup>
                          <m:r>
                            <a:rPr lang="en-US" altLang="zh-CN" sz="1200" i="1" kern="100">
                              <a:latin typeface="Cambria Math" panose="02040503050406030204" pitchFamily="18" charset="0"/>
                              <a:cs typeface="Times New Roman" panose="02020603050405020304" pitchFamily="18" charset="0"/>
                            </a:rPr>
                            <m:t>𝑛</m:t>
                          </m:r>
                        </m:sup>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𝑔</m:t>
                              </m:r>
                            </m:e>
                            <m:sub>
                              <m:r>
                                <a:rPr lang="en-US" altLang="zh-CN" sz="1200" i="1" kern="100">
                                  <a:latin typeface="Cambria Math" panose="02040503050406030204" pitchFamily="18" charset="0"/>
                                  <a:cs typeface="Times New Roman" panose="02020603050405020304" pitchFamily="18" charset="0"/>
                                </a:rPr>
                                <m:t>𝑖</m:t>
                              </m:r>
                            </m:sub>
                          </m:sSub>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latin typeface="Cambria Math" panose="02040503050406030204" pitchFamily="18" charset="0"/>
                                      <a:cs typeface="Times New Roman" panose="02020603050405020304" pitchFamily="18" charset="0"/>
                                    </a:rPr>
                                    <m:t>𝑓</m:t>
                                  </m:r>
                                </m:e>
                              </m:acc>
                            </m:e>
                            <m:sub>
                              <m:r>
                                <a:rPr lang="en-US" altLang="zh-CN" sz="1200" i="1" kern="100">
                                  <a:latin typeface="Cambria Math" panose="02040503050406030204" pitchFamily="18" charset="0"/>
                                  <a:cs typeface="Times New Roman" panose="02020603050405020304" pitchFamily="18" charset="0"/>
                                </a:rPr>
                                <m:t>𝑡</m:t>
                              </m:r>
                            </m:sub>
                          </m:sSub>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𝑥</m:t>
                                  </m:r>
                                </m:e>
                                <m:sub>
                                  <m:r>
                                    <a:rPr lang="en-US" altLang="zh-CN" sz="1200" i="1" kern="100">
                                      <a:latin typeface="Cambria Math" panose="02040503050406030204" pitchFamily="18" charset="0"/>
                                      <a:cs typeface="Times New Roman" panose="02020603050405020304" pitchFamily="18" charset="0"/>
                                    </a:rPr>
                                    <m:t>𝑖</m:t>
                                  </m:r>
                                </m:sub>
                              </m:sSub>
                            </m:e>
                          </m:d>
                          <m:r>
                            <a:rPr lang="en-US" altLang="zh-CN" sz="1200" i="1" kern="100">
                              <a:latin typeface="Cambria Math" panose="02040503050406030204" pitchFamily="18" charset="0"/>
                              <a:cs typeface="Times New Roman" panose="02020603050405020304" pitchFamily="18" charset="0"/>
                            </a:rPr>
                            <m:t>+</m:t>
                          </m:r>
                          <m:f>
                            <m:f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200" i="1" kern="100">
                                  <a:latin typeface="Cambria Math" panose="02040503050406030204" pitchFamily="18" charset="0"/>
                                  <a:cs typeface="Times New Roman" panose="02020603050405020304" pitchFamily="18" charset="0"/>
                                </a:rPr>
                                <m:t>1</m:t>
                              </m:r>
                            </m:num>
                            <m:den>
                              <m:r>
                                <a:rPr lang="en-US" altLang="zh-CN" sz="1200" i="1" kern="100">
                                  <a:latin typeface="Cambria Math" panose="02040503050406030204" pitchFamily="18" charset="0"/>
                                  <a:cs typeface="Times New Roman" panose="02020603050405020304" pitchFamily="18" charset="0"/>
                                </a:rPr>
                                <m:t>2</m:t>
                              </m:r>
                            </m:den>
                          </m:f>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h</m:t>
                              </m:r>
                            </m:e>
                            <m:sub>
                              <m:r>
                                <a:rPr lang="en-US" altLang="zh-CN" sz="1200" i="1" kern="100">
                                  <a:latin typeface="Cambria Math" panose="02040503050406030204" pitchFamily="18" charset="0"/>
                                  <a:cs typeface="Times New Roman" panose="02020603050405020304" pitchFamily="18" charset="0"/>
                                </a:rPr>
                                <m:t>𝑖</m:t>
                              </m:r>
                            </m:sub>
                          </m:sSub>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latin typeface="Cambria Math" panose="02040503050406030204" pitchFamily="18" charset="0"/>
                                          <a:cs typeface="Times New Roman" panose="02020603050405020304" pitchFamily="18" charset="0"/>
                                        </a:rPr>
                                        <m:t>𝑓</m:t>
                                      </m:r>
                                    </m:e>
                                  </m:acc>
                                </m:e>
                                <m:sub>
                                  <m:r>
                                    <a:rPr lang="en-US" altLang="zh-CN" sz="1200" i="1" kern="100">
                                      <a:latin typeface="Cambria Math" panose="02040503050406030204" pitchFamily="18" charset="0"/>
                                      <a:cs typeface="Times New Roman" panose="02020603050405020304" pitchFamily="18" charset="0"/>
                                    </a:rPr>
                                    <m:t>𝑡</m:t>
                                  </m:r>
                                </m:sub>
                              </m:sSub>
                            </m:e>
                            <m:sup>
                              <m:r>
                                <a:rPr lang="en-US" altLang="zh-CN" sz="1200" i="1" kern="100">
                                  <a:latin typeface="Cambria Math" panose="02040503050406030204" pitchFamily="18" charset="0"/>
                                  <a:cs typeface="Times New Roman" panose="02020603050405020304" pitchFamily="18" charset="0"/>
                                </a:rPr>
                                <m:t>2</m:t>
                              </m:r>
                            </m:sup>
                          </m:sSup>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𝑥</m:t>
                                  </m:r>
                                </m:e>
                                <m:sub>
                                  <m:r>
                                    <a:rPr lang="en-US" altLang="zh-CN" sz="1200" i="1" kern="100">
                                      <a:latin typeface="Cambria Math" panose="02040503050406030204" pitchFamily="18" charset="0"/>
                                      <a:cs typeface="Times New Roman" panose="02020603050405020304" pitchFamily="18" charset="0"/>
                                    </a:rPr>
                                    <m:t>𝑖</m:t>
                                  </m:r>
                                </m:sub>
                              </m:sSub>
                            </m:e>
                          </m:d>
                        </m:e>
                      </m:nary>
                      <m:r>
                        <a:rPr lang="en-US" altLang="zh-CN" sz="1200" i="1" kern="100">
                          <a:latin typeface="Cambria Math" panose="02040503050406030204" pitchFamily="18" charset="0"/>
                          <a:cs typeface="Times New Roman" panose="02020603050405020304" pitchFamily="18" charset="0"/>
                        </a:rPr>
                        <m:t>=</m:t>
                      </m:r>
                      <m:nary>
                        <m:naryPr>
                          <m:chr m:val="∑"/>
                          <m:limLoc m:val="undOv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𝑗</m:t>
                          </m:r>
                          <m:r>
                            <a:rPr lang="en-US" altLang="zh-CN" sz="1200" i="1" kern="100">
                              <a:latin typeface="Cambria Math" panose="02040503050406030204" pitchFamily="18" charset="0"/>
                              <a:cs typeface="Times New Roman" panose="02020603050405020304" pitchFamily="18" charset="0"/>
                            </a:rPr>
                            <m:t>=1</m:t>
                          </m:r>
                        </m:sub>
                        <m:sup>
                          <m:r>
                            <a:rPr lang="en-US" altLang="zh-CN" sz="1200" i="1" kern="100">
                              <a:latin typeface="Cambria Math" panose="02040503050406030204" pitchFamily="18" charset="0"/>
                              <a:cs typeface="Times New Roman" panose="02020603050405020304" pitchFamily="18" charset="0"/>
                            </a:rPr>
                            <m:t>𝑇</m:t>
                          </m:r>
                        </m:sup>
                        <m:e>
                          <m:d>
                            <m:dPr>
                              <m:begChr m:val="["/>
                              <m:end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subSup"/>
                                      <m:supHide m:val="on"/>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𝑖</m:t>
                                      </m:r>
                                      <m:r>
                                        <a:rPr lang="en-US" altLang="zh-CN" sz="1200" i="1" kern="100">
                                          <a:latin typeface="Cambria Math" panose="02040503050406030204" pitchFamily="18" charset="0"/>
                                          <a:cs typeface="Times New Roman" panose="02020603050405020304" pitchFamily="18" charset="0"/>
                                        </a:rPr>
                                        <m:t>∈</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𝐼</m:t>
                                          </m:r>
                                        </m:e>
                                        <m:sub>
                                          <m:r>
                                            <a:rPr lang="en-US" altLang="zh-CN" sz="1200" i="1" kern="100">
                                              <a:latin typeface="Cambria Math" panose="02040503050406030204" pitchFamily="18" charset="0"/>
                                              <a:cs typeface="Times New Roman" panose="02020603050405020304" pitchFamily="18" charset="0"/>
                                            </a:rPr>
                                            <m:t>𝑗</m:t>
                                          </m:r>
                                        </m:sub>
                                      </m:sSub>
                                    </m:sub>
                                    <m:sup/>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𝑔</m:t>
                                          </m:r>
                                        </m:e>
                                        <m:sub>
                                          <m:r>
                                            <a:rPr lang="en-US" altLang="zh-CN" sz="1200" i="1" kern="100">
                                              <a:latin typeface="Cambria Math" panose="02040503050406030204" pitchFamily="18" charset="0"/>
                                              <a:cs typeface="Times New Roman" panose="02020603050405020304" pitchFamily="18" charset="0"/>
                                            </a:rPr>
                                            <m:t>𝑖</m:t>
                                          </m:r>
                                        </m:sub>
                                      </m:sSub>
                                    </m:e>
                                  </m:nary>
                                </m:e>
                              </m:d>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𝜔</m:t>
                                  </m:r>
                                </m:e>
                                <m:sub>
                                  <m:r>
                                    <a:rPr lang="en-US" altLang="zh-CN" sz="1200" i="1" kern="100">
                                      <a:latin typeface="Cambria Math" panose="02040503050406030204" pitchFamily="18" charset="0"/>
                                      <a:cs typeface="Times New Roman" panose="02020603050405020304" pitchFamily="18" charset="0"/>
                                    </a:rPr>
                                    <m:t>𝑗</m:t>
                                  </m:r>
                                </m:sub>
                              </m:sSub>
                              <m:r>
                                <a:rPr lang="en-US" altLang="zh-CN" sz="1200" i="1" kern="100">
                                  <a:latin typeface="Cambria Math" panose="02040503050406030204" pitchFamily="18" charset="0"/>
                                  <a:cs typeface="Times New Roman" panose="02020603050405020304" pitchFamily="18" charset="0"/>
                                </a:rPr>
                                <m:t>+</m:t>
                              </m:r>
                              <m:f>
                                <m:f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200" i="1" kern="100">
                                      <a:latin typeface="Cambria Math" panose="02040503050406030204" pitchFamily="18" charset="0"/>
                                      <a:cs typeface="Times New Roman" panose="02020603050405020304" pitchFamily="18" charset="0"/>
                                    </a:rPr>
                                    <m:t>1</m:t>
                                  </m:r>
                                </m:num>
                                <m:den>
                                  <m:r>
                                    <a:rPr lang="en-US" altLang="zh-CN" sz="1200" i="1" kern="100">
                                      <a:latin typeface="Cambria Math" panose="02040503050406030204" pitchFamily="18" charset="0"/>
                                      <a:cs typeface="Times New Roman" panose="02020603050405020304" pitchFamily="18" charset="0"/>
                                    </a:rPr>
                                    <m:t>2</m:t>
                                  </m:r>
                                </m:den>
                              </m:f>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subSup"/>
                                      <m:supHide m:val="on"/>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𝑖</m:t>
                                      </m:r>
                                      <m:r>
                                        <a:rPr lang="en-US" altLang="zh-CN" sz="1200" i="1" kern="100">
                                          <a:latin typeface="Cambria Math" panose="02040503050406030204" pitchFamily="18" charset="0"/>
                                          <a:cs typeface="Times New Roman" panose="02020603050405020304" pitchFamily="18" charset="0"/>
                                        </a:rPr>
                                        <m:t>∈</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𝐼</m:t>
                                          </m:r>
                                        </m:e>
                                        <m:sub>
                                          <m:r>
                                            <a:rPr lang="en-US" altLang="zh-CN" sz="1200" i="1" kern="100">
                                              <a:latin typeface="Cambria Math" panose="02040503050406030204" pitchFamily="18" charset="0"/>
                                              <a:cs typeface="Times New Roman" panose="02020603050405020304" pitchFamily="18" charset="0"/>
                                            </a:rPr>
                                            <m:t>𝑗</m:t>
                                          </m:r>
                                        </m:sub>
                                      </m:sSub>
                                    </m:sub>
                                    <m:sup/>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h</m:t>
                                          </m:r>
                                        </m:e>
                                        <m:sub>
                                          <m:r>
                                            <a:rPr lang="en-US" altLang="zh-CN" sz="1200" i="1" kern="100">
                                              <a:latin typeface="Cambria Math" panose="02040503050406030204" pitchFamily="18" charset="0"/>
                                              <a:cs typeface="Times New Roman" panose="02020603050405020304" pitchFamily="18" charset="0"/>
                                            </a:rPr>
                                            <m:t>𝑖</m:t>
                                          </m:r>
                                        </m:sub>
                                      </m:sSub>
                                    </m:e>
                                  </m:nary>
                                </m:e>
                              </m:d>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𝜔</m:t>
                                      </m:r>
                                    </m:e>
                                    <m:sub>
                                      <m:r>
                                        <a:rPr lang="en-US" altLang="zh-CN" sz="1200" i="1" kern="100">
                                          <a:latin typeface="Cambria Math" panose="02040503050406030204" pitchFamily="18" charset="0"/>
                                          <a:cs typeface="Times New Roman" panose="02020603050405020304" pitchFamily="18" charset="0"/>
                                        </a:rPr>
                                        <m:t>𝑗</m:t>
                                      </m:r>
                                    </m:sub>
                                  </m:sSub>
                                </m:e>
                                <m:sup>
                                  <m:r>
                                    <a:rPr lang="en-US" altLang="zh-CN" sz="1200" i="1" kern="100">
                                      <a:latin typeface="Cambria Math" panose="02040503050406030204" pitchFamily="18" charset="0"/>
                                      <a:cs typeface="Times New Roman" panose="02020603050405020304" pitchFamily="18" charset="0"/>
                                    </a:rPr>
                                    <m:t>2</m:t>
                                  </m:r>
                                </m:sup>
                              </m:sSup>
                            </m:e>
                          </m:d>
                        </m:e>
                      </m:nary>
                    </m:oMath>
                  </m:oMathPara>
                </a14:m>
                <a:endParaRPr lang="zh-CN" altLang="zh-CN" sz="1200" kern="100" dirty="0">
                  <a:latin typeface="等线" panose="02010600030101010101" pitchFamily="2" charset="-122"/>
                  <a:cs typeface="Times New Roman" panose="02020603050405020304" pitchFamily="18" charset="0"/>
                </a:endParaRPr>
              </a:p>
              <a:p>
                <a:pPr indent="266700"/>
                <a:r>
                  <a:rPr lang="en-US" altLang="zh-CN" sz="1200" kern="100" dirty="0">
                    <a:latin typeface="等线" panose="02010600030101010101" pitchFamily="2" charset="-122"/>
                    <a:cs typeface="Times New Roman" panose="02020603050405020304" pitchFamily="18" charset="0"/>
                  </a:rPr>
                  <a:t>To get maximal(minimal) value , at each leaf j</a:t>
                </a:r>
                <a:r>
                  <a:rPr lang="zh-CN" altLang="zh-CN" sz="1200" kern="100" dirty="0">
                    <a:latin typeface="等线" panose="02010600030101010101" pitchFamily="2" charset="-122"/>
                    <a:cs typeface="Times New Roman" panose="02020603050405020304" pitchFamily="18" charset="0"/>
                  </a:rPr>
                  <a:t>：</a:t>
                </a:r>
              </a:p>
              <a:p>
                <a:pPr marL="800100" indent="266700" algn="ctr">
                  <a:spcAft>
                    <a:spcPts val="0"/>
                  </a:spcAft>
                </a:pPr>
                <a14:m>
                  <m:oMath xmlns:m="http://schemas.openxmlformats.org/officeDocument/2006/math">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𝜔</m:t>
                        </m:r>
                      </m:e>
                      <m:sub>
                        <m:r>
                          <a:rPr lang="en-US" altLang="zh-CN" sz="1200" i="1" kern="100">
                            <a:latin typeface="Cambria Math" panose="02040503050406030204" pitchFamily="18" charset="0"/>
                            <a:cs typeface="Times New Roman" panose="02020603050405020304" pitchFamily="18" charset="0"/>
                          </a:rPr>
                          <m:t>𝑗</m:t>
                        </m:r>
                      </m:sub>
                    </m:sSub>
                    <m:r>
                      <a:rPr lang="en-US" altLang="zh-CN" sz="1200" i="1" kern="100">
                        <a:latin typeface="Cambria Math" panose="02040503050406030204" pitchFamily="18" charset="0"/>
                        <a:cs typeface="Times New Roman" panose="02020603050405020304" pitchFamily="18" charset="0"/>
                      </a:rPr>
                      <m:t>=</m:t>
                    </m:r>
                    <m:r>
                      <a:rPr lang="zh-CN" altLang="en-US" sz="1200" i="1" kern="100">
                        <a:latin typeface="Cambria Math" panose="02040503050406030204" pitchFamily="18" charset="0"/>
                        <a:ea typeface="微软雅黑" panose="020B0503020204020204" pitchFamily="34" charset="-122"/>
                        <a:cs typeface="微软雅黑" panose="020B0503020204020204" pitchFamily="34" charset="-122"/>
                      </a:rPr>
                      <m:t>−</m:t>
                    </m:r>
                    <m:f>
                      <m:f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subSup"/>
                            <m:supHide m:val="on"/>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𝑖</m:t>
                            </m:r>
                            <m:r>
                              <a:rPr lang="en-US" altLang="zh-CN" sz="1200" i="1" kern="100">
                                <a:latin typeface="Cambria Math" panose="02040503050406030204" pitchFamily="18" charset="0"/>
                                <a:cs typeface="Times New Roman" panose="02020603050405020304" pitchFamily="18" charset="0"/>
                              </a:rPr>
                              <m:t>∈</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𝐼</m:t>
                                </m:r>
                              </m:e>
                              <m:sub>
                                <m:r>
                                  <a:rPr lang="en-US" altLang="zh-CN" sz="1200" i="1" kern="100">
                                    <a:latin typeface="Cambria Math" panose="02040503050406030204" pitchFamily="18" charset="0"/>
                                    <a:cs typeface="Times New Roman" panose="02020603050405020304" pitchFamily="18" charset="0"/>
                                  </a:rPr>
                                  <m:t>𝑗</m:t>
                                </m:r>
                              </m:sub>
                            </m:sSub>
                          </m:sub>
                          <m:sup/>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𝑔</m:t>
                                </m:r>
                              </m:e>
                              <m:sub>
                                <m:r>
                                  <a:rPr lang="en-US" altLang="zh-CN" sz="1200" i="1" kern="100">
                                    <a:latin typeface="Cambria Math" panose="02040503050406030204" pitchFamily="18" charset="0"/>
                                    <a:cs typeface="Times New Roman" panose="02020603050405020304" pitchFamily="18" charset="0"/>
                                  </a:rPr>
                                  <m:t>𝑖</m:t>
                                </m:r>
                              </m:sub>
                            </m:sSub>
                          </m:e>
                        </m:nary>
                      </m:num>
                      <m:den>
                        <m:nary>
                          <m:naryPr>
                            <m:chr m:val="∑"/>
                            <m:limLoc m:val="subSup"/>
                            <m:supHide m:val="on"/>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𝑖</m:t>
                            </m:r>
                            <m:r>
                              <a:rPr lang="en-US" altLang="zh-CN" sz="1200" i="1" kern="100">
                                <a:latin typeface="Cambria Math" panose="02040503050406030204" pitchFamily="18" charset="0"/>
                                <a:cs typeface="Times New Roman" panose="02020603050405020304" pitchFamily="18" charset="0"/>
                              </a:rPr>
                              <m:t>∈</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𝐼</m:t>
                                </m:r>
                              </m:e>
                              <m:sub>
                                <m:r>
                                  <a:rPr lang="en-US" altLang="zh-CN" sz="1200" i="1" kern="100">
                                    <a:latin typeface="Cambria Math" panose="02040503050406030204" pitchFamily="18" charset="0"/>
                                    <a:cs typeface="Times New Roman" panose="02020603050405020304" pitchFamily="18" charset="0"/>
                                  </a:rPr>
                                  <m:t>𝑗</m:t>
                                </m:r>
                              </m:sub>
                            </m:sSub>
                          </m:sub>
                          <m:sup/>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h</m:t>
                                </m:r>
                              </m:e>
                              <m:sub>
                                <m:r>
                                  <a:rPr lang="en-US" altLang="zh-CN" sz="1200" i="1" kern="100">
                                    <a:latin typeface="Cambria Math" panose="02040503050406030204" pitchFamily="18" charset="0"/>
                                    <a:cs typeface="Times New Roman" panose="02020603050405020304" pitchFamily="18" charset="0"/>
                                  </a:rPr>
                                  <m:t>𝑖</m:t>
                                </m:r>
                              </m:sub>
                            </m:sSub>
                          </m:e>
                        </m:nary>
                      </m:den>
                    </m:f>
                  </m:oMath>
                </a14:m>
                <a:r>
                  <a:rPr lang="en-US" altLang="zh-CN" sz="1200" kern="100" dirty="0">
                    <a:latin typeface="等线" panose="02010600030101010101" pitchFamily="2" charset="-122"/>
                    <a:cs typeface="Times New Roman" panose="02020603050405020304" pitchFamily="18" charset="0"/>
                  </a:rPr>
                  <a:t> 						</a:t>
                </a:r>
                <a:endParaRPr lang="zh-CN" altLang="zh-CN" sz="1200" kern="100" dirty="0">
                  <a:latin typeface="等线" panose="02010600030101010101" pitchFamily="2" charset="-122"/>
                  <a:cs typeface="Times New Roman" panose="02020603050405020304" pitchFamily="18" charset="0"/>
                </a:endParaRPr>
              </a:p>
              <a:p>
                <a:pPr indent="266700"/>
                <a:r>
                  <a:rPr lang="en-US" altLang="zh-CN" sz="1200" kern="100" dirty="0">
                    <a:latin typeface="等线" panose="02010600030101010101" pitchFamily="2" charset="-122"/>
                    <a:cs typeface="Times New Roman" panose="02020603050405020304" pitchFamily="18" charset="0"/>
                  </a:rPr>
                  <a:t>And the maximal(minimal) value is</a:t>
                </a:r>
                <a:r>
                  <a:rPr lang="zh-CN" altLang="zh-CN" sz="1200" kern="100" dirty="0">
                    <a:latin typeface="等线" panose="02010600030101010101" pitchFamily="2" charset="-122"/>
                    <a:cs typeface="Times New Roman" panose="02020603050405020304" pitchFamily="18" charset="0"/>
                  </a:rPr>
                  <a:t>：</a:t>
                </a:r>
              </a:p>
              <a:p>
                <a:pPr marL="1600200" indent="266700"/>
                <a14:m>
                  <m:oMath xmlns:m="http://schemas.openxmlformats.org/officeDocument/2006/math">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kern="100">
                            <a:latin typeface="Cambria Math" panose="02040503050406030204" pitchFamily="18" charset="0"/>
                            <a:cs typeface="Times New Roman" panose="02020603050405020304" pitchFamily="18" charset="0"/>
                          </a:rPr>
                          <m:t>ℒ</m:t>
                        </m:r>
                      </m:e>
                      <m:sup>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i="1" kern="100">
                                <a:latin typeface="Cambria Math" panose="02040503050406030204" pitchFamily="18" charset="0"/>
                                <a:cs typeface="Times New Roman" panose="02020603050405020304" pitchFamily="18" charset="0"/>
                              </a:rPr>
                              <m:t>𝑡</m:t>
                            </m:r>
                          </m:e>
                        </m:d>
                      </m:sup>
                    </m:sSup>
                    <m:r>
                      <a:rPr lang="en-US" altLang="zh-CN" sz="1200" i="1" kern="100">
                        <a:latin typeface="Cambria Math" panose="02040503050406030204" pitchFamily="18" charset="0"/>
                        <a:cs typeface="Times New Roman" panose="02020603050405020304" pitchFamily="18" charset="0"/>
                      </a:rPr>
                      <m:t>=</m:t>
                    </m:r>
                    <m:r>
                      <a:rPr lang="zh-CN" altLang="en-US" sz="1200" i="1" kern="100">
                        <a:latin typeface="Cambria Math" panose="02040503050406030204" pitchFamily="18" charset="0"/>
                        <a:ea typeface="微软雅黑" panose="020B0503020204020204" pitchFamily="34" charset="-122"/>
                        <a:cs typeface="微软雅黑" panose="020B0503020204020204" pitchFamily="34" charset="-122"/>
                      </a:rPr>
                      <m:t>−</m:t>
                    </m:r>
                    <m:f>
                      <m:f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200" i="1" kern="100">
                            <a:latin typeface="Cambria Math" panose="02040503050406030204" pitchFamily="18" charset="0"/>
                            <a:cs typeface="Times New Roman" panose="02020603050405020304" pitchFamily="18" charset="0"/>
                          </a:rPr>
                          <m:t>1</m:t>
                        </m:r>
                      </m:num>
                      <m:den>
                        <m:r>
                          <a:rPr lang="en-US" altLang="zh-CN" sz="1200" i="1" kern="100">
                            <a:latin typeface="Cambria Math" panose="02040503050406030204" pitchFamily="18" charset="0"/>
                            <a:cs typeface="Times New Roman" panose="02020603050405020304" pitchFamily="18" charset="0"/>
                          </a:rPr>
                          <m:t>2</m:t>
                        </m:r>
                      </m:den>
                    </m:f>
                    <m:nary>
                      <m:naryPr>
                        <m:chr m:val="∑"/>
                        <m:limLoc m:val="undOv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𝑗</m:t>
                        </m:r>
                        <m:r>
                          <a:rPr lang="en-US" altLang="zh-CN" sz="1200" i="1" kern="100">
                            <a:latin typeface="Cambria Math" panose="02040503050406030204" pitchFamily="18" charset="0"/>
                            <a:cs typeface="Times New Roman" panose="02020603050405020304" pitchFamily="18" charset="0"/>
                          </a:rPr>
                          <m:t>=1</m:t>
                        </m:r>
                      </m:sub>
                      <m:sup>
                        <m:r>
                          <a:rPr lang="en-US" altLang="zh-CN" sz="1200" i="1" kern="100">
                            <a:latin typeface="Cambria Math" panose="02040503050406030204" pitchFamily="18" charset="0"/>
                            <a:cs typeface="Times New Roman" panose="02020603050405020304" pitchFamily="18" charset="0"/>
                          </a:rPr>
                          <m:t>𝑇</m:t>
                        </m:r>
                      </m:sup>
                      <m:e>
                        <m:f>
                          <m:f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subSup"/>
                                        <m:supHide m:val="on"/>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𝑖</m:t>
                                        </m:r>
                                        <m:r>
                                          <a:rPr lang="en-US" altLang="zh-CN" sz="1200" i="1" kern="100">
                                            <a:latin typeface="Cambria Math" panose="02040503050406030204" pitchFamily="18" charset="0"/>
                                            <a:cs typeface="Times New Roman" panose="02020603050405020304" pitchFamily="18" charset="0"/>
                                          </a:rPr>
                                          <m:t>∈</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𝐼</m:t>
                                            </m:r>
                                          </m:e>
                                          <m:sub>
                                            <m:r>
                                              <a:rPr lang="en-US" altLang="zh-CN" sz="1200" i="1" kern="100">
                                                <a:latin typeface="Cambria Math" panose="02040503050406030204" pitchFamily="18" charset="0"/>
                                                <a:cs typeface="Times New Roman" panose="02020603050405020304" pitchFamily="18" charset="0"/>
                                              </a:rPr>
                                              <m:t>𝑗</m:t>
                                            </m:r>
                                          </m:sub>
                                        </m:sSub>
                                      </m:sub>
                                      <m:sup/>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𝑔</m:t>
                                            </m:r>
                                          </m:e>
                                          <m:sub>
                                            <m:r>
                                              <a:rPr lang="en-US" altLang="zh-CN" sz="1200" i="1" kern="100">
                                                <a:latin typeface="Cambria Math" panose="02040503050406030204" pitchFamily="18" charset="0"/>
                                                <a:cs typeface="Times New Roman" panose="02020603050405020304" pitchFamily="18" charset="0"/>
                                              </a:rPr>
                                              <m:t>𝑖</m:t>
                                            </m:r>
                                          </m:sub>
                                        </m:sSub>
                                      </m:e>
                                    </m:nary>
                                  </m:e>
                                </m:d>
                              </m:e>
                              <m:sup>
                                <m:r>
                                  <a:rPr lang="en-US" altLang="zh-CN" sz="1200" i="1" kern="100">
                                    <a:latin typeface="Cambria Math" panose="02040503050406030204" pitchFamily="18" charset="0"/>
                                    <a:cs typeface="Times New Roman" panose="02020603050405020304" pitchFamily="18" charset="0"/>
                                  </a:rPr>
                                  <m:t>2</m:t>
                                </m:r>
                              </m:sup>
                            </m:sSup>
                          </m:num>
                          <m:den>
                            <m:nary>
                              <m:naryPr>
                                <m:chr m:val="∑"/>
                                <m:limLoc m:val="subSup"/>
                                <m:supHide m:val="on"/>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kern="100">
                                    <a:latin typeface="Cambria Math" panose="02040503050406030204" pitchFamily="18" charset="0"/>
                                    <a:cs typeface="Times New Roman" panose="02020603050405020304" pitchFamily="18" charset="0"/>
                                  </a:rPr>
                                  <m:t>𝑖</m:t>
                                </m:r>
                                <m:r>
                                  <a:rPr lang="en-US" altLang="zh-CN" sz="1200" i="1" kern="100">
                                    <a:latin typeface="Cambria Math" panose="02040503050406030204" pitchFamily="18" charset="0"/>
                                    <a:cs typeface="Times New Roman" panose="02020603050405020304" pitchFamily="18" charset="0"/>
                                  </a:rPr>
                                  <m:t>∈</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𝐼</m:t>
                                    </m:r>
                                  </m:e>
                                  <m:sub>
                                    <m:r>
                                      <a:rPr lang="en-US" altLang="zh-CN" sz="1200" i="1" kern="100">
                                        <a:latin typeface="Cambria Math" panose="02040503050406030204" pitchFamily="18" charset="0"/>
                                        <a:cs typeface="Times New Roman" panose="02020603050405020304" pitchFamily="18" charset="0"/>
                                      </a:rPr>
                                      <m:t>𝑗</m:t>
                                    </m:r>
                                  </m:sub>
                                </m:sSub>
                              </m:sub>
                              <m:sup/>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h</m:t>
                                    </m:r>
                                  </m:e>
                                  <m:sub>
                                    <m:r>
                                      <a:rPr lang="en-US" altLang="zh-CN" sz="1200" i="1" kern="100">
                                        <a:latin typeface="Cambria Math" panose="02040503050406030204" pitchFamily="18" charset="0"/>
                                        <a:cs typeface="Times New Roman" panose="02020603050405020304" pitchFamily="18" charset="0"/>
                                      </a:rPr>
                                      <m:t>𝑖</m:t>
                                    </m:r>
                                  </m:sub>
                                </m:sSub>
                              </m:e>
                            </m:nary>
                          </m:den>
                        </m:f>
                      </m:e>
                    </m:nary>
                  </m:oMath>
                </a14:m>
                <a:r>
                  <a:rPr lang="en-US" altLang="zh-CN" sz="1200" kern="100" dirty="0">
                    <a:latin typeface="等线" panose="02010600030101010101" pitchFamily="2" charset="-122"/>
                    <a:cs typeface="Times New Roman" panose="02020603050405020304" pitchFamily="18" charset="0"/>
                  </a:rPr>
                  <a:t>				</a:t>
                </a:r>
                <a:endParaRPr lang="zh-CN" altLang="zh-CN" sz="1200" kern="100" dirty="0">
                  <a:latin typeface="等线" panose="02010600030101010101" pitchFamily="2" charset="-122"/>
                  <a:cs typeface="Times New Roman" panose="02020603050405020304" pitchFamily="18" charset="0"/>
                </a:endParaRPr>
              </a:p>
              <a:p>
                <a:pPr indent="266700"/>
                <a:r>
                  <a:rPr lang="en-US" altLang="zh-CN" sz="1200" kern="100" dirty="0">
                    <a:latin typeface="等线" panose="02010600030101010101" pitchFamily="2" charset="-122"/>
                    <a:cs typeface="Times New Roman" panose="02020603050405020304" pitchFamily="18" charset="0"/>
                  </a:rPr>
                  <a:t>If the LOSS function </a:t>
                </a:r>
                <a14:m>
                  <m:oMath xmlns:m="http://schemas.openxmlformats.org/officeDocument/2006/math">
                    <m:r>
                      <a:rPr lang="en-US" altLang="zh-CN" sz="1200" i="1" kern="100" smtClean="0">
                        <a:latin typeface="Cambria Math" panose="02040503050406030204" pitchFamily="18" charset="0"/>
                        <a:cs typeface="Times New Roman" panose="02020603050405020304" pitchFamily="18" charset="0"/>
                      </a:rPr>
                      <m:t>𝑙</m:t>
                    </m:r>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𝑦</m:t>
                            </m:r>
                          </m:e>
                          <m:sub>
                            <m:r>
                              <a:rPr lang="en-US" altLang="zh-CN" sz="1200" i="1" kern="100">
                                <a:latin typeface="Cambria Math" panose="02040503050406030204" pitchFamily="18" charset="0"/>
                                <a:cs typeface="Times New Roman" panose="02020603050405020304" pitchFamily="18" charset="0"/>
                              </a:rPr>
                              <m:t>𝑖</m:t>
                            </m:r>
                          </m:sub>
                        </m:sSub>
                        <m:r>
                          <a:rPr lang="en-US" altLang="zh-CN" sz="1200" i="1" kern="100">
                            <a:latin typeface="Cambria Math" panose="02040503050406030204" pitchFamily="18" charset="0"/>
                            <a:cs typeface="Times New Roman" panose="02020603050405020304" pitchFamily="18" charset="0"/>
                          </a:rPr>
                          <m:t>,</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latin typeface="Cambria Math" panose="02040503050406030204" pitchFamily="18" charset="0"/>
                                    <a:cs typeface="Times New Roman" panose="02020603050405020304" pitchFamily="18" charset="0"/>
                                  </a:rPr>
                                  <m:t>𝑦</m:t>
                                </m:r>
                              </m:e>
                            </m:acc>
                          </m:e>
                          <m:sub>
                            <m:r>
                              <a:rPr lang="en-US" altLang="zh-CN" sz="1200" i="1" kern="100">
                                <a:latin typeface="Cambria Math" panose="02040503050406030204" pitchFamily="18" charset="0"/>
                                <a:cs typeface="Times New Roman" panose="02020603050405020304" pitchFamily="18" charset="0"/>
                              </a:rPr>
                              <m:t>𝑖</m:t>
                            </m:r>
                          </m:sub>
                        </m:sSub>
                      </m:e>
                    </m:d>
                    <m:r>
                      <a:rPr lang="en-US" altLang="zh-CN" sz="1200" i="1" kern="100">
                        <a:latin typeface="Cambria Math" panose="02040503050406030204" pitchFamily="18" charset="0"/>
                        <a:cs typeface="Times New Roman" panose="02020603050405020304" pitchFamily="18" charset="0"/>
                      </a:rPr>
                      <m:t>=</m:t>
                    </m:r>
                    <m:f>
                      <m:f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200" i="1" kern="100">
                            <a:latin typeface="Cambria Math" panose="02040503050406030204" pitchFamily="18" charset="0"/>
                            <a:cs typeface="Times New Roman" panose="02020603050405020304" pitchFamily="18" charset="0"/>
                          </a:rPr>
                          <m:t>1</m:t>
                        </m:r>
                      </m:num>
                      <m:den>
                        <m:r>
                          <a:rPr lang="en-US" altLang="zh-CN" sz="1200" i="1" kern="100">
                            <a:latin typeface="Cambria Math" panose="02040503050406030204" pitchFamily="18" charset="0"/>
                            <a:cs typeface="Times New Roman" panose="02020603050405020304" pitchFamily="18" charset="0"/>
                          </a:rPr>
                          <m:t>2</m:t>
                        </m:r>
                      </m:den>
                    </m:f>
                    <m:sSup>
                      <m:sSup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𝑦</m:t>
                                </m:r>
                              </m:e>
                              <m:sub>
                                <m:r>
                                  <a:rPr lang="en-US" altLang="zh-CN" sz="1200" i="1" kern="100">
                                    <a:latin typeface="Cambria Math" panose="02040503050406030204" pitchFamily="18" charset="0"/>
                                    <a:cs typeface="Times New Roman" panose="02020603050405020304" pitchFamily="18" charset="0"/>
                                  </a:rPr>
                                  <m:t>𝑖</m:t>
                                </m:r>
                              </m:sub>
                            </m:sSub>
                            <m:r>
                              <a:rPr lang="zh-CN" altLang="en-US" sz="1200" i="1" kern="100">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latin typeface="Cambria Math" panose="02040503050406030204" pitchFamily="18" charset="0"/>
                                        <a:cs typeface="Times New Roman" panose="02020603050405020304" pitchFamily="18" charset="0"/>
                                      </a:rPr>
                                      <m:t>𝑦</m:t>
                                    </m:r>
                                  </m:e>
                                </m:acc>
                              </m:e>
                              <m:sub>
                                <m:r>
                                  <a:rPr lang="en-US" altLang="zh-CN" sz="1200" i="1" kern="100">
                                    <a:latin typeface="Cambria Math" panose="02040503050406030204" pitchFamily="18" charset="0"/>
                                    <a:cs typeface="Times New Roman" panose="02020603050405020304" pitchFamily="18" charset="0"/>
                                  </a:rPr>
                                  <m:t>𝑖</m:t>
                                </m:r>
                              </m:sub>
                            </m:sSub>
                          </m:e>
                        </m:d>
                      </m:e>
                      <m:sup>
                        <m:r>
                          <a:rPr lang="en-US" altLang="zh-CN" sz="1200" i="1" kern="100">
                            <a:latin typeface="Cambria Math" panose="02040503050406030204" pitchFamily="18" charset="0"/>
                            <a:cs typeface="Times New Roman" panose="02020603050405020304" pitchFamily="18" charset="0"/>
                          </a:rPr>
                          <m:t>2</m:t>
                        </m:r>
                      </m:sup>
                    </m:sSup>
                  </m:oMath>
                </a14:m>
                <a:r>
                  <a:rPr lang="en-US" altLang="zh-CN" sz="1200" kern="100" dirty="0">
                    <a:latin typeface="等线" panose="02010600030101010101" pitchFamily="2" charset="-122"/>
                    <a:cs typeface="Times New Roman" panose="02020603050405020304" pitchFamily="18" charset="0"/>
                  </a:rPr>
                  <a:t>	s</a:t>
                </a:r>
                <a14:m>
                  <m:oMath xmlns:m="http://schemas.openxmlformats.org/officeDocument/2006/math">
                    <m:r>
                      <m:rPr>
                        <m:sty m:val="p"/>
                      </m:rPr>
                      <a:rPr lang="en-US" altLang="zh-CN" sz="1200" b="0" i="0" kern="100" smtClean="0">
                        <a:latin typeface="Cambria Math" panose="02040503050406030204" pitchFamily="18" charset="0"/>
                        <a:ea typeface="Cambria Math" panose="02040503050406030204" pitchFamily="18" charset="0"/>
                        <a:cs typeface="Times New Roman" panose="02020603050405020304" pitchFamily="18" charset="0"/>
                      </a:rPr>
                      <m:t>o</m:t>
                    </m:r>
                    <m:r>
                      <a:rPr lang="en-US" altLang="zh-CN" sz="1200" b="0" i="0" kern="100"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12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latin typeface="Cambria Math" panose="02040503050406030204" pitchFamily="18" charset="0"/>
                            <a:cs typeface="Times New Roman" panose="02020603050405020304" pitchFamily="18" charset="0"/>
                          </a:rPr>
                          <m:t>h</m:t>
                        </m:r>
                      </m:e>
                      <m:sub>
                        <m:r>
                          <a:rPr lang="en-US" altLang="zh-CN" sz="1200" i="1" kern="100">
                            <a:latin typeface="Cambria Math" panose="02040503050406030204" pitchFamily="18" charset="0"/>
                            <a:cs typeface="Times New Roman" panose="02020603050405020304" pitchFamily="18" charset="0"/>
                          </a:rPr>
                          <m:t>𝑖</m:t>
                        </m:r>
                      </m:sub>
                    </m:sSub>
                    <m:r>
                      <a:rPr lang="en-US" altLang="zh-CN" sz="1200" i="1" kern="100">
                        <a:latin typeface="Cambria Math" panose="02040503050406030204" pitchFamily="18" charset="0"/>
                        <a:cs typeface="Times New Roman" panose="02020603050405020304" pitchFamily="18" charset="0"/>
                      </a:rPr>
                      <m:t>=1</m:t>
                    </m:r>
                  </m:oMath>
                </a14:m>
                <a:r>
                  <a:rPr lang="zh-CN" altLang="zh-CN" sz="1200" kern="100" dirty="0">
                    <a:latin typeface="等线" panose="02010600030101010101" pitchFamily="2" charset="-122"/>
                    <a:cs typeface="Times New Roman" panose="02020603050405020304" pitchFamily="18" charset="0"/>
                  </a:rPr>
                  <a:t>，</a:t>
                </a:r>
                <a:endParaRPr lang="en-US" altLang="zh-CN" sz="1200" kern="100" dirty="0">
                  <a:latin typeface="等线" panose="02010600030101010101" pitchFamily="2" charset="-122"/>
                  <a:cs typeface="Times New Roman" panose="02020603050405020304" pitchFamily="18" charset="0"/>
                </a:endParaRPr>
              </a:p>
              <a:p>
                <a:pPr indent="266700"/>
                <a:r>
                  <a:rPr lang="en-US" altLang="zh-CN" sz="1200" kern="100" dirty="0">
                    <a:latin typeface="等线" panose="02010600030101010101" pitchFamily="2" charset="-122"/>
                    <a:cs typeface="Times New Roman" panose="02020603050405020304" pitchFamily="18" charset="0"/>
                  </a:rPr>
                  <a:t>then the value at each leaf is just the mean value</a:t>
                </a:r>
                <a14:m>
                  <m:oMath xmlns:m="http://schemas.openxmlformats.org/officeDocument/2006/math">
                    <m:r>
                      <a:rPr lang="en-US" altLang="zh-CN" sz="1200" b="0" i="0" smtClean="0">
                        <a:effectLst/>
                        <a:latin typeface="Cambria Math" panose="02040503050406030204" pitchFamily="18" charset="0"/>
                        <a:ea typeface="Cambria Math" panose="02040503050406030204" pitchFamily="18" charset="0"/>
                      </a:rPr>
                      <m:t>      </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cs typeface="Times New Roman" panose="02020603050405020304" pitchFamily="18" charset="0"/>
                          </a:rPr>
                          <m:t>𝜔</m:t>
                        </m:r>
                      </m:e>
                      <m:sub>
                        <m:r>
                          <a:rPr lang="en-US" altLang="zh-CN" sz="1200" i="1">
                            <a:latin typeface="Cambria Math" panose="02040503050406030204" pitchFamily="18" charset="0"/>
                            <a:cs typeface="Times New Roman" panose="02020603050405020304" pitchFamily="18" charset="0"/>
                          </a:rPr>
                          <m:t>𝑗</m:t>
                        </m:r>
                      </m:sub>
                    </m:sSub>
                    <m:r>
                      <a:rPr lang="en-US" altLang="zh-CN" sz="1200" i="1">
                        <a:latin typeface="Cambria Math" panose="02040503050406030204" pitchFamily="18" charset="0"/>
                        <a:cs typeface="Times New Roman" panose="02020603050405020304" pitchFamily="18" charset="0"/>
                      </a:rPr>
                      <m:t>=</m:t>
                    </m:r>
                    <m:r>
                      <a:rPr lang="zh-CN" altLang="en-US" sz="1200" i="1">
                        <a:latin typeface="Cambria Math" panose="02040503050406030204" pitchFamily="18" charset="0"/>
                        <a:ea typeface="微软雅黑" panose="020B0503020204020204" pitchFamily="34" charset="-122"/>
                        <a:cs typeface="微软雅黑" panose="020B0503020204020204" pitchFamily="34" charset="-122"/>
                      </a:rPr>
                      <m:t>−</m:t>
                    </m:r>
                    <m:f>
                      <m:fPr>
                        <m:ctrlPr>
                          <a:rPr lang="zh-CN" altLang="zh-CN" sz="1200" i="1">
                            <a:effectLst/>
                            <a:latin typeface="Cambria Math" panose="02040503050406030204" pitchFamily="18" charset="0"/>
                            <a:ea typeface="Cambria Math" panose="02040503050406030204" pitchFamily="18" charset="0"/>
                          </a:rPr>
                        </m:ctrlPr>
                      </m:fPr>
                      <m:num>
                        <m:nary>
                          <m:naryPr>
                            <m:chr m:val="∑"/>
                            <m:limLoc m:val="subSup"/>
                            <m:supHide m:val="on"/>
                            <m:ctrlPr>
                              <a:rPr lang="zh-CN" altLang="zh-CN" sz="1200" i="1">
                                <a:effectLst/>
                                <a:latin typeface="Cambria Math" panose="02040503050406030204" pitchFamily="18" charset="0"/>
                                <a:ea typeface="Cambria Math" panose="02040503050406030204" pitchFamily="18" charset="0"/>
                              </a:rPr>
                            </m:ctrlPr>
                          </m:naryPr>
                          <m:sub>
                            <m:r>
                              <a:rPr lang="en-US" altLang="zh-CN" sz="1200" i="1">
                                <a:latin typeface="Cambria Math" panose="02040503050406030204" pitchFamily="18" charset="0"/>
                                <a:cs typeface="Times New Roman" panose="02020603050405020304" pitchFamily="18" charset="0"/>
                              </a:rPr>
                              <m:t>𝑖</m:t>
                            </m:r>
                            <m:r>
                              <a:rPr lang="en-US" altLang="zh-CN" sz="1200" i="1">
                                <a:latin typeface="Cambria Math" panose="02040503050406030204" pitchFamily="18" charset="0"/>
                                <a:cs typeface="Times New Roman" panose="020206030504050203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cs typeface="Times New Roman" panose="02020603050405020304" pitchFamily="18" charset="0"/>
                                  </a:rPr>
                                  <m:t>𝐼</m:t>
                                </m:r>
                              </m:e>
                              <m:sub>
                                <m:r>
                                  <a:rPr lang="en-US" altLang="zh-CN" sz="1200" i="1">
                                    <a:latin typeface="Cambria Math" panose="02040503050406030204" pitchFamily="18" charset="0"/>
                                    <a:cs typeface="Times New Roman" panose="02020603050405020304" pitchFamily="18" charset="0"/>
                                  </a:rPr>
                                  <m:t>𝑗</m:t>
                                </m:r>
                              </m:sub>
                            </m:sSub>
                          </m:sub>
                          <m:sup/>
                          <m:e>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cs typeface="Times New Roman" panose="02020603050405020304" pitchFamily="18" charset="0"/>
                                  </a:rPr>
                                  <m:t>𝑔</m:t>
                                </m:r>
                              </m:e>
                              <m:sub>
                                <m:r>
                                  <a:rPr lang="en-US" altLang="zh-CN" sz="1200" i="1">
                                    <a:latin typeface="Cambria Math" panose="02040503050406030204" pitchFamily="18" charset="0"/>
                                    <a:cs typeface="Times New Roman" panose="02020603050405020304" pitchFamily="18" charset="0"/>
                                  </a:rPr>
                                  <m:t>𝑖</m:t>
                                </m:r>
                              </m:sub>
                            </m:sSub>
                          </m:e>
                        </m:nary>
                      </m:num>
                      <m:den>
                        <m:nary>
                          <m:naryPr>
                            <m:chr m:val="∑"/>
                            <m:limLoc m:val="subSup"/>
                            <m:supHide m:val="on"/>
                            <m:ctrlPr>
                              <a:rPr lang="zh-CN" altLang="zh-CN" sz="1200" i="1">
                                <a:effectLst/>
                                <a:latin typeface="Cambria Math" panose="02040503050406030204" pitchFamily="18" charset="0"/>
                                <a:ea typeface="Cambria Math" panose="02040503050406030204" pitchFamily="18" charset="0"/>
                              </a:rPr>
                            </m:ctrlPr>
                          </m:naryPr>
                          <m:sub>
                            <m:r>
                              <a:rPr lang="en-US" altLang="zh-CN" sz="1200" i="1">
                                <a:latin typeface="Cambria Math" panose="02040503050406030204" pitchFamily="18" charset="0"/>
                                <a:cs typeface="Times New Roman" panose="02020603050405020304" pitchFamily="18" charset="0"/>
                              </a:rPr>
                              <m:t>𝑖</m:t>
                            </m:r>
                            <m:r>
                              <a:rPr lang="en-US" altLang="zh-CN" sz="1200" i="1">
                                <a:latin typeface="Cambria Math" panose="02040503050406030204" pitchFamily="18" charset="0"/>
                                <a:cs typeface="Times New Roman" panose="020206030504050203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cs typeface="Times New Roman" panose="02020603050405020304" pitchFamily="18" charset="0"/>
                                  </a:rPr>
                                  <m:t>𝐼</m:t>
                                </m:r>
                              </m:e>
                              <m:sub>
                                <m:r>
                                  <a:rPr lang="en-US" altLang="zh-CN" sz="1200" i="1">
                                    <a:latin typeface="Cambria Math" panose="02040503050406030204" pitchFamily="18" charset="0"/>
                                    <a:cs typeface="Times New Roman" panose="02020603050405020304" pitchFamily="18" charset="0"/>
                                  </a:rPr>
                                  <m:t>𝑗</m:t>
                                </m:r>
                              </m:sub>
                            </m:sSub>
                          </m:sub>
                          <m:sup/>
                          <m:e>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cs typeface="Times New Roman" panose="02020603050405020304" pitchFamily="18" charset="0"/>
                                  </a:rPr>
                                  <m:t>h</m:t>
                                </m:r>
                              </m:e>
                              <m:sub>
                                <m:r>
                                  <a:rPr lang="en-US" altLang="zh-CN" sz="1200" i="1">
                                    <a:latin typeface="Cambria Math" panose="02040503050406030204" pitchFamily="18" charset="0"/>
                                    <a:cs typeface="Times New Roman" panose="02020603050405020304" pitchFamily="18" charset="0"/>
                                  </a:rPr>
                                  <m:t>𝑖</m:t>
                                </m:r>
                              </m:sub>
                            </m:sSub>
                          </m:e>
                        </m:nary>
                      </m:den>
                    </m:f>
                  </m:oMath>
                </a14:m>
                <a:r>
                  <a:rPr lang="en-US" altLang="zh-CN" sz="1200" dirty="0">
                    <a:latin typeface="等线" panose="02010600030101010101" pitchFamily="2" charset="-122"/>
                    <a:cs typeface="Times New Roman" panose="02020603050405020304" pitchFamily="18" charset="0"/>
                  </a:rPr>
                  <a:t>=</a:t>
                </a:r>
                <a14:m>
                  <m:oMath xmlns:m="http://schemas.openxmlformats.org/officeDocument/2006/math">
                    <m:f>
                      <m:fPr>
                        <m:ctrlPr>
                          <a:rPr lang="zh-CN" altLang="zh-CN" sz="1200" i="1">
                            <a:effectLst/>
                            <a:latin typeface="Cambria Math" panose="02040503050406030204" pitchFamily="18" charset="0"/>
                            <a:ea typeface="Cambria Math" panose="02040503050406030204" pitchFamily="18" charset="0"/>
                          </a:rPr>
                        </m:ctrlPr>
                      </m:fPr>
                      <m:num>
                        <m:nary>
                          <m:naryPr>
                            <m:chr m:val="∑"/>
                            <m:limLoc m:val="subSup"/>
                            <m:supHide m:val="on"/>
                            <m:ctrlPr>
                              <a:rPr lang="zh-CN" altLang="zh-CN" sz="1200" i="1">
                                <a:effectLst/>
                                <a:latin typeface="Cambria Math" panose="02040503050406030204" pitchFamily="18" charset="0"/>
                                <a:ea typeface="Cambria Math" panose="02040503050406030204" pitchFamily="18" charset="0"/>
                              </a:rPr>
                            </m:ctrlPr>
                          </m:naryPr>
                          <m:sub>
                            <m:r>
                              <a:rPr lang="en-US" altLang="zh-CN" sz="1200" i="1">
                                <a:latin typeface="Cambria Math" panose="02040503050406030204" pitchFamily="18" charset="0"/>
                                <a:cs typeface="Times New Roman" panose="02020603050405020304" pitchFamily="18" charset="0"/>
                              </a:rPr>
                              <m:t>𝑖</m:t>
                            </m:r>
                            <m:r>
                              <a:rPr lang="en-US" altLang="zh-CN" sz="1200" i="1">
                                <a:latin typeface="Cambria Math" panose="02040503050406030204" pitchFamily="18" charset="0"/>
                                <a:cs typeface="Times New Roman" panose="020206030504050203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cs typeface="Times New Roman" panose="02020603050405020304" pitchFamily="18" charset="0"/>
                                  </a:rPr>
                                  <m:t>𝐼</m:t>
                                </m:r>
                              </m:e>
                              <m:sub>
                                <m:r>
                                  <a:rPr lang="en-US" altLang="zh-CN" sz="1200" i="1">
                                    <a:latin typeface="Cambria Math" panose="02040503050406030204" pitchFamily="18" charset="0"/>
                                    <a:cs typeface="Times New Roman" panose="02020603050405020304" pitchFamily="18" charset="0"/>
                                  </a:rPr>
                                  <m:t>𝑗</m:t>
                                </m:r>
                              </m:sub>
                            </m:sSub>
                          </m:sub>
                          <m:sup/>
                          <m:e>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cs typeface="Times New Roman" panose="02020603050405020304" pitchFamily="18" charset="0"/>
                                  </a:rPr>
                                  <m:t>𝑔</m:t>
                                </m:r>
                              </m:e>
                              <m:sub>
                                <m:r>
                                  <a:rPr lang="en-US" altLang="zh-CN" sz="1200" i="1">
                                    <a:latin typeface="Cambria Math" panose="02040503050406030204" pitchFamily="18" charset="0"/>
                                    <a:cs typeface="Times New Roman" panose="02020603050405020304" pitchFamily="18" charset="0"/>
                                  </a:rPr>
                                  <m:t>𝑖</m:t>
                                </m:r>
                              </m:sub>
                            </m:sSub>
                          </m:e>
                        </m:nary>
                      </m:num>
                      <m:den>
                        <m:d>
                          <m:dPr>
                            <m:begChr m:val="|"/>
                            <m:endChr m:val="|"/>
                            <m:ctrlPr>
                              <a:rPr lang="zh-CN" altLang="zh-CN" sz="1200" i="1">
                                <a:effectLst/>
                                <a:latin typeface="Cambria Math" panose="02040503050406030204" pitchFamily="18" charset="0"/>
                                <a:ea typeface="Cambria Math" panose="02040503050406030204" pitchFamily="18" charset="0"/>
                              </a:rPr>
                            </m:ctrlPr>
                          </m:dPr>
                          <m:e>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latin typeface="Cambria Math" panose="02040503050406030204" pitchFamily="18" charset="0"/>
                                    <a:cs typeface="Times New Roman" panose="02020603050405020304" pitchFamily="18" charset="0"/>
                                  </a:rPr>
                                  <m:t>𝐼</m:t>
                                </m:r>
                              </m:e>
                              <m:sub>
                                <m:r>
                                  <a:rPr lang="en-US" altLang="zh-CN" sz="1200" i="1">
                                    <a:latin typeface="Cambria Math" panose="02040503050406030204" pitchFamily="18" charset="0"/>
                                    <a:cs typeface="Times New Roman" panose="02020603050405020304" pitchFamily="18" charset="0"/>
                                  </a:rPr>
                                  <m:t>𝑗</m:t>
                                </m:r>
                              </m:sub>
                            </m:sSub>
                          </m:e>
                        </m:d>
                      </m:den>
                    </m:f>
                  </m:oMath>
                </a14:m>
                <a:r>
                  <a:rPr lang="en-US" altLang="zh-CN" sz="1200" dirty="0">
                    <a:latin typeface="等线" panose="02010600030101010101" pitchFamily="2" charset="-122"/>
                    <a:cs typeface="Times New Roman" panose="02020603050405020304" pitchFamily="18" charset="0"/>
                  </a:rPr>
                  <a:t>	</a:t>
                </a:r>
                <a:r>
                  <a:rPr lang="en-US" altLang="zh-CN" dirty="0">
                    <a:latin typeface="等线" panose="02010600030101010101" pitchFamily="2" charset="-122"/>
                    <a:cs typeface="Times New Roman" panose="02020603050405020304" pitchFamily="18" charset="0"/>
                  </a:rPr>
                  <a:t>		</a:t>
                </a:r>
                <a:endParaRPr lang="zh-CN" altLang="en-US" dirty="0"/>
              </a:p>
            </p:txBody>
          </p:sp>
        </mc:Choice>
        <mc:Fallback xmlns="">
          <p:sp>
            <p:nvSpPr>
              <p:cNvPr id="10" name="矩形 9">
                <a:extLst>
                  <a:ext uri="{FF2B5EF4-FFF2-40B4-BE49-F238E27FC236}">
                    <a16:creationId xmlns:a16="http://schemas.microsoft.com/office/drawing/2014/main" id="{BBBB5130-C746-4CB2-AD93-FA77CB20804A}"/>
                  </a:ext>
                </a:extLst>
              </p:cNvPr>
              <p:cNvSpPr>
                <a:spLocks noRot="1" noChangeAspect="1" noMove="1" noResize="1" noEditPoints="1" noAdjustHandles="1" noChangeArrowheads="1" noChangeShapeType="1" noTextEdit="1"/>
              </p:cNvSpPr>
              <p:nvPr/>
            </p:nvSpPr>
            <p:spPr>
              <a:xfrm>
                <a:off x="1498600" y="3376726"/>
                <a:ext cx="9601200" cy="3211585"/>
              </a:xfrm>
              <a:prstGeom prst="rect">
                <a:avLst/>
              </a:prstGeom>
              <a:blipFill>
                <a:blip r:embed="rId4"/>
                <a:stretch>
                  <a:fillRect t="-6831" b="-70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897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CDC7DC6-4860-4658-8542-09A3EC8C7538}"/>
              </a:ext>
            </a:extLst>
          </p:cNvPr>
          <p:cNvSpPr>
            <a:spLocks noGrp="1"/>
          </p:cNvSpPr>
          <p:nvPr>
            <p:ph type="body" idx="1"/>
          </p:nvPr>
        </p:nvSpPr>
        <p:spPr>
          <a:xfrm>
            <a:off x="1244600" y="5301206"/>
            <a:ext cx="8077200" cy="1632669"/>
          </a:xfrm>
        </p:spPr>
        <p:txBody>
          <a:bodyPr>
            <a:normAutofit/>
          </a:bodyPr>
          <a:lstStyle/>
          <a:p>
            <a:pPr marL="0" indent="0">
              <a:buNone/>
            </a:pPr>
            <a:r>
              <a:rPr lang="en-US" altLang="zh-CN" sz="2000" dirty="0" err="1"/>
              <a:t>LightGBM</a:t>
            </a:r>
            <a:r>
              <a:rPr lang="en-US" altLang="zh-CN" sz="2000" dirty="0"/>
              <a:t>, </a:t>
            </a:r>
            <a:r>
              <a:rPr lang="en-US" altLang="zh-CN" sz="2000" dirty="0" err="1"/>
              <a:t>XGBoost</a:t>
            </a:r>
            <a:r>
              <a:rPr lang="en-US" altLang="zh-CN" sz="2000" dirty="0"/>
              <a:t>, </a:t>
            </a:r>
            <a:r>
              <a:rPr lang="en-US" altLang="zh-CN" sz="2000" dirty="0" err="1"/>
              <a:t>CatBoost</a:t>
            </a:r>
            <a:r>
              <a:rPr lang="en-US" altLang="zh-CN" sz="2000" dirty="0"/>
              <a:t>…</a:t>
            </a:r>
            <a:endParaRPr lang="zh-CN" altLang="en-US" sz="2000" dirty="0"/>
          </a:p>
        </p:txBody>
      </p:sp>
      <p:sp>
        <p:nvSpPr>
          <p:cNvPr id="3" name="标题 2">
            <a:extLst>
              <a:ext uri="{FF2B5EF4-FFF2-40B4-BE49-F238E27FC236}">
                <a16:creationId xmlns:a16="http://schemas.microsoft.com/office/drawing/2014/main" xmlns="" id="{EBF8B4A5-98DF-4363-B020-836C55A63844}"/>
              </a:ext>
            </a:extLst>
          </p:cNvPr>
          <p:cNvSpPr>
            <a:spLocks noGrp="1"/>
          </p:cNvSpPr>
          <p:nvPr>
            <p:ph type="title"/>
          </p:nvPr>
        </p:nvSpPr>
        <p:spPr/>
        <p:txBody>
          <a:bodyPr/>
          <a:lstStyle/>
          <a:p>
            <a:r>
              <a:rPr lang="en-US" altLang="zh-CN" dirty="0"/>
              <a:t>1.3 Software – </a:t>
            </a:r>
            <a:r>
              <a:rPr lang="en-US" altLang="zh-CN" dirty="0" err="1"/>
              <a:t>LiteMORT</a:t>
            </a:r>
            <a:endParaRPr lang="zh-CN" altLang="en-US" dirty="0"/>
          </a:p>
        </p:txBody>
      </p:sp>
      <p:sp>
        <p:nvSpPr>
          <p:cNvPr id="4" name="灯片编号占位符 3">
            <a:extLst>
              <a:ext uri="{FF2B5EF4-FFF2-40B4-BE49-F238E27FC236}">
                <a16:creationId xmlns:a16="http://schemas.microsoft.com/office/drawing/2014/main" xmlns="" id="{8F99CB2C-FCBF-4F69-8DFB-B9FE8F1F5227}"/>
              </a:ext>
            </a:extLst>
          </p:cNvPr>
          <p:cNvSpPr>
            <a:spLocks noGrp="1"/>
          </p:cNvSpPr>
          <p:nvPr>
            <p:ph type="sldNum" sz="quarter" idx="12"/>
          </p:nvPr>
        </p:nvSpPr>
        <p:spPr/>
        <p:txBody>
          <a:bodyPr/>
          <a:lstStyle/>
          <a:p>
            <a:r>
              <a:rPr lang="zh-CN" altLang="en-US">
                <a:solidFill>
                  <a:srgbClr val="898989"/>
                </a:solidFill>
              </a:rPr>
              <a:t>第</a:t>
            </a:r>
            <a:fld id="{341B1417-7C6B-406C-85A3-E980EC4DDF6C}" type="slidenum">
              <a:rPr lang="en-US" altLang="zh-CN" smtClean="0"/>
              <a:pPr/>
              <a:t>5</a:t>
            </a:fld>
            <a:r>
              <a:rPr lang="zh-CN" altLang="en-US">
                <a:solidFill>
                  <a:srgbClr val="898989"/>
                </a:solidFill>
              </a:rPr>
              <a:t>页</a:t>
            </a:r>
            <a:endParaRPr lang="zh-CN" altLang="en-US" dirty="0">
              <a:solidFill>
                <a:srgbClr val="898989"/>
              </a:solidFill>
            </a:endParaRPr>
          </a:p>
        </p:txBody>
      </p:sp>
      <p:pic>
        <p:nvPicPr>
          <p:cNvPr id="5" name="图片 4">
            <a:extLst>
              <a:ext uri="{FF2B5EF4-FFF2-40B4-BE49-F238E27FC236}">
                <a16:creationId xmlns:a16="http://schemas.microsoft.com/office/drawing/2014/main" xmlns="" id="{65AC6982-1C7A-463A-A3F3-9640F36C0103}"/>
              </a:ext>
            </a:extLst>
          </p:cNvPr>
          <p:cNvPicPr>
            <a:picLocks noChangeAspect="1"/>
          </p:cNvPicPr>
          <p:nvPr/>
        </p:nvPicPr>
        <p:blipFill>
          <a:blip r:embed="rId2"/>
          <a:stretch>
            <a:fillRect/>
          </a:stretch>
        </p:blipFill>
        <p:spPr>
          <a:xfrm>
            <a:off x="2286000" y="1556794"/>
            <a:ext cx="7835288" cy="2689273"/>
          </a:xfrm>
          <a:prstGeom prst="rect">
            <a:avLst/>
          </a:prstGeom>
        </p:spPr>
      </p:pic>
      <p:sp>
        <p:nvSpPr>
          <p:cNvPr id="6" name="矩形 5">
            <a:extLst>
              <a:ext uri="{FF2B5EF4-FFF2-40B4-BE49-F238E27FC236}">
                <a16:creationId xmlns:a16="http://schemas.microsoft.com/office/drawing/2014/main" xmlns="" id="{855810C4-A109-4DA9-AF93-A700633676C2}"/>
              </a:ext>
            </a:extLst>
          </p:cNvPr>
          <p:cNvSpPr/>
          <p:nvPr/>
        </p:nvSpPr>
        <p:spPr>
          <a:xfrm>
            <a:off x="5515552" y="3244334"/>
            <a:ext cx="1305165" cy="369332"/>
          </a:xfrm>
          <a:prstGeom prst="rect">
            <a:avLst/>
          </a:prstGeom>
        </p:spPr>
        <p:txBody>
          <a:bodyPr wrap="none">
            <a:spAutoFit/>
          </a:bodyPr>
          <a:lstStyle/>
          <a:p>
            <a:r>
              <a:rPr lang="en-US" altLang="zh-CN" dirty="0" err="1"/>
              <a:t>LightMORT</a:t>
            </a:r>
            <a:endParaRPr lang="zh-CN" altLang="en-US" dirty="0"/>
          </a:p>
        </p:txBody>
      </p:sp>
      <p:sp>
        <p:nvSpPr>
          <p:cNvPr id="7" name="矩形 6">
            <a:extLst>
              <a:ext uri="{FF2B5EF4-FFF2-40B4-BE49-F238E27FC236}">
                <a16:creationId xmlns:a16="http://schemas.microsoft.com/office/drawing/2014/main" xmlns="" id="{06C24902-2F25-4117-8643-0B09B0AC91C4}"/>
              </a:ext>
            </a:extLst>
          </p:cNvPr>
          <p:cNvSpPr/>
          <p:nvPr/>
        </p:nvSpPr>
        <p:spPr>
          <a:xfrm>
            <a:off x="1244600" y="4243982"/>
            <a:ext cx="8322733" cy="923330"/>
          </a:xfrm>
          <a:prstGeom prst="rect">
            <a:avLst/>
          </a:prstGeom>
        </p:spPr>
        <p:txBody>
          <a:bodyPr wrap="square">
            <a:spAutoFit/>
          </a:bodyPr>
          <a:lstStyle/>
          <a:p>
            <a:r>
              <a:rPr lang="en-US" altLang="zh-CN" dirty="0" err="1"/>
              <a:t>LiteMORT</a:t>
            </a:r>
            <a:r>
              <a:rPr lang="en-US" altLang="zh-CN" dirty="0"/>
              <a:t> </a:t>
            </a:r>
            <a:r>
              <a:rPr lang="en-US" altLang="zh-CN" dirty="0">
                <a:hlinkClick r:id="rId3"/>
              </a:rPr>
              <a:t>https://github.com/closest-git/LiteMORT</a:t>
            </a:r>
            <a:r>
              <a:rPr lang="en-US" altLang="zh-CN" dirty="0"/>
              <a:t> </a:t>
            </a:r>
          </a:p>
          <a:p>
            <a:r>
              <a:rPr lang="en-US" altLang="zh-CN" dirty="0"/>
              <a:t>	A fast gradient boosting framework on manifolds(from regression </a:t>
            </a:r>
            <a:r>
              <a:rPr lang="en-US" altLang="zh-CN" dirty="0" err="1"/>
              <a:t>tree,classification</a:t>
            </a:r>
            <a:r>
              <a:rPr lang="en-US" altLang="zh-CN" dirty="0"/>
              <a:t> </a:t>
            </a:r>
            <a:r>
              <a:rPr lang="en-US" altLang="zh-CN" dirty="0" err="1"/>
              <a:t>tree,neural</a:t>
            </a:r>
            <a:r>
              <a:rPr lang="en-US" altLang="zh-CN" dirty="0"/>
              <a:t> net....). Easy to use and override.</a:t>
            </a:r>
          </a:p>
        </p:txBody>
      </p:sp>
    </p:spTree>
    <p:extLst>
      <p:ext uri="{BB962C8B-B14F-4D97-AF65-F5344CB8AC3E}">
        <p14:creationId xmlns:p14="http://schemas.microsoft.com/office/powerpoint/2010/main" val="49677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430016" y="908720"/>
            <a:ext cx="7933184" cy="1143000"/>
          </a:xfrm>
        </p:spPr>
        <p:txBody>
          <a:bodyPr/>
          <a:lstStyle/>
          <a:p>
            <a:r>
              <a:rPr lang="en-US" altLang="zh-CN" dirty="0">
                <a:solidFill>
                  <a:schemeClr val="tx1">
                    <a:alpha val="20000"/>
                  </a:schemeClr>
                </a:solidFill>
              </a:rPr>
              <a:t>1 Topic Basis</a:t>
            </a:r>
            <a:endParaRPr lang="zh-CN" altLang="en-US" dirty="0">
              <a:solidFill>
                <a:schemeClr val="tx1">
                  <a:alpha val="20000"/>
                </a:schemeClr>
              </a:solidFill>
            </a:endParaRPr>
          </a:p>
        </p:txBody>
      </p:sp>
      <p:sp>
        <p:nvSpPr>
          <p:cNvPr id="4" name="灯片编号占位符 3"/>
          <p:cNvSpPr>
            <a:spLocks noGrp="1"/>
          </p:cNvSpPr>
          <p:nvPr>
            <p:ph type="sldNum" sz="quarter" idx="12"/>
          </p:nvPr>
        </p:nvSpPr>
        <p:spPr/>
        <p:txBody>
          <a:bodyPr/>
          <a:lstStyle/>
          <a:p>
            <a:r>
              <a:rPr lang="zh-CN" altLang="en-US" dirty="0">
                <a:solidFill>
                  <a:srgbClr val="898989"/>
                </a:solidFill>
              </a:rPr>
              <a:t>第</a:t>
            </a:r>
            <a:fld id="{341B1417-7C6B-406C-85A3-E980EC4DDF6C}" type="slidenum">
              <a:rPr lang="en-US" altLang="zh-CN" smtClean="0"/>
              <a:pPr/>
              <a:t>6</a:t>
            </a:fld>
            <a:r>
              <a:rPr lang="zh-CN" altLang="en-US" dirty="0">
                <a:solidFill>
                  <a:srgbClr val="898989"/>
                </a:solidFill>
              </a:rPr>
              <a:t>页</a:t>
            </a:r>
          </a:p>
        </p:txBody>
      </p:sp>
      <p:sp>
        <p:nvSpPr>
          <p:cNvPr id="6" name="标题 2"/>
          <p:cNvSpPr txBox="1">
            <a:spLocks/>
          </p:cNvSpPr>
          <p:nvPr/>
        </p:nvSpPr>
        <p:spPr bwMode="auto">
          <a:xfrm>
            <a:off x="2422750" y="2276872"/>
            <a:ext cx="7933184" cy="1143000"/>
          </a:xfrm>
          <a:prstGeom prst="rect">
            <a:avLst/>
          </a:prstGeom>
          <a:solidFill>
            <a:srgbClr val="82CBE1">
              <a:alpha val="3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zh-CN"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ea typeface="宋体" pitchFamily="2" charset="-122"/>
              </a:defRPr>
            </a:lvl2pPr>
            <a:lvl3pPr algn="l" rtl="0" eaLnBrk="0" fontAlgn="base" hangingPunct="0">
              <a:spcBef>
                <a:spcPct val="0"/>
              </a:spcBef>
              <a:spcAft>
                <a:spcPct val="0"/>
              </a:spcAft>
              <a:defRPr sz="4400">
                <a:solidFill>
                  <a:schemeClr val="tx1"/>
                </a:solidFill>
                <a:latin typeface="Calibri" pitchFamily="34" charset="0"/>
                <a:ea typeface="宋体" pitchFamily="2" charset="-122"/>
              </a:defRPr>
            </a:lvl3pPr>
            <a:lvl4pPr algn="l" rtl="0" eaLnBrk="0" fontAlgn="base" hangingPunct="0">
              <a:spcBef>
                <a:spcPct val="0"/>
              </a:spcBef>
              <a:spcAft>
                <a:spcPct val="0"/>
              </a:spcAft>
              <a:defRPr sz="4400">
                <a:solidFill>
                  <a:schemeClr val="tx1"/>
                </a:solidFill>
                <a:latin typeface="Calibri" pitchFamily="34" charset="0"/>
                <a:ea typeface="宋体" pitchFamily="2" charset="-122"/>
              </a:defRPr>
            </a:lvl4pPr>
            <a:lvl5pPr algn="l"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l" rtl="0" fontAlgn="base">
              <a:spcBef>
                <a:spcPct val="0"/>
              </a:spcBef>
              <a:spcAft>
                <a:spcPct val="0"/>
              </a:spcAft>
              <a:defRPr sz="4400">
                <a:solidFill>
                  <a:schemeClr val="tx1"/>
                </a:solidFill>
                <a:latin typeface="Calibri" pitchFamily="34" charset="0"/>
                <a:ea typeface="宋体" pitchFamily="2" charset="-122"/>
              </a:defRPr>
            </a:lvl6pPr>
            <a:lvl7pPr marL="914400" algn="l" rtl="0" fontAlgn="base">
              <a:spcBef>
                <a:spcPct val="0"/>
              </a:spcBef>
              <a:spcAft>
                <a:spcPct val="0"/>
              </a:spcAft>
              <a:defRPr sz="4400">
                <a:solidFill>
                  <a:schemeClr val="tx1"/>
                </a:solidFill>
                <a:latin typeface="Calibri" pitchFamily="34" charset="0"/>
                <a:ea typeface="宋体" pitchFamily="2" charset="-122"/>
              </a:defRPr>
            </a:lvl7pPr>
            <a:lvl8pPr marL="1371600" algn="l" rtl="0" fontAlgn="base">
              <a:spcBef>
                <a:spcPct val="0"/>
              </a:spcBef>
              <a:spcAft>
                <a:spcPct val="0"/>
              </a:spcAft>
              <a:defRPr sz="4400">
                <a:solidFill>
                  <a:schemeClr val="tx1"/>
                </a:solidFill>
                <a:latin typeface="Calibri" pitchFamily="34" charset="0"/>
                <a:ea typeface="宋体" pitchFamily="2" charset="-122"/>
              </a:defRPr>
            </a:lvl8pPr>
            <a:lvl9pPr marL="1828800" algn="l" rtl="0" fontAlgn="base">
              <a:spcBef>
                <a:spcPct val="0"/>
              </a:spcBef>
              <a:spcAft>
                <a:spcPct val="0"/>
              </a:spcAft>
              <a:defRPr sz="4400">
                <a:solidFill>
                  <a:schemeClr val="tx1"/>
                </a:solidFill>
                <a:latin typeface="Calibri" pitchFamily="34" charset="0"/>
                <a:ea typeface="宋体" pitchFamily="2" charset="-122"/>
              </a:defRPr>
            </a:lvl9pPr>
          </a:lstStyle>
          <a:p>
            <a:r>
              <a:rPr lang="en-US" altLang="zh-CN" dirty="0"/>
              <a:t>2 Application</a:t>
            </a:r>
            <a:endParaRPr lang="en-US" altLang="en-US" sz="2000" dirty="0"/>
          </a:p>
        </p:txBody>
      </p:sp>
      <p:sp>
        <p:nvSpPr>
          <p:cNvPr id="9" name="标题 2">
            <a:extLst>
              <a:ext uri="{FF2B5EF4-FFF2-40B4-BE49-F238E27FC236}">
                <a16:creationId xmlns:a16="http://schemas.microsoft.com/office/drawing/2014/main" xmlns="" id="{656F6318-C6E5-46E9-B164-47FE0AE55C57}"/>
              </a:ext>
            </a:extLst>
          </p:cNvPr>
          <p:cNvSpPr txBox="1">
            <a:spLocks/>
          </p:cNvSpPr>
          <p:nvPr/>
        </p:nvSpPr>
        <p:spPr>
          <a:xfrm>
            <a:off x="2743282" y="3438129"/>
            <a:ext cx="7933184" cy="71900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2.1 </a:t>
            </a:r>
            <a:r>
              <a:rPr lang="en-US" altLang="zh-CN" sz="3200" dirty="0"/>
              <a:t>classifying genetic mutations based on clinical evidence</a:t>
            </a:r>
            <a:endParaRPr lang="zh-CN" altLang="en-US" sz="3200" dirty="0"/>
          </a:p>
        </p:txBody>
      </p:sp>
      <p:sp>
        <p:nvSpPr>
          <p:cNvPr id="10" name="标题 2">
            <a:extLst>
              <a:ext uri="{FF2B5EF4-FFF2-40B4-BE49-F238E27FC236}">
                <a16:creationId xmlns:a16="http://schemas.microsoft.com/office/drawing/2014/main" xmlns="" id="{88414097-6331-4AA2-BA23-BCABC701C513}"/>
              </a:ext>
            </a:extLst>
          </p:cNvPr>
          <p:cNvSpPr txBox="1">
            <a:spLocks/>
          </p:cNvSpPr>
          <p:nvPr/>
        </p:nvSpPr>
        <p:spPr>
          <a:xfrm>
            <a:off x="2743282" y="4087277"/>
            <a:ext cx="7933184" cy="71900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700" dirty="0"/>
              <a:t>2.2 Modeling Total Projected Customer Value for  a Health Insurer</a:t>
            </a:r>
            <a:endParaRPr lang="zh-CN" altLang="en-US" sz="2700" dirty="0"/>
          </a:p>
        </p:txBody>
      </p:sp>
    </p:spTree>
    <p:extLst>
      <p:ext uri="{BB962C8B-B14F-4D97-AF65-F5344CB8AC3E}">
        <p14:creationId xmlns:p14="http://schemas.microsoft.com/office/powerpoint/2010/main" val="238026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1026" name="Picture 2" descr="https://www.kaggleusercontent.com/kf/1284992/eyJhbGciOiJkaXIiLCJlbmMiOiJBMTI4Q0JDLUhTMjU2In0..AOM5mW-lEbUgjtl6XqmffQ.-KFQ-2MJaKZGD8361O99fKM9cn7zxKCmzDwuwnVQUp9m_GnRDtGVbxsQl11AhyTcxCw3vHy7hDRfsFoo_fr2lEwB_OU4DiC9-fG4g3bjrefxmyzaeaEOQoPbIDnf2BvPAWxLlyLndRou1Q48t9GdMCoGZUBJYooAl-mbTuOTXP_T6wUvsqWPN01KGw7bUrYA.tR4ntGW6S_eAvr-1njod4g/__results___files/__results___11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109" y="2565400"/>
            <a:ext cx="3104091" cy="21034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kaggleusercontent.com/kf/1284992/eyJhbGciOiJkaXIiLCJlbmMiOiJBMTI4Q0JDLUhTMjU2In0..AOM5mW-lEbUgjtl6XqmffQ.-KFQ-2MJaKZGD8361O99fKM9cn7zxKCmzDwuwnVQUp9m_GnRDtGVbxsQl11AhyTcxCw3vHy7hDRfsFoo_fr2lEwB_OU4DiC9-fG4g3bjrefxmyzaeaEOQoPbIDnf2BvPAWxLlyLndRou1Q48t9GdMCoGZUBJYooAl-mbTuOTXP_T6wUvsqWPN01KGw7bUrYA.tR4ntGW6S_eAvr-1njod4g/__results___files/__results___13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043" y="2543020"/>
            <a:ext cx="3188758" cy="21258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kaggleusercontent.com/kf/1284992/eyJhbGciOiJkaXIiLCJlbmMiOiJBMTI4Q0JDLUhTMjU2In0..AOM5mW-lEbUgjtl6XqmffQ.-KFQ-2MJaKZGD8361O99fKM9cn7zxKCmzDwuwnVQUp9m_GnRDtGVbxsQl11AhyTcxCw3vHy7hDRfsFoo_fr2lEwB_OU4DiC9-fG4g3bjrefxmyzaeaEOQoPbIDnf2BvPAWxLlyLndRou1Q48t9GdMCoGZUBJYooAl-mbTuOTXP_T6wUvsqWPN01KGw7bUrYA.tR4ntGW6S_eAvr-1njod4g/__results___files/__results___22_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0776" y="2768071"/>
            <a:ext cx="3350660" cy="220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825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TotalTime>
  <Words>289</Words>
  <Application>Microsoft Office PowerPoint</Application>
  <PresentationFormat>宽屏</PresentationFormat>
  <Paragraphs>54</Paragraphs>
  <Slides>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等线</vt:lpstr>
      <vt:lpstr>等线 Light</vt:lpstr>
      <vt:lpstr>宋体</vt:lpstr>
      <vt:lpstr>微软雅黑</vt:lpstr>
      <vt:lpstr>Arial</vt:lpstr>
      <vt:lpstr>Calibri</vt:lpstr>
      <vt:lpstr>Cambria Math</vt:lpstr>
      <vt:lpstr>Georgia</vt:lpstr>
      <vt:lpstr>Times New Roman</vt:lpstr>
      <vt:lpstr>Office 主题​​</vt:lpstr>
      <vt:lpstr>gradient boosting algorithms  on second order functional and its application </vt:lpstr>
      <vt:lpstr>2 Research Objectives</vt:lpstr>
      <vt:lpstr>1.1 Gradient Boosting Algorithm</vt:lpstr>
      <vt:lpstr>1.2 Derivations from second order functional  </vt:lpstr>
      <vt:lpstr>1.3 Software – LiteMORT</vt:lpstr>
      <vt:lpstr>1 Topic Basis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基于梯度提升算法的纳米光学器件设计</dc:title>
  <dc:creator>ys chen</dc:creator>
  <cp:lastModifiedBy>cys</cp:lastModifiedBy>
  <cp:revision>91</cp:revision>
  <dcterms:created xsi:type="dcterms:W3CDTF">2019-01-03T03:27:43Z</dcterms:created>
  <dcterms:modified xsi:type="dcterms:W3CDTF">2019-06-27T07:56:26Z</dcterms:modified>
</cp:coreProperties>
</file>