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9" r:id="rId2"/>
  </p:sldMasterIdLst>
  <p:notesMasterIdLst>
    <p:notesMasterId r:id="rId41"/>
  </p:notesMasterIdLst>
  <p:handoutMasterIdLst>
    <p:handoutMasterId r:id="rId42"/>
  </p:handoutMasterIdLst>
  <p:sldIdLst>
    <p:sldId id="256" r:id="rId3"/>
    <p:sldId id="432" r:id="rId4"/>
    <p:sldId id="437" r:id="rId5"/>
    <p:sldId id="433" r:id="rId6"/>
    <p:sldId id="435" r:id="rId7"/>
    <p:sldId id="436" r:id="rId8"/>
    <p:sldId id="438" r:id="rId9"/>
    <p:sldId id="439" r:id="rId10"/>
    <p:sldId id="440" r:id="rId11"/>
    <p:sldId id="442" r:id="rId12"/>
    <p:sldId id="443" r:id="rId13"/>
    <p:sldId id="444" r:id="rId14"/>
    <p:sldId id="445" r:id="rId15"/>
    <p:sldId id="446" r:id="rId16"/>
    <p:sldId id="448" r:id="rId17"/>
    <p:sldId id="447" r:id="rId18"/>
    <p:sldId id="449" r:id="rId19"/>
    <p:sldId id="451" r:id="rId20"/>
    <p:sldId id="450" r:id="rId21"/>
    <p:sldId id="452" r:id="rId22"/>
    <p:sldId id="465" r:id="rId23"/>
    <p:sldId id="468" r:id="rId24"/>
    <p:sldId id="466" r:id="rId25"/>
    <p:sldId id="469" r:id="rId26"/>
    <p:sldId id="470" r:id="rId27"/>
    <p:sldId id="462" r:id="rId28"/>
    <p:sldId id="461" r:id="rId29"/>
    <p:sldId id="463" r:id="rId30"/>
    <p:sldId id="464" r:id="rId31"/>
    <p:sldId id="459" r:id="rId32"/>
    <p:sldId id="460" r:id="rId33"/>
    <p:sldId id="453" r:id="rId34"/>
    <p:sldId id="454" r:id="rId35"/>
    <p:sldId id="455" r:id="rId36"/>
    <p:sldId id="456" r:id="rId37"/>
    <p:sldId id="457" r:id="rId38"/>
    <p:sldId id="458" r:id="rId39"/>
    <p:sldId id="310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EF8"/>
    <a:srgbClr val="3023DD"/>
    <a:srgbClr val="FFFF66"/>
    <a:srgbClr val="FFFF00"/>
    <a:srgbClr val="CC99FF"/>
    <a:srgbClr val="C0C0C0"/>
    <a:srgbClr val="AFEBF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2475" autoAdjust="0"/>
    <p:restoredTop sz="93934" autoAdjust="0"/>
  </p:normalViewPr>
  <p:slideViewPr>
    <p:cSldViewPr>
      <p:cViewPr varScale="1">
        <p:scale>
          <a:sx n="72" d="100"/>
          <a:sy n="72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CEA122-11D0-444A-AD62-EDC976A3D345}" type="datetimeFigureOut">
              <a:rPr lang="zh-CN" altLang="en-US"/>
              <a:pPr>
                <a:defRPr/>
              </a:pPr>
              <a:t>2012-9-25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B43D86-AED0-47B3-A4B7-DA2A496BF2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6005A8B-AD65-436C-8017-FA8919011BD1}" type="datetimeFigureOut">
              <a:rPr lang="zh-CN" altLang="en-US"/>
              <a:pPr>
                <a:defRPr/>
              </a:pPr>
              <a:t>2012-9-25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FBFC375-46B5-4D60-BD23-993671105C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73D911-3053-4CCE-A86D-75E61968E63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10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11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12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13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14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15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16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17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18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19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20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21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22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23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24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25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26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27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28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29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30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31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32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33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34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35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36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37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4452" name="灯片编号占位符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1DE74-5D0E-48FD-B18F-47C13096DDA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4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5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6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7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8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14072AA-903B-4876-9C79-D6B6914D1A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9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p:oleObj spid="_x0000_s81922" name="Image" r:id="rId3" imgW="7390476" imgH="913963" progId="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日期占位符 4"/>
          <p:cNvSpPr txBox="1">
            <a:spLocks/>
          </p:cNvSpPr>
          <p:nvPr userDrawn="1"/>
        </p:nvSpPr>
        <p:spPr>
          <a:xfrm>
            <a:off x="7000893" y="6572250"/>
            <a:ext cx="2143108" cy="2857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lt"/>
                <a:ea typeface="+mn-ea"/>
              </a:rPr>
              <a:t>http://www.googoltech.com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7" name="图片 9" descr="logoc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801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5214938" y="-71438"/>
            <a:ext cx="4000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Control and network factories of the future…</a:t>
            </a:r>
            <a:endParaRPr lang="zh-CN" altLang="en-US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714750" y="6564313"/>
            <a:ext cx="19288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6E119-C832-430C-9E4B-3A2C14570082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  <p:sp useBgFill="1">
        <p:nvSpPr>
          <p:cNvPr id="10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564313"/>
            <a:ext cx="364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3088-BAD8-4A28-9779-01F57EC127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61126-D802-4421-8CAF-547FD3AD3A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p:oleObj spid="_x0000_s82946" name="Image" r:id="rId3" imgW="7390476" imgH="913963" progId="">
              <p:embed/>
            </p:oleObj>
          </a:graphicData>
        </a:graphic>
      </p:graphicFrame>
      <p:sp>
        <p:nvSpPr>
          <p:cNvPr id="5" name="日期占位符 4"/>
          <p:cNvSpPr txBox="1">
            <a:spLocks/>
          </p:cNvSpPr>
          <p:nvPr userDrawn="1"/>
        </p:nvSpPr>
        <p:spPr>
          <a:xfrm>
            <a:off x="7115175" y="6572250"/>
            <a:ext cx="2028825" cy="2857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lt"/>
                <a:ea typeface="+mn-ea"/>
              </a:rPr>
              <a:t>http://www.googoltech.com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6" name="图片 9" descr="logoc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801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214938" y="-71438"/>
            <a:ext cx="4000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Control and network factories of the future…</a:t>
            </a:r>
            <a:endParaRPr lang="zh-CN" altLang="en-US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285720" y="6357958"/>
            <a:ext cx="214314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GOOGOL TECHNOLOGY LIMITED All Rights Reserved</a:t>
            </a:r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3DBFF-9B8B-4072-8E1F-C727AB1498F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9615A-4E91-40F2-BCDC-0A811A261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4689D-A5FE-4D2C-8B2A-01B0A26A8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2DAB5-745F-4687-BA38-06BD948B42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309E0-1C5F-4DD0-9B6A-4BED3BFD48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C44-0CA9-4210-85F4-C399A6969E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CC08C-12AB-4A40-8F59-37E941F21A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4FCA2-267B-427E-9E5E-255540C846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GOOGOL TECHNOLOGY LIMITED All Rights Reserved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F519EA-9934-4516-926E-08372A5220E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www.googoltech.com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78EA-9EAB-4E9E-82E8-C2AA31E885B3}" type="datetimeFigureOut">
              <a:rPr lang="zh-CN" altLang="en-US" smtClean="0"/>
              <a:pPr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B4ED-52C7-4E0E-876E-F0B93314E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file:///D:\Materials(D)\File\Paper\ICPE2011\ICPE2011_Learn.vsd\&#32472;&#22270;\~&#12506;&#12540;&#12472;%20-%202\Sheet.43" TargetMode="Externa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ctrTitle"/>
          </p:nvPr>
        </p:nvSpPr>
        <p:spPr>
          <a:xfrm>
            <a:off x="714375" y="642938"/>
            <a:ext cx="7772400" cy="4143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伺服驱动与控制的关键技术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/>
              <a:t>运动控制研究院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张  文农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2012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日</a:t>
            </a:r>
            <a:endParaRPr lang="zh-CN" altLang="en-US" dirty="0" smtClean="0">
              <a:ea typeface="黑体" pitchFamily="2" charset="-122"/>
            </a:endParaRPr>
          </a:p>
        </p:txBody>
      </p:sp>
      <p:sp>
        <p:nvSpPr>
          <p:cNvPr id="15363" name="页脚占位符 10"/>
          <p:cNvSpPr>
            <a:spLocks noGrp="1"/>
          </p:cNvSpPr>
          <p:nvPr>
            <p:ph type="ftr" sz="quarter" idx="10"/>
          </p:nvPr>
        </p:nvSpPr>
        <p:spPr bwMode="auto">
          <a:xfrm>
            <a:off x="3857625" y="6564313"/>
            <a:ext cx="1928813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008BC8-C54F-4BDD-876E-8E2C892A4BE1}" type="slidenum">
              <a:rPr lang="en-US" altLang="zh-CN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5364" name="日期占位符 9"/>
          <p:cNvSpPr>
            <a:spLocks noGrp="1"/>
          </p:cNvSpPr>
          <p:nvPr>
            <p:ph type="dt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GOOGOL TECHNOLOGY LIMITED All Rights Reserved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19461" name="Picture 79" descr="gr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563"/>
            <a:ext cx="91440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10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2.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电机和机械的数学模型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交流电机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内容占位符 6"/>
          <p:cNvSpPr txBox="1">
            <a:spLocks/>
          </p:cNvSpPr>
          <p:nvPr/>
        </p:nvSpPr>
        <p:spPr bwMode="auto">
          <a:xfrm>
            <a:off x="214282" y="3071810"/>
            <a:ext cx="314327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其中，</a:t>
            </a:r>
            <a:r>
              <a:rPr lang="en-US" altLang="zh-CN" sz="2400" dirty="0" err="1" smtClean="0"/>
              <a:t>V</a:t>
            </a:r>
            <a:r>
              <a:rPr lang="en-US" altLang="zh-CN" sz="1400" dirty="0" err="1" smtClean="0"/>
              <a:t>d,q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d,q</a:t>
            </a:r>
            <a:r>
              <a:rPr lang="zh-CN" altLang="en-US" sz="2400" dirty="0" smtClean="0"/>
              <a:t>轴电压，</a:t>
            </a:r>
            <a:endParaRPr lang="en-US" altLang="zh-CN" sz="2400" dirty="0" smtClean="0"/>
          </a:p>
        </p:txBody>
      </p:sp>
      <p:sp>
        <p:nvSpPr>
          <p:cNvPr id="23" name="内容占位符 6"/>
          <p:cNvSpPr txBox="1">
            <a:spLocks/>
          </p:cNvSpPr>
          <p:nvPr/>
        </p:nvSpPr>
        <p:spPr bwMode="auto">
          <a:xfrm>
            <a:off x="1142976" y="3643314"/>
            <a:ext cx="214314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err="1" smtClean="0"/>
              <a:t>I</a:t>
            </a:r>
            <a:r>
              <a:rPr lang="en-US" altLang="zh-CN" sz="1400" dirty="0" err="1" smtClean="0"/>
              <a:t>d,q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d,q</a:t>
            </a:r>
            <a:r>
              <a:rPr lang="zh-CN" altLang="en-US" sz="2400" dirty="0" smtClean="0"/>
              <a:t>轴电流，</a:t>
            </a:r>
            <a:endParaRPr lang="en-US" altLang="zh-CN" sz="2400" dirty="0" smtClean="0"/>
          </a:p>
        </p:txBody>
      </p:sp>
      <p:sp>
        <p:nvSpPr>
          <p:cNvPr id="25" name="内容占位符 6"/>
          <p:cNvSpPr txBox="1">
            <a:spLocks/>
          </p:cNvSpPr>
          <p:nvPr/>
        </p:nvSpPr>
        <p:spPr bwMode="auto">
          <a:xfrm>
            <a:off x="1142976" y="4143380"/>
            <a:ext cx="214314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err="1" smtClean="0"/>
              <a:t>L</a:t>
            </a:r>
            <a:r>
              <a:rPr lang="en-US" altLang="zh-CN" sz="1400" dirty="0" err="1" smtClean="0"/>
              <a:t>d,q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d,q</a:t>
            </a:r>
            <a:r>
              <a:rPr lang="zh-CN" altLang="en-US" sz="2400" dirty="0" smtClean="0"/>
              <a:t>轴电感</a:t>
            </a:r>
            <a:endParaRPr lang="en-US" altLang="zh-CN" sz="2400" dirty="0" smtClean="0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内容占位符 6"/>
          <p:cNvSpPr txBox="1">
            <a:spLocks/>
          </p:cNvSpPr>
          <p:nvPr/>
        </p:nvSpPr>
        <p:spPr bwMode="auto">
          <a:xfrm>
            <a:off x="1142976" y="4714884"/>
            <a:ext cx="135732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000" dirty="0" smtClean="0"/>
              <a:t>p:</a:t>
            </a:r>
            <a:r>
              <a:rPr lang="zh-CN" altLang="en-US" sz="2000" dirty="0" smtClean="0"/>
              <a:t> 极对数，</a:t>
            </a:r>
            <a:endParaRPr lang="en-US" altLang="zh-CN" sz="2400" dirty="0" smtClean="0"/>
          </a:p>
        </p:txBody>
      </p:sp>
      <p:sp>
        <p:nvSpPr>
          <p:cNvPr id="33" name="内容占位符 6"/>
          <p:cNvSpPr txBox="1">
            <a:spLocks/>
          </p:cNvSpPr>
          <p:nvPr/>
        </p:nvSpPr>
        <p:spPr bwMode="auto">
          <a:xfrm>
            <a:off x="1142976" y="5214950"/>
            <a:ext cx="28575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800" dirty="0" smtClean="0">
                <a:latin typeface="Symbol" pitchFamily="18" charset="2"/>
              </a:rPr>
              <a:t>w</a:t>
            </a:r>
            <a:r>
              <a:rPr lang="en-US" altLang="zh-CN" sz="1400" dirty="0" smtClean="0"/>
              <a:t>e=</a:t>
            </a:r>
            <a:r>
              <a:rPr lang="en-US" altLang="zh-CN" dirty="0" err="1" smtClean="0"/>
              <a:t>p</a:t>
            </a:r>
            <a:r>
              <a:rPr lang="en-US" altLang="zh-CN" sz="2800" dirty="0" err="1" smtClean="0">
                <a:latin typeface="Symbol" pitchFamily="18" charset="2"/>
              </a:rPr>
              <a:t>w</a:t>
            </a:r>
            <a:r>
              <a:rPr lang="en-US" altLang="zh-CN" sz="1200" dirty="0" err="1" smtClean="0"/>
              <a:t>m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电气角速度</a:t>
            </a:r>
            <a:endParaRPr lang="en-US" altLang="zh-CN" sz="2400" dirty="0" smtClean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500306"/>
            <a:ext cx="2047875" cy="323850"/>
          </a:xfrm>
          <a:prstGeom prst="rect">
            <a:avLst/>
          </a:prstGeom>
          <a:noFill/>
        </p:spPr>
      </p:pic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1928802"/>
            <a:ext cx="3267075" cy="361950"/>
          </a:xfrm>
          <a:prstGeom prst="rect">
            <a:avLst/>
          </a:prstGeom>
          <a:noFill/>
        </p:spPr>
      </p:pic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1071546"/>
            <a:ext cx="5276850" cy="704850"/>
          </a:xfrm>
          <a:prstGeom prst="rect">
            <a:avLst/>
          </a:prstGeom>
          <a:noFill/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39629" y="2571744"/>
            <a:ext cx="5304371" cy="305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11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2.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电机和机械的数学模型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共振机械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内容占位符 6"/>
          <p:cNvSpPr txBox="1">
            <a:spLocks/>
          </p:cNvSpPr>
          <p:nvPr/>
        </p:nvSpPr>
        <p:spPr bwMode="auto">
          <a:xfrm>
            <a:off x="214282" y="4500570"/>
            <a:ext cx="457203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K</a:t>
            </a:r>
            <a:r>
              <a:rPr lang="en-US" altLang="zh-CN" sz="1400" dirty="0" smtClean="0"/>
              <a:t>ML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传动机构的弹性系数，</a:t>
            </a:r>
            <a:endParaRPr lang="en-US" altLang="zh-CN" sz="2400" dirty="0" smtClean="0"/>
          </a:p>
        </p:txBody>
      </p:sp>
      <p:sp>
        <p:nvSpPr>
          <p:cNvPr id="23" name="内容占位符 6"/>
          <p:cNvSpPr txBox="1">
            <a:spLocks/>
          </p:cNvSpPr>
          <p:nvPr/>
        </p:nvSpPr>
        <p:spPr bwMode="auto">
          <a:xfrm>
            <a:off x="285720" y="5214950"/>
            <a:ext cx="428628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D</a:t>
            </a:r>
            <a:r>
              <a:rPr lang="en-US" altLang="zh-CN" sz="1400" dirty="0" smtClean="0"/>
              <a:t>ML</a:t>
            </a:r>
            <a:r>
              <a:rPr lang="en-US" altLang="zh-CN" sz="2000" dirty="0" smtClean="0"/>
              <a:t>: </a:t>
            </a:r>
            <a:r>
              <a:rPr lang="zh-CN" altLang="en-US" sz="2400" dirty="0" smtClean="0"/>
              <a:t>传动机构的粘性磨擦系数，</a:t>
            </a:r>
            <a:endParaRPr lang="en-US" altLang="zh-CN" sz="2400" dirty="0" smtClean="0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1285860"/>
            <a:ext cx="491673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357158" y="1071546"/>
          <a:ext cx="2524125" cy="790575"/>
        </p:xfrm>
        <a:graphic>
          <a:graphicData uri="http://schemas.openxmlformats.org/presentationml/2006/ole">
            <p:oleObj spid="_x0000_s139267" name="公式" r:id="rId5" imgW="2527300" imgH="787400" progId="Equation.3">
              <p:embed/>
            </p:oleObj>
          </a:graphicData>
        </a:graphic>
      </p:graphicFrame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357158" y="2143116"/>
          <a:ext cx="2428875" cy="800100"/>
        </p:xfrm>
        <a:graphic>
          <a:graphicData uri="http://schemas.openxmlformats.org/presentationml/2006/ole">
            <p:oleObj spid="_x0000_s139269" name="公式" r:id="rId6" imgW="2425700" imgH="800100" progId="Equation.3">
              <p:embed/>
            </p:oleObj>
          </a:graphicData>
        </a:graphic>
      </p:graphicFrame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357158" y="3214686"/>
          <a:ext cx="3495675" cy="762000"/>
        </p:xfrm>
        <a:graphic>
          <a:graphicData uri="http://schemas.openxmlformats.org/presentationml/2006/ole">
            <p:oleObj spid="_x0000_s139271" name="公式" r:id="rId7" imgW="3492500" imgH="762000" progId="Equation.3">
              <p:embed/>
            </p:oleObj>
          </a:graphicData>
        </a:graphic>
      </p:graphicFrame>
      <p:pic>
        <p:nvPicPr>
          <p:cNvPr id="13927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4810" y="3143248"/>
            <a:ext cx="487165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12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2.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电机和机械的数学模型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共振机械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内容占位符 6"/>
          <p:cNvSpPr txBox="1">
            <a:spLocks/>
          </p:cNvSpPr>
          <p:nvPr/>
        </p:nvSpPr>
        <p:spPr bwMode="auto">
          <a:xfrm>
            <a:off x="642910" y="4572008"/>
            <a:ext cx="8572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其中，</a:t>
            </a:r>
            <a:endParaRPr lang="en-US" altLang="zh-CN" sz="2400" dirty="0" smtClean="0"/>
          </a:p>
        </p:txBody>
      </p:sp>
      <p:sp>
        <p:nvSpPr>
          <p:cNvPr id="23" name="内容占位符 6"/>
          <p:cNvSpPr txBox="1">
            <a:spLocks/>
          </p:cNvSpPr>
          <p:nvPr/>
        </p:nvSpPr>
        <p:spPr bwMode="auto">
          <a:xfrm>
            <a:off x="4929190" y="4572008"/>
            <a:ext cx="164307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000" dirty="0" smtClean="0"/>
              <a:t>: </a:t>
            </a:r>
            <a:r>
              <a:rPr lang="zh-CN" altLang="en-US" sz="2400" dirty="0" smtClean="0"/>
              <a:t>共振频率</a:t>
            </a:r>
            <a:endParaRPr lang="en-US" altLang="zh-CN" sz="2400" dirty="0" smtClean="0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1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142984"/>
            <a:ext cx="5604039" cy="64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1285852" y="2143116"/>
          <a:ext cx="5600700" cy="866775"/>
        </p:xfrm>
        <a:graphic>
          <a:graphicData uri="http://schemas.openxmlformats.org/presentationml/2006/ole">
            <p:oleObj spid="_x0000_s141319" name="公式" r:id="rId5" imgW="5600700" imgH="863600" progId="Equation.3">
              <p:embed/>
            </p:oleObj>
          </a:graphicData>
        </a:graphic>
      </p:graphicFrame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1357290" y="3214686"/>
          <a:ext cx="4562475" cy="838200"/>
        </p:xfrm>
        <a:graphic>
          <a:graphicData uri="http://schemas.openxmlformats.org/presentationml/2006/ole">
            <p:oleObj spid="_x0000_s141321" name="公式" r:id="rId6" imgW="4559300" imgH="838200" progId="Equation.3">
              <p:embed/>
            </p:oleObj>
          </a:graphicData>
        </a:graphic>
      </p:graphicFrame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1323" name="Object 11"/>
          <p:cNvGraphicFramePr>
            <a:graphicFrameLocks noChangeAspect="1"/>
          </p:cNvGraphicFramePr>
          <p:nvPr/>
        </p:nvGraphicFramePr>
        <p:xfrm>
          <a:off x="1571604" y="4357694"/>
          <a:ext cx="2781300" cy="904875"/>
        </p:xfrm>
        <a:graphic>
          <a:graphicData uri="http://schemas.openxmlformats.org/presentationml/2006/ole">
            <p:oleObj spid="_x0000_s141323" name="公式" r:id="rId7" imgW="2781300" imgH="901700" progId="Equation.3">
              <p:embed/>
            </p:oleObj>
          </a:graphicData>
        </a:graphic>
      </p:graphicFrame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1571604" y="5429264"/>
          <a:ext cx="3171825" cy="838200"/>
        </p:xfrm>
        <a:graphic>
          <a:graphicData uri="http://schemas.openxmlformats.org/presentationml/2006/ole">
            <p:oleObj spid="_x0000_s141325" name="公式" r:id="rId8" imgW="3175000" imgH="838200" progId="Equation.3">
              <p:embed/>
            </p:oleObj>
          </a:graphicData>
        </a:graphic>
      </p:graphicFrame>
      <p:sp>
        <p:nvSpPr>
          <p:cNvPr id="36" name="内容占位符 6"/>
          <p:cNvSpPr txBox="1">
            <a:spLocks/>
          </p:cNvSpPr>
          <p:nvPr/>
        </p:nvSpPr>
        <p:spPr bwMode="auto">
          <a:xfrm>
            <a:off x="4929190" y="5572140"/>
            <a:ext cx="185738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zh-CN" altLang="en-US" sz="2400" dirty="0" smtClean="0"/>
              <a:t>反共振频率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13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2.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电机和机械的数学模型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共振机械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70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857232"/>
            <a:ext cx="7545341" cy="570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14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3.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伺服控制系统的基本构成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整体构成图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457325"/>
            <a:ext cx="9144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15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3.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伺服控制系统的基本构成   </a:t>
            </a:r>
            <a:r>
              <a:rPr lang="en-US" altLang="zh-CN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PWM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功率放大器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857364"/>
            <a:ext cx="853528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16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3.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伺服控制系统的基本构成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电流环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928670"/>
            <a:ext cx="202226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928670"/>
            <a:ext cx="675566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1098" y="3714752"/>
            <a:ext cx="39529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17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3.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伺服控制系统的基本构成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位置速度环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8072494" cy="286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内容占位符 6"/>
          <p:cNvSpPr txBox="1">
            <a:spLocks/>
          </p:cNvSpPr>
          <p:nvPr/>
        </p:nvSpPr>
        <p:spPr bwMode="auto">
          <a:xfrm>
            <a:off x="1000100" y="5143512"/>
            <a:ext cx="121444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D=0</a:t>
            </a:r>
            <a:r>
              <a:rPr lang="zh-CN" altLang="en-US" sz="2400" dirty="0" smtClean="0"/>
              <a:t>时，</a:t>
            </a:r>
            <a:endParaRPr lang="en-US" altLang="zh-CN" sz="2400" dirty="0" smtClean="0"/>
          </a:p>
        </p:txBody>
      </p:sp>
      <p:sp>
        <p:nvSpPr>
          <p:cNvPr id="29" name="内容占位符 6"/>
          <p:cNvSpPr txBox="1">
            <a:spLocks/>
          </p:cNvSpPr>
          <p:nvPr/>
        </p:nvSpPr>
        <p:spPr bwMode="auto">
          <a:xfrm>
            <a:off x="2571736" y="4786322"/>
            <a:ext cx="10715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err="1" smtClean="0"/>
              <a:t>K</a:t>
            </a:r>
            <a:r>
              <a:rPr lang="en-US" altLang="zh-CN" sz="1400" dirty="0" err="1" smtClean="0"/>
              <a:t>aff</a:t>
            </a:r>
            <a:r>
              <a:rPr lang="en-US" altLang="zh-CN" sz="2400" dirty="0" smtClean="0"/>
              <a:t>=1;</a:t>
            </a:r>
          </a:p>
        </p:txBody>
      </p:sp>
      <p:sp>
        <p:nvSpPr>
          <p:cNvPr id="30" name="内容占位符 6"/>
          <p:cNvSpPr txBox="1">
            <a:spLocks/>
          </p:cNvSpPr>
          <p:nvPr/>
        </p:nvSpPr>
        <p:spPr bwMode="auto">
          <a:xfrm>
            <a:off x="2571736" y="5500702"/>
            <a:ext cx="10715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err="1" smtClean="0"/>
              <a:t>K</a:t>
            </a:r>
            <a:r>
              <a:rPr lang="en-US" altLang="zh-CN" sz="1400" dirty="0" err="1" smtClean="0"/>
              <a:t>vff</a:t>
            </a:r>
            <a:r>
              <a:rPr lang="en-US" altLang="zh-CN" sz="2400" dirty="0" smtClean="0"/>
              <a:t>=1;</a:t>
            </a:r>
          </a:p>
        </p:txBody>
      </p:sp>
      <p:sp>
        <p:nvSpPr>
          <p:cNvPr id="31" name="右大括号 30"/>
          <p:cNvSpPr/>
          <p:nvPr/>
        </p:nvSpPr>
        <p:spPr>
          <a:xfrm>
            <a:off x="3714744" y="4929198"/>
            <a:ext cx="142876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500562" y="5143512"/>
            <a:ext cx="92869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内容占位符 6"/>
          <p:cNvSpPr txBox="1">
            <a:spLocks/>
          </p:cNvSpPr>
          <p:nvPr/>
        </p:nvSpPr>
        <p:spPr bwMode="auto">
          <a:xfrm>
            <a:off x="5786446" y="5072074"/>
            <a:ext cx="10715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err="1" smtClean="0">
                <a:latin typeface="Symbol" pitchFamily="18" charset="2"/>
              </a:rPr>
              <a:t>q</a:t>
            </a:r>
            <a:r>
              <a:rPr lang="en-US" altLang="zh-CN" sz="1400" dirty="0" err="1" smtClean="0"/>
              <a:t>m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>
                <a:latin typeface="Symbol" pitchFamily="18" charset="2"/>
              </a:rPr>
              <a:t>q</a:t>
            </a:r>
            <a:r>
              <a:rPr lang="en-US" altLang="zh-CN" sz="1400" dirty="0" err="1" smtClean="0"/>
              <a:t>ref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18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硬件选型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内容占位符 6"/>
          <p:cNvSpPr txBox="1">
            <a:spLocks/>
          </p:cNvSpPr>
          <p:nvPr/>
        </p:nvSpPr>
        <p:spPr bwMode="auto">
          <a:xfrm>
            <a:off x="571472" y="1142984"/>
            <a:ext cx="521497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电机选型</a:t>
            </a:r>
            <a:endParaRPr kumimoji="0" lang="en-US" altLang="zh-CN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额定功率：正常运行时所需平均功率</a:t>
            </a: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最大功率：加减速时所需功率</a:t>
            </a: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力矩波动量：满足运行时所需精度</a:t>
            </a: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</a:rPr>
              <a:t>             （轨迹控制）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内容占位符 6"/>
          <p:cNvSpPr txBox="1">
            <a:spLocks/>
          </p:cNvSpPr>
          <p:nvPr/>
        </p:nvSpPr>
        <p:spPr bwMode="auto">
          <a:xfrm>
            <a:off x="5786446" y="1643050"/>
            <a:ext cx="314324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太大，效率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精度降低</a:t>
            </a:r>
            <a:endParaRPr lang="en-US" altLang="zh-CN" sz="2400" dirty="0" smtClean="0"/>
          </a:p>
        </p:txBody>
      </p:sp>
      <p:sp>
        <p:nvSpPr>
          <p:cNvPr id="37" name="右大括号 36"/>
          <p:cNvSpPr/>
          <p:nvPr/>
        </p:nvSpPr>
        <p:spPr>
          <a:xfrm>
            <a:off x="5643570" y="1857364"/>
            <a:ext cx="142876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内容占位符 6"/>
          <p:cNvSpPr txBox="1">
            <a:spLocks/>
          </p:cNvSpPr>
          <p:nvPr/>
        </p:nvSpPr>
        <p:spPr bwMode="auto">
          <a:xfrm>
            <a:off x="5786446" y="2214554"/>
            <a:ext cx="335755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太小，发热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加工时间长</a:t>
            </a:r>
            <a:endParaRPr lang="en-US" altLang="zh-CN" sz="2400" dirty="0" smtClean="0"/>
          </a:p>
        </p:txBody>
      </p:sp>
      <p:sp>
        <p:nvSpPr>
          <p:cNvPr id="40" name="内容占位符 6"/>
          <p:cNvSpPr txBox="1">
            <a:spLocks/>
          </p:cNvSpPr>
          <p:nvPr/>
        </p:nvSpPr>
        <p:spPr bwMode="auto">
          <a:xfrm>
            <a:off x="500034" y="3786190"/>
            <a:ext cx="514353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传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动机构选型</a:t>
            </a:r>
            <a:endParaRPr kumimoji="0" lang="en-US" altLang="zh-CN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最短定位时间      负载马达惯量比</a:t>
            </a:r>
            <a:r>
              <a:rPr lang="en-US" altLang="zh-CN" sz="2400" dirty="0" smtClean="0"/>
              <a:t>=1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力矩转换</a:t>
            </a:r>
            <a:endParaRPr lang="en-US" altLang="zh-CN" sz="2400" dirty="0" smtClean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速度转换</a:t>
            </a: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宋体" pitchFamily="2" charset="-122"/>
            </a:endParaRP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内容占位符 6"/>
          <p:cNvSpPr txBox="1">
            <a:spLocks/>
          </p:cNvSpPr>
          <p:nvPr/>
        </p:nvSpPr>
        <p:spPr bwMode="auto">
          <a:xfrm>
            <a:off x="5500694" y="4286256"/>
            <a:ext cx="15001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(J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J</a:t>
            </a:r>
            <a:r>
              <a:rPr lang="en-US" altLang="zh-CN" sz="2400" baseline="-25000" dirty="0" err="1" smtClean="0"/>
              <a:t>l</a:t>
            </a:r>
            <a:r>
              <a:rPr lang="en-US" altLang="zh-CN" sz="2400" dirty="0" smtClean="0"/>
              <a:t>/K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)</a:t>
            </a:r>
            <a:endParaRPr lang="en-US" altLang="zh-CN" sz="2400" baseline="30000" dirty="0" smtClean="0"/>
          </a:p>
        </p:txBody>
      </p:sp>
      <p:sp>
        <p:nvSpPr>
          <p:cNvPr id="42" name="内容占位符 6"/>
          <p:cNvSpPr txBox="1">
            <a:spLocks/>
          </p:cNvSpPr>
          <p:nvPr/>
        </p:nvSpPr>
        <p:spPr bwMode="auto">
          <a:xfrm>
            <a:off x="6357950" y="4857760"/>
            <a:ext cx="257176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K=2</a:t>
            </a:r>
            <a:r>
              <a:rPr lang="en-US" altLang="zh-CN" sz="2400" dirty="0" smtClean="0">
                <a:latin typeface="Symbol" pitchFamily="18" charset="2"/>
              </a:rPr>
              <a:t>p</a:t>
            </a:r>
            <a:r>
              <a:rPr lang="en-US" altLang="zh-CN" sz="2400" dirty="0" smtClean="0"/>
              <a:t>/pitch(</a:t>
            </a:r>
            <a:r>
              <a:rPr lang="zh-CN" altLang="en-US" sz="2400" dirty="0" smtClean="0"/>
              <a:t>丝杆</a:t>
            </a:r>
            <a:r>
              <a:rPr lang="en-US" altLang="zh-CN" sz="2400" dirty="0" smtClean="0"/>
              <a:t>)</a:t>
            </a:r>
            <a:endParaRPr lang="en-US" altLang="zh-CN" sz="2400" baseline="30000" dirty="0" smtClean="0"/>
          </a:p>
        </p:txBody>
      </p:sp>
      <p:sp>
        <p:nvSpPr>
          <p:cNvPr id="43" name="左箭头 42"/>
          <p:cNvSpPr/>
          <p:nvPr/>
        </p:nvSpPr>
        <p:spPr>
          <a:xfrm>
            <a:off x="2571736" y="4357694"/>
            <a:ext cx="428628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硬件选型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内容占位符 6"/>
          <p:cNvSpPr txBox="1">
            <a:spLocks/>
          </p:cNvSpPr>
          <p:nvPr/>
        </p:nvSpPr>
        <p:spPr bwMode="auto">
          <a:xfrm>
            <a:off x="571472" y="1071546"/>
            <a:ext cx="664373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编码器选型</a:t>
            </a:r>
            <a:endParaRPr kumimoji="0" lang="en-US" altLang="zh-CN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绝对型    </a:t>
            </a:r>
            <a:r>
              <a:rPr lang="zh-CN" altLang="en-US" sz="2400" dirty="0" smtClean="0"/>
              <a:t>上电时就所精确位置控制（机器人）</a:t>
            </a: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增量型    </a:t>
            </a:r>
            <a:r>
              <a:rPr lang="zh-CN" altLang="en-US" sz="2400" dirty="0" smtClean="0"/>
              <a:t>上电时能容忍一定范围内位移</a:t>
            </a: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正交型（</a:t>
            </a:r>
            <a:r>
              <a:rPr lang="en-US" altLang="zh-CN" sz="2400" dirty="0" smtClean="0"/>
              <a:t> ABZ</a:t>
            </a:r>
            <a:r>
              <a:rPr lang="zh-CN" altLang="en-US" sz="2400" dirty="0" smtClean="0"/>
              <a:t>相）</a:t>
            </a:r>
            <a:endParaRPr lang="en-US" altLang="zh-CN" sz="2400" dirty="0" smtClean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正余弦型</a:t>
            </a:r>
            <a:endParaRPr lang="zh-CN" altLang="en-US" sz="2400" dirty="0" smtClean="0">
              <a:latin typeface="宋体" pitchFamily="2" charset="-122"/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串行通讯型</a:t>
            </a:r>
            <a:endParaRPr lang="zh-CN" altLang="en-US" sz="2400" dirty="0" smtClean="0">
              <a:latin typeface="宋体" pitchFamily="2" charset="-122"/>
            </a:endParaRPr>
          </a:p>
          <a:p>
            <a:pPr marL="514350" lvl="0" indent="-514350">
              <a:spcBef>
                <a:spcPct val="20000"/>
              </a:spcBef>
              <a:defRPr/>
            </a:pP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宋体" pitchFamily="2" charset="-122"/>
            </a:endParaRP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内容占位符 6"/>
          <p:cNvSpPr txBox="1">
            <a:spLocks/>
          </p:cNvSpPr>
          <p:nvPr/>
        </p:nvSpPr>
        <p:spPr bwMode="auto">
          <a:xfrm>
            <a:off x="7286644" y="1571612"/>
            <a:ext cx="92869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昂贵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44" name="内容占位符 6"/>
          <p:cNvSpPr txBox="1">
            <a:spLocks/>
          </p:cNvSpPr>
          <p:nvPr/>
        </p:nvSpPr>
        <p:spPr bwMode="auto">
          <a:xfrm>
            <a:off x="642910" y="4286256"/>
            <a:ext cx="514353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驱动器选型</a:t>
            </a:r>
            <a:endParaRPr kumimoji="0" lang="en-US" altLang="zh-CN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功率大于或等于马达功率</a:t>
            </a: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最大电流大于或等于马达最大电流</a:t>
            </a:r>
            <a:endParaRPr lang="en-US" altLang="zh-CN" sz="2400" dirty="0" smtClean="0"/>
          </a:p>
        </p:txBody>
      </p:sp>
      <p:sp>
        <p:nvSpPr>
          <p:cNvPr id="45" name="右大括号 44"/>
          <p:cNvSpPr/>
          <p:nvPr/>
        </p:nvSpPr>
        <p:spPr>
          <a:xfrm>
            <a:off x="5429256" y="4857760"/>
            <a:ext cx="142876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内容占位符 6"/>
          <p:cNvSpPr txBox="1">
            <a:spLocks/>
          </p:cNvSpPr>
          <p:nvPr/>
        </p:nvSpPr>
        <p:spPr bwMode="auto">
          <a:xfrm>
            <a:off x="5786446" y="4643446"/>
            <a:ext cx="314324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太大，控制精度降低</a:t>
            </a:r>
            <a:endParaRPr lang="en-US" altLang="zh-CN" sz="2400" dirty="0" smtClean="0"/>
          </a:p>
        </p:txBody>
      </p:sp>
      <p:sp>
        <p:nvSpPr>
          <p:cNvPr id="48" name="左箭头 47"/>
          <p:cNvSpPr/>
          <p:nvPr/>
        </p:nvSpPr>
        <p:spPr>
          <a:xfrm>
            <a:off x="1714480" y="1643050"/>
            <a:ext cx="428628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箭头 48"/>
          <p:cNvSpPr/>
          <p:nvPr/>
        </p:nvSpPr>
        <p:spPr>
          <a:xfrm>
            <a:off x="1714480" y="2071678"/>
            <a:ext cx="428628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内容占位符 6"/>
          <p:cNvSpPr txBox="1">
            <a:spLocks/>
          </p:cNvSpPr>
          <p:nvPr/>
        </p:nvSpPr>
        <p:spPr bwMode="auto">
          <a:xfrm>
            <a:off x="7286644" y="2071678"/>
            <a:ext cx="92869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便宜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51" name="内容占位符 6"/>
          <p:cNvSpPr txBox="1">
            <a:spLocks/>
          </p:cNvSpPr>
          <p:nvPr/>
        </p:nvSpPr>
        <p:spPr bwMode="auto">
          <a:xfrm>
            <a:off x="3143240" y="2500306"/>
            <a:ext cx="11430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精度低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52" name="内容占位符 6"/>
          <p:cNvSpPr txBox="1">
            <a:spLocks/>
          </p:cNvSpPr>
          <p:nvPr/>
        </p:nvSpPr>
        <p:spPr bwMode="auto">
          <a:xfrm>
            <a:off x="3143240" y="2928934"/>
            <a:ext cx="385765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精度高，但需较复杂的处理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53" name="内容占位符 6"/>
          <p:cNvSpPr txBox="1">
            <a:spLocks/>
          </p:cNvSpPr>
          <p:nvPr/>
        </p:nvSpPr>
        <p:spPr bwMode="auto">
          <a:xfrm>
            <a:off x="3143240" y="3357562"/>
            <a:ext cx="385765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精度高，但需了解通讯协议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55" name="内容占位符 6"/>
          <p:cNvSpPr txBox="1">
            <a:spLocks/>
          </p:cNvSpPr>
          <p:nvPr/>
        </p:nvSpPr>
        <p:spPr bwMode="auto">
          <a:xfrm>
            <a:off x="5786446" y="5143512"/>
            <a:ext cx="335755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太小，不能充分发挥马</a:t>
            </a: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           达性能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2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5429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rgbClr val="FFFF0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6" name="内容占位符 6"/>
          <p:cNvSpPr txBox="1">
            <a:spLocks/>
          </p:cNvSpPr>
          <p:nvPr/>
        </p:nvSpPr>
        <p:spPr bwMode="auto">
          <a:xfrm>
            <a:off x="1357290" y="1428736"/>
            <a:ext cx="56436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dirty="0" smtClean="0">
                <a:latin typeface="+mn-lt"/>
                <a:ea typeface="+mn-ea"/>
              </a:rPr>
              <a:t>概述</a:t>
            </a:r>
            <a:endParaRPr lang="en-US" altLang="zh-CN" sz="3200" dirty="0" smtClean="0">
              <a:latin typeface="+mn-lt"/>
              <a:ea typeface="+mn-ea"/>
            </a:endParaRP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zh-CN" alt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电机和机械的数学模型</a:t>
            </a:r>
            <a:endParaRPr kumimoji="0" lang="en-US" altLang="zh-CN" sz="3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AutoNum type="arabicPeriod"/>
              <a:defRPr/>
            </a:pPr>
            <a:r>
              <a:rPr lang="zh-CN" altLang="en-US" sz="3200" dirty="0" smtClean="0">
                <a:latin typeface="+mn-lt"/>
                <a:ea typeface="+mn-ea"/>
              </a:rPr>
              <a:t>控制系统的基本构成</a:t>
            </a:r>
            <a:endParaRPr lang="en-US" altLang="zh-CN" sz="3200" dirty="0" smtClean="0">
              <a:latin typeface="+mn-lt"/>
              <a:ea typeface="+mn-ea"/>
            </a:endParaRPr>
          </a:p>
          <a:p>
            <a:pPr marL="514350" lvl="0" indent="-514350">
              <a:spcBef>
                <a:spcPct val="20000"/>
              </a:spcBef>
              <a:buAutoNum type="arabicPeriod"/>
              <a:defRPr/>
            </a:pPr>
            <a:r>
              <a:rPr kumimoji="0" lang="zh-CN" alt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关键技术</a:t>
            </a:r>
            <a:endParaRPr kumimoji="0" lang="en-US" altLang="zh-CN" sz="3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AutoNum type="arabicPeriod"/>
              <a:defRPr/>
            </a:pPr>
            <a:r>
              <a:rPr lang="zh-CN" altLang="en-US" sz="3200" dirty="0" smtClean="0">
                <a:latin typeface="+mn-lt"/>
                <a:ea typeface="+mn-ea"/>
              </a:rPr>
              <a:t>总结</a:t>
            </a:r>
            <a:endParaRPr kumimoji="0" lang="zh-CN" altLang="en-US" sz="3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基本参数调节方法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内容占位符 6"/>
          <p:cNvSpPr txBox="1">
            <a:spLocks/>
          </p:cNvSpPr>
          <p:nvPr/>
        </p:nvSpPr>
        <p:spPr bwMode="auto">
          <a:xfrm>
            <a:off x="714348" y="1071546"/>
            <a:ext cx="735811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基本原则：</a:t>
            </a:r>
            <a:endParaRPr lang="en-US" altLang="zh-CN" sz="2800" noProof="0" dirty="0" smtClean="0">
              <a:latin typeface="+mn-lt"/>
              <a:ea typeface="+mn-ea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b="1" dirty="0" smtClean="0"/>
              <a:t>·</a:t>
            </a:r>
            <a:r>
              <a:rPr lang="zh-CN" altLang="en-US" sz="2400" dirty="0" smtClean="0"/>
              <a:t>内环的截止频率远大于外环的截止频率（一般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倍）</a:t>
            </a:r>
            <a:endParaRPr lang="en-US" altLang="zh-CN" sz="2400" dirty="0" smtClean="0"/>
          </a:p>
        </p:txBody>
      </p:sp>
      <p:sp>
        <p:nvSpPr>
          <p:cNvPr id="35" name="内容占位符 6"/>
          <p:cNvSpPr txBox="1">
            <a:spLocks/>
          </p:cNvSpPr>
          <p:nvPr/>
        </p:nvSpPr>
        <p:spPr bwMode="auto">
          <a:xfrm>
            <a:off x="6286512" y="2143116"/>
            <a:ext cx="157163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3023DD"/>
                </a:solidFill>
              </a:rPr>
              <a:t>PWM</a:t>
            </a:r>
            <a:r>
              <a:rPr lang="zh-CN" altLang="en-US" sz="2400" dirty="0" smtClean="0">
                <a:solidFill>
                  <a:srgbClr val="3023DD"/>
                </a:solidFill>
              </a:rPr>
              <a:t>载波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37" name="内容占位符 6"/>
          <p:cNvSpPr txBox="1">
            <a:spLocks/>
          </p:cNvSpPr>
          <p:nvPr/>
        </p:nvSpPr>
        <p:spPr bwMode="auto">
          <a:xfrm>
            <a:off x="6357950" y="2643182"/>
            <a:ext cx="10715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00B050"/>
                </a:solidFill>
              </a:rPr>
              <a:t>16kHz</a:t>
            </a:r>
          </a:p>
        </p:txBody>
      </p:sp>
      <p:sp>
        <p:nvSpPr>
          <p:cNvPr id="38" name="虚尾箭头 37"/>
          <p:cNvSpPr/>
          <p:nvPr/>
        </p:nvSpPr>
        <p:spPr>
          <a:xfrm>
            <a:off x="5715008" y="2500306"/>
            <a:ext cx="500066" cy="285752"/>
          </a:xfrm>
          <a:prstGeom prst="stripedRigh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内容占位符 6"/>
          <p:cNvSpPr txBox="1">
            <a:spLocks/>
          </p:cNvSpPr>
          <p:nvPr/>
        </p:nvSpPr>
        <p:spPr bwMode="auto">
          <a:xfrm>
            <a:off x="4500562" y="2143116"/>
            <a:ext cx="11430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电流环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40" name="内容占位符 6"/>
          <p:cNvSpPr txBox="1">
            <a:spLocks/>
          </p:cNvSpPr>
          <p:nvPr/>
        </p:nvSpPr>
        <p:spPr bwMode="auto">
          <a:xfrm>
            <a:off x="4572000" y="2643182"/>
            <a:ext cx="10715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00B050"/>
                </a:solidFill>
              </a:rPr>
              <a:t>3kHz</a:t>
            </a:r>
          </a:p>
        </p:txBody>
      </p:sp>
      <p:sp>
        <p:nvSpPr>
          <p:cNvPr id="41" name="虚尾箭头 40"/>
          <p:cNvSpPr/>
          <p:nvPr/>
        </p:nvSpPr>
        <p:spPr>
          <a:xfrm>
            <a:off x="4000496" y="2500306"/>
            <a:ext cx="500066" cy="285752"/>
          </a:xfrm>
          <a:prstGeom prst="stripedRigh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内容占位符 6"/>
          <p:cNvSpPr txBox="1">
            <a:spLocks/>
          </p:cNvSpPr>
          <p:nvPr/>
        </p:nvSpPr>
        <p:spPr bwMode="auto">
          <a:xfrm>
            <a:off x="2714612" y="2214554"/>
            <a:ext cx="11430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速度环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43" name="内容占位符 6"/>
          <p:cNvSpPr txBox="1">
            <a:spLocks/>
          </p:cNvSpPr>
          <p:nvPr/>
        </p:nvSpPr>
        <p:spPr bwMode="auto">
          <a:xfrm>
            <a:off x="2786050" y="2714620"/>
            <a:ext cx="10715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00B050"/>
                </a:solidFill>
              </a:rPr>
              <a:t>550Hz</a:t>
            </a:r>
          </a:p>
        </p:txBody>
      </p:sp>
      <p:sp>
        <p:nvSpPr>
          <p:cNvPr id="54" name="虚尾箭头 53"/>
          <p:cNvSpPr/>
          <p:nvPr/>
        </p:nvSpPr>
        <p:spPr>
          <a:xfrm>
            <a:off x="2143108" y="2500306"/>
            <a:ext cx="500066" cy="285752"/>
          </a:xfrm>
          <a:prstGeom prst="stripedRigh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内容占位符 6"/>
          <p:cNvSpPr txBox="1">
            <a:spLocks/>
          </p:cNvSpPr>
          <p:nvPr/>
        </p:nvSpPr>
        <p:spPr bwMode="auto">
          <a:xfrm>
            <a:off x="928662" y="2214554"/>
            <a:ext cx="11430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位置环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56" name="内容占位符 6"/>
          <p:cNvSpPr txBox="1">
            <a:spLocks/>
          </p:cNvSpPr>
          <p:nvPr/>
        </p:nvSpPr>
        <p:spPr bwMode="auto">
          <a:xfrm>
            <a:off x="1000100" y="2714620"/>
            <a:ext cx="10715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00B050"/>
                </a:solidFill>
              </a:rPr>
              <a:t>100Hz</a:t>
            </a:r>
          </a:p>
        </p:txBody>
      </p:sp>
      <p:sp>
        <p:nvSpPr>
          <p:cNvPr id="57" name="内容占位符 6"/>
          <p:cNvSpPr txBox="1">
            <a:spLocks/>
          </p:cNvSpPr>
          <p:nvPr/>
        </p:nvSpPr>
        <p:spPr bwMode="auto">
          <a:xfrm>
            <a:off x="1000100" y="5715016"/>
            <a:ext cx="142876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消除噪声</a:t>
            </a:r>
            <a:endParaRPr lang="en-US" altLang="zh-CN" sz="2400" dirty="0" smtClean="0"/>
          </a:p>
        </p:txBody>
      </p:sp>
      <p:sp>
        <p:nvSpPr>
          <p:cNvPr id="59" name="虚尾箭头 58"/>
          <p:cNvSpPr/>
          <p:nvPr/>
        </p:nvSpPr>
        <p:spPr>
          <a:xfrm>
            <a:off x="2571736" y="3571876"/>
            <a:ext cx="2000264" cy="285752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70C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内容占位符 6"/>
          <p:cNvSpPr txBox="1">
            <a:spLocks/>
          </p:cNvSpPr>
          <p:nvPr/>
        </p:nvSpPr>
        <p:spPr bwMode="auto">
          <a:xfrm>
            <a:off x="4714876" y="5357826"/>
            <a:ext cx="300039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滤波器（低通，陷波）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61" name="内容占位符 6"/>
          <p:cNvSpPr txBox="1">
            <a:spLocks/>
          </p:cNvSpPr>
          <p:nvPr/>
        </p:nvSpPr>
        <p:spPr bwMode="auto">
          <a:xfrm>
            <a:off x="1000100" y="5000636"/>
            <a:ext cx="142876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抑止振动</a:t>
            </a:r>
            <a:endParaRPr lang="en-US" altLang="zh-CN" sz="2400" dirty="0" smtClean="0"/>
          </a:p>
        </p:txBody>
      </p:sp>
      <p:sp>
        <p:nvSpPr>
          <p:cNvPr id="62" name="内容占位符 6"/>
          <p:cNvSpPr txBox="1">
            <a:spLocks/>
          </p:cNvSpPr>
          <p:nvPr/>
        </p:nvSpPr>
        <p:spPr bwMode="auto">
          <a:xfrm>
            <a:off x="1000100" y="3500438"/>
            <a:ext cx="142876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指令跟随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63" name="内容占位符 6"/>
          <p:cNvSpPr txBox="1">
            <a:spLocks/>
          </p:cNvSpPr>
          <p:nvPr/>
        </p:nvSpPr>
        <p:spPr bwMode="auto">
          <a:xfrm>
            <a:off x="1000100" y="4214818"/>
            <a:ext cx="142876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抑止扰动</a:t>
            </a:r>
            <a:endParaRPr lang="en-US" altLang="zh-CN" sz="2400" dirty="0" smtClean="0"/>
          </a:p>
        </p:txBody>
      </p:sp>
      <p:sp>
        <p:nvSpPr>
          <p:cNvPr id="64" name="虚尾箭头 63"/>
          <p:cNvSpPr/>
          <p:nvPr/>
        </p:nvSpPr>
        <p:spPr>
          <a:xfrm>
            <a:off x="2571736" y="4357694"/>
            <a:ext cx="2000264" cy="357190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70C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内容占位符 6"/>
          <p:cNvSpPr txBox="1">
            <a:spLocks/>
          </p:cNvSpPr>
          <p:nvPr/>
        </p:nvSpPr>
        <p:spPr bwMode="auto">
          <a:xfrm>
            <a:off x="4714876" y="4214818"/>
            <a:ext cx="300039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提高反馈增益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66" name="内容占位符 6"/>
          <p:cNvSpPr txBox="1">
            <a:spLocks/>
          </p:cNvSpPr>
          <p:nvPr/>
        </p:nvSpPr>
        <p:spPr bwMode="auto">
          <a:xfrm>
            <a:off x="4714876" y="3500438"/>
            <a:ext cx="300039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3023DD"/>
                </a:solidFill>
              </a:rPr>
              <a:t>提高前馈增益</a:t>
            </a:r>
            <a:endParaRPr lang="en-US" altLang="zh-CN" sz="2400" dirty="0" smtClean="0">
              <a:solidFill>
                <a:srgbClr val="3023DD"/>
              </a:solidFill>
            </a:endParaRPr>
          </a:p>
        </p:txBody>
      </p:sp>
      <p:sp>
        <p:nvSpPr>
          <p:cNvPr id="67" name="虚尾箭头 66"/>
          <p:cNvSpPr/>
          <p:nvPr/>
        </p:nvSpPr>
        <p:spPr>
          <a:xfrm>
            <a:off x="2571736" y="5429264"/>
            <a:ext cx="2000264" cy="357190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70C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大括号 68"/>
          <p:cNvSpPr/>
          <p:nvPr/>
        </p:nvSpPr>
        <p:spPr>
          <a:xfrm>
            <a:off x="2357422" y="5214950"/>
            <a:ext cx="142876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虚尾箭头 44"/>
          <p:cNvSpPr/>
          <p:nvPr/>
        </p:nvSpPr>
        <p:spPr>
          <a:xfrm rot="600000">
            <a:off x="2559614" y="3999443"/>
            <a:ext cx="2000264" cy="282496"/>
          </a:xfrm>
          <a:prstGeom prst="stripedRightArrow">
            <a:avLst/>
          </a:prstGeom>
          <a:solidFill>
            <a:srgbClr val="FFFF00"/>
          </a:solidFill>
          <a:ln>
            <a:solidFill>
              <a:srgbClr val="0070C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前馈的作用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522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25"/>
            <a:ext cx="778674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内容占位符 6"/>
          <p:cNvSpPr txBox="1">
            <a:spLocks/>
          </p:cNvSpPr>
          <p:nvPr/>
        </p:nvSpPr>
        <p:spPr bwMode="auto">
          <a:xfrm>
            <a:off x="214282" y="785794"/>
            <a:ext cx="364333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无前馈的情况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前馈的作用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522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25"/>
            <a:ext cx="7929618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内容占位符 6"/>
          <p:cNvSpPr txBox="1">
            <a:spLocks/>
          </p:cNvSpPr>
          <p:nvPr/>
        </p:nvSpPr>
        <p:spPr bwMode="auto">
          <a:xfrm>
            <a:off x="214282" y="785794"/>
            <a:ext cx="364333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仅有速度前馈的情况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前馈的作用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5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25"/>
            <a:ext cx="785818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内容占位符 6"/>
          <p:cNvSpPr txBox="1">
            <a:spLocks/>
          </p:cNvSpPr>
          <p:nvPr/>
        </p:nvSpPr>
        <p:spPr bwMode="auto">
          <a:xfrm>
            <a:off x="214282" y="785794"/>
            <a:ext cx="52149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速度前馈与力矩前馈都有的情况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反馈增益的设定方法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内容占位符 6"/>
          <p:cNvSpPr txBox="1">
            <a:spLocks/>
          </p:cNvSpPr>
          <p:nvPr/>
        </p:nvSpPr>
        <p:spPr bwMode="auto">
          <a:xfrm>
            <a:off x="214282" y="785794"/>
            <a:ext cx="52149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位置与速度控制器都只有比例项</a:t>
            </a:r>
            <a:endParaRPr lang="en-US" altLang="zh-CN" sz="2400" b="1" dirty="0" smtClean="0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638673"/>
            <a:ext cx="6715171" cy="521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右箭头 24"/>
          <p:cNvSpPr/>
          <p:nvPr/>
        </p:nvSpPr>
        <p:spPr>
          <a:xfrm>
            <a:off x="5286380" y="928670"/>
            <a:ext cx="85725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内容占位符 6"/>
          <p:cNvSpPr txBox="1">
            <a:spLocks/>
          </p:cNvSpPr>
          <p:nvPr/>
        </p:nvSpPr>
        <p:spPr bwMode="auto">
          <a:xfrm>
            <a:off x="6143636" y="785794"/>
            <a:ext cx="228601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存在定常误差</a:t>
            </a:r>
            <a:endParaRPr lang="en-US" altLang="zh-CN" sz="2400" b="1" dirty="0" smtClean="0"/>
          </a:p>
        </p:txBody>
      </p:sp>
      <p:sp>
        <p:nvSpPr>
          <p:cNvPr id="27" name="内容占位符 6"/>
          <p:cNvSpPr txBox="1">
            <a:spLocks/>
          </p:cNvSpPr>
          <p:nvPr/>
        </p:nvSpPr>
        <p:spPr bwMode="auto">
          <a:xfrm>
            <a:off x="3714744" y="1214422"/>
            <a:ext cx="16430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提高增益</a:t>
            </a:r>
            <a:endParaRPr lang="en-US" altLang="zh-CN" sz="2400" b="1" dirty="0" smtClean="0"/>
          </a:p>
        </p:txBody>
      </p:sp>
      <p:sp>
        <p:nvSpPr>
          <p:cNvPr id="28" name="右箭头 27"/>
          <p:cNvSpPr/>
          <p:nvPr/>
        </p:nvSpPr>
        <p:spPr>
          <a:xfrm>
            <a:off x="5286380" y="1357298"/>
            <a:ext cx="85725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6"/>
          <p:cNvSpPr txBox="1">
            <a:spLocks/>
          </p:cNvSpPr>
          <p:nvPr/>
        </p:nvSpPr>
        <p:spPr bwMode="auto">
          <a:xfrm>
            <a:off x="6143636" y="1214422"/>
            <a:ext cx="228601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减少定常误差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反馈增益的设定方法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内容占位符 6"/>
          <p:cNvSpPr txBox="1">
            <a:spLocks/>
          </p:cNvSpPr>
          <p:nvPr/>
        </p:nvSpPr>
        <p:spPr bwMode="auto">
          <a:xfrm>
            <a:off x="214282" y="785794"/>
            <a:ext cx="40005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速度控制器增加积分项</a:t>
            </a:r>
            <a:endParaRPr lang="en-US" altLang="zh-CN" sz="2400" b="1" dirty="0" smtClean="0"/>
          </a:p>
        </p:txBody>
      </p:sp>
      <p:sp>
        <p:nvSpPr>
          <p:cNvPr id="25" name="右箭头 24"/>
          <p:cNvSpPr/>
          <p:nvPr/>
        </p:nvSpPr>
        <p:spPr>
          <a:xfrm>
            <a:off x="4214810" y="1428736"/>
            <a:ext cx="85725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内容占位符 6"/>
          <p:cNvSpPr txBox="1">
            <a:spLocks/>
          </p:cNvSpPr>
          <p:nvPr/>
        </p:nvSpPr>
        <p:spPr bwMode="auto">
          <a:xfrm>
            <a:off x="5214942" y="1285860"/>
            <a:ext cx="228601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整定时间长</a:t>
            </a:r>
            <a:endParaRPr lang="en-US" altLang="zh-CN" sz="2400" b="1" dirty="0" smtClean="0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714488"/>
            <a:ext cx="6515100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内容占位符 6"/>
          <p:cNvSpPr txBox="1">
            <a:spLocks/>
          </p:cNvSpPr>
          <p:nvPr/>
        </p:nvSpPr>
        <p:spPr bwMode="auto">
          <a:xfrm>
            <a:off x="2000232" y="1285860"/>
            <a:ext cx="228601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增益提不高</a:t>
            </a:r>
            <a:endParaRPr lang="en-US" altLang="zh-CN" sz="2400" b="1" dirty="0" smtClean="0"/>
          </a:p>
        </p:txBody>
      </p:sp>
      <p:sp>
        <p:nvSpPr>
          <p:cNvPr id="28" name="右箭头 27"/>
          <p:cNvSpPr/>
          <p:nvPr/>
        </p:nvSpPr>
        <p:spPr>
          <a:xfrm>
            <a:off x="4143372" y="928670"/>
            <a:ext cx="85725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6"/>
          <p:cNvSpPr txBox="1">
            <a:spLocks/>
          </p:cNvSpPr>
          <p:nvPr/>
        </p:nvSpPr>
        <p:spPr bwMode="auto">
          <a:xfrm>
            <a:off x="5143504" y="785794"/>
            <a:ext cx="228601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消除定常误差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各种滤波器的比较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内容占位符 6"/>
          <p:cNvSpPr txBox="1">
            <a:spLocks/>
          </p:cNvSpPr>
          <p:nvPr/>
        </p:nvSpPr>
        <p:spPr bwMode="auto">
          <a:xfrm>
            <a:off x="1071570" y="857232"/>
            <a:ext cx="1785950" cy="500066"/>
          </a:xfrm>
          <a:prstGeom prst="rect">
            <a:avLst/>
          </a:prstGeom>
          <a:solidFill>
            <a:srgbClr val="190EF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低通</a:t>
            </a:r>
            <a:r>
              <a:rPr lang="zh-CN" altLang="en-US" sz="2400" noProof="0" dirty="0" smtClean="0">
                <a:solidFill>
                  <a:schemeClr val="bg1"/>
                </a:solidFill>
                <a:latin typeface="+mn-lt"/>
                <a:ea typeface="+mn-ea"/>
              </a:rPr>
              <a:t>滤波器</a:t>
            </a:r>
            <a:endParaRPr lang="en-US" altLang="zh-CN" sz="2400" noProof="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14314" y="1142984"/>
            <a:ext cx="714380" cy="1588"/>
          </a:xfrm>
          <a:prstGeom prst="line">
            <a:avLst/>
          </a:prstGeom>
          <a:ln w="38100">
            <a:solidFill>
              <a:srgbClr val="190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内容占位符 6"/>
          <p:cNvSpPr txBox="1">
            <a:spLocks/>
          </p:cNvSpPr>
          <p:nvPr/>
        </p:nvSpPr>
        <p:spPr bwMode="auto">
          <a:xfrm>
            <a:off x="4000528" y="857232"/>
            <a:ext cx="1785950" cy="500066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noProof="0" dirty="0" smtClean="0">
                <a:solidFill>
                  <a:schemeClr val="bg1"/>
                </a:solidFill>
                <a:latin typeface="+mn-lt"/>
                <a:ea typeface="+mn-ea"/>
              </a:rPr>
              <a:t>陷波滤波器</a:t>
            </a:r>
            <a:endParaRPr lang="en-US" altLang="zh-CN" sz="2400" noProof="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143272" y="1142984"/>
            <a:ext cx="714380" cy="158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内容占位符 6"/>
          <p:cNvSpPr txBox="1">
            <a:spLocks/>
          </p:cNvSpPr>
          <p:nvPr/>
        </p:nvSpPr>
        <p:spPr bwMode="auto">
          <a:xfrm>
            <a:off x="7000892" y="857232"/>
            <a:ext cx="1428792" cy="50006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移动平均</a:t>
            </a:r>
            <a:endParaRPr lang="en-US" altLang="zh-CN" sz="2400" noProof="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143636" y="1142984"/>
            <a:ext cx="714380" cy="15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05094"/>
            <a:ext cx="8643966" cy="485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内容占位符 6"/>
          <p:cNvSpPr txBox="1">
            <a:spLocks/>
          </p:cNvSpPr>
          <p:nvPr/>
        </p:nvSpPr>
        <p:spPr bwMode="auto">
          <a:xfrm>
            <a:off x="0" y="1357298"/>
            <a:ext cx="292895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用于噪声及高频振动滤波</a:t>
            </a:r>
            <a:endParaRPr lang="en-US" altLang="zh-CN" sz="2400" b="1" dirty="0" smtClean="0"/>
          </a:p>
        </p:txBody>
      </p:sp>
      <p:sp>
        <p:nvSpPr>
          <p:cNvPr id="71" name="内容占位符 6"/>
          <p:cNvSpPr txBox="1">
            <a:spLocks/>
          </p:cNvSpPr>
          <p:nvPr/>
        </p:nvSpPr>
        <p:spPr bwMode="auto">
          <a:xfrm>
            <a:off x="3000396" y="1428736"/>
            <a:ext cx="292895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用于高频定频率振动滤波</a:t>
            </a:r>
            <a:endParaRPr lang="en-US" altLang="zh-CN" sz="2400" b="1" dirty="0" smtClean="0"/>
          </a:p>
        </p:txBody>
      </p:sp>
      <p:sp>
        <p:nvSpPr>
          <p:cNvPr id="72" name="内容占位符 6"/>
          <p:cNvSpPr txBox="1">
            <a:spLocks/>
          </p:cNvSpPr>
          <p:nvPr/>
        </p:nvSpPr>
        <p:spPr bwMode="auto">
          <a:xfrm>
            <a:off x="6072230" y="1500174"/>
            <a:ext cx="285752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用于圆滑指令及低频率振动滤波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低通滤波器设定方法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内容占位符 6"/>
          <p:cNvSpPr txBox="1">
            <a:spLocks/>
          </p:cNvSpPr>
          <p:nvPr/>
        </p:nvSpPr>
        <p:spPr bwMode="auto">
          <a:xfrm>
            <a:off x="214282" y="785794"/>
            <a:ext cx="364333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无滤波器的情况</a:t>
            </a:r>
            <a:endParaRPr lang="en-US" altLang="zh-CN" sz="2400" b="1" dirty="0" smtClean="0"/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643026"/>
            <a:ext cx="658177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右箭头 23"/>
          <p:cNvSpPr/>
          <p:nvPr/>
        </p:nvSpPr>
        <p:spPr>
          <a:xfrm>
            <a:off x="4214810" y="1357298"/>
            <a:ext cx="85725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6"/>
          <p:cNvSpPr txBox="1">
            <a:spLocks/>
          </p:cNvSpPr>
          <p:nvPr/>
        </p:nvSpPr>
        <p:spPr bwMode="auto">
          <a:xfrm>
            <a:off x="5357818" y="1214422"/>
            <a:ext cx="16430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振荡发生</a:t>
            </a:r>
            <a:endParaRPr lang="en-US" altLang="zh-CN" sz="2400" b="1" dirty="0" smtClean="0"/>
          </a:p>
        </p:txBody>
      </p:sp>
      <p:sp>
        <p:nvSpPr>
          <p:cNvPr id="26" name="内容占位符 6"/>
          <p:cNvSpPr txBox="1">
            <a:spLocks/>
          </p:cNvSpPr>
          <p:nvPr/>
        </p:nvSpPr>
        <p:spPr bwMode="auto">
          <a:xfrm>
            <a:off x="2571736" y="1214422"/>
            <a:ext cx="16430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增益提高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低通滤波器设定方法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内容占位符 6"/>
          <p:cNvSpPr txBox="1">
            <a:spLocks/>
          </p:cNvSpPr>
          <p:nvPr/>
        </p:nvSpPr>
        <p:spPr bwMode="auto">
          <a:xfrm>
            <a:off x="214282" y="714356"/>
            <a:ext cx="514353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有低通滤波器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fc</a:t>
            </a:r>
            <a:r>
              <a:rPr lang="en-US" altLang="zh-CN" sz="2400" b="1" dirty="0" smtClean="0"/>
              <a:t>=300Hz)</a:t>
            </a:r>
            <a:r>
              <a:rPr lang="zh-CN" altLang="en-US" sz="2400" b="1" dirty="0" smtClean="0"/>
              <a:t>的情况</a:t>
            </a:r>
            <a:endParaRPr lang="en-US" altLang="zh-CN" sz="2400" b="1" dirty="0" smtClean="0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581151"/>
            <a:ext cx="6553200" cy="527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右箭头 23"/>
          <p:cNvSpPr/>
          <p:nvPr/>
        </p:nvSpPr>
        <p:spPr>
          <a:xfrm>
            <a:off x="3357554" y="1357298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6"/>
          <p:cNvSpPr txBox="1">
            <a:spLocks/>
          </p:cNvSpPr>
          <p:nvPr/>
        </p:nvSpPr>
        <p:spPr bwMode="auto">
          <a:xfrm>
            <a:off x="6429388" y="714356"/>
            <a:ext cx="16430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消除振荡</a:t>
            </a:r>
            <a:endParaRPr lang="en-US" altLang="zh-CN" sz="2400" b="1" dirty="0" smtClean="0"/>
          </a:p>
        </p:txBody>
      </p:sp>
      <p:sp>
        <p:nvSpPr>
          <p:cNvPr id="26" name="内容占位符 6"/>
          <p:cNvSpPr txBox="1">
            <a:spLocks/>
          </p:cNvSpPr>
          <p:nvPr/>
        </p:nvSpPr>
        <p:spPr bwMode="auto">
          <a:xfrm>
            <a:off x="1571604" y="1142984"/>
            <a:ext cx="192882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相位滞后大</a:t>
            </a:r>
            <a:endParaRPr lang="en-US" altLang="zh-CN" sz="2400" b="1" dirty="0" smtClean="0"/>
          </a:p>
        </p:txBody>
      </p:sp>
      <p:sp>
        <p:nvSpPr>
          <p:cNvPr id="27" name="右箭头 26"/>
          <p:cNvSpPr/>
          <p:nvPr/>
        </p:nvSpPr>
        <p:spPr>
          <a:xfrm>
            <a:off x="5357818" y="928670"/>
            <a:ext cx="85725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内容占位符 6"/>
          <p:cNvSpPr txBox="1">
            <a:spLocks/>
          </p:cNvSpPr>
          <p:nvPr/>
        </p:nvSpPr>
        <p:spPr bwMode="auto">
          <a:xfrm>
            <a:off x="6500826" y="1142984"/>
            <a:ext cx="228601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整定时间长</a:t>
            </a:r>
            <a:endParaRPr lang="en-US" altLang="zh-CN" sz="2400" b="1" dirty="0" smtClean="0"/>
          </a:p>
        </p:txBody>
      </p:sp>
      <p:sp>
        <p:nvSpPr>
          <p:cNvPr id="29" name="右箭头 28"/>
          <p:cNvSpPr/>
          <p:nvPr/>
        </p:nvSpPr>
        <p:spPr>
          <a:xfrm>
            <a:off x="5929322" y="1357298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6"/>
          <p:cNvSpPr txBox="1">
            <a:spLocks/>
          </p:cNvSpPr>
          <p:nvPr/>
        </p:nvSpPr>
        <p:spPr bwMode="auto">
          <a:xfrm>
            <a:off x="4071934" y="1142984"/>
            <a:ext cx="18573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增益提不高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低通滤波器设定方法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内容占位符 6"/>
          <p:cNvSpPr txBox="1">
            <a:spLocks/>
          </p:cNvSpPr>
          <p:nvPr/>
        </p:nvSpPr>
        <p:spPr bwMode="auto">
          <a:xfrm>
            <a:off x="214282" y="785794"/>
            <a:ext cx="514353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有低通滤波器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fc</a:t>
            </a:r>
            <a:r>
              <a:rPr lang="en-US" altLang="zh-CN" sz="2400" b="1" dirty="0" smtClean="0"/>
              <a:t>=800Hz)</a:t>
            </a:r>
            <a:r>
              <a:rPr lang="zh-CN" altLang="en-US" sz="2400" b="1" dirty="0" smtClean="0"/>
              <a:t>的情况</a:t>
            </a:r>
            <a:endParaRPr lang="en-US" altLang="zh-CN" sz="2400" b="1" dirty="0" smtClean="0"/>
          </a:p>
        </p:txBody>
      </p:sp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571588"/>
            <a:ext cx="65532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右箭头 23"/>
          <p:cNvSpPr/>
          <p:nvPr/>
        </p:nvSpPr>
        <p:spPr>
          <a:xfrm>
            <a:off x="3357554" y="1357298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6"/>
          <p:cNvSpPr txBox="1">
            <a:spLocks/>
          </p:cNvSpPr>
          <p:nvPr/>
        </p:nvSpPr>
        <p:spPr bwMode="auto">
          <a:xfrm>
            <a:off x="6429388" y="714356"/>
            <a:ext cx="16430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消除振荡</a:t>
            </a:r>
            <a:endParaRPr lang="en-US" altLang="zh-CN" sz="2400" b="1" dirty="0" smtClean="0"/>
          </a:p>
        </p:txBody>
      </p:sp>
      <p:sp>
        <p:nvSpPr>
          <p:cNvPr id="26" name="内容占位符 6"/>
          <p:cNvSpPr txBox="1">
            <a:spLocks/>
          </p:cNvSpPr>
          <p:nvPr/>
        </p:nvSpPr>
        <p:spPr bwMode="auto">
          <a:xfrm>
            <a:off x="1571604" y="1142984"/>
            <a:ext cx="192882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相位滞后小</a:t>
            </a:r>
            <a:endParaRPr lang="en-US" altLang="zh-CN" sz="2400" b="1" dirty="0" smtClean="0"/>
          </a:p>
        </p:txBody>
      </p:sp>
      <p:sp>
        <p:nvSpPr>
          <p:cNvPr id="27" name="右箭头 26"/>
          <p:cNvSpPr/>
          <p:nvPr/>
        </p:nvSpPr>
        <p:spPr>
          <a:xfrm>
            <a:off x="5357818" y="928670"/>
            <a:ext cx="85725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内容占位符 6"/>
          <p:cNvSpPr txBox="1">
            <a:spLocks/>
          </p:cNvSpPr>
          <p:nvPr/>
        </p:nvSpPr>
        <p:spPr bwMode="auto">
          <a:xfrm>
            <a:off x="6500826" y="1142984"/>
            <a:ext cx="17859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整定时间短</a:t>
            </a:r>
            <a:endParaRPr lang="en-US" altLang="zh-CN" sz="2400" b="1" dirty="0" smtClean="0"/>
          </a:p>
        </p:txBody>
      </p:sp>
      <p:sp>
        <p:nvSpPr>
          <p:cNvPr id="29" name="右箭头 28"/>
          <p:cNvSpPr/>
          <p:nvPr/>
        </p:nvSpPr>
        <p:spPr>
          <a:xfrm>
            <a:off x="5929322" y="1357298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6"/>
          <p:cNvSpPr txBox="1">
            <a:spLocks/>
          </p:cNvSpPr>
          <p:nvPr/>
        </p:nvSpPr>
        <p:spPr bwMode="auto">
          <a:xfrm>
            <a:off x="4071934" y="1142984"/>
            <a:ext cx="18573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b="1" dirty="0" smtClean="0"/>
              <a:t>增益能提高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3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5429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1.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概述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定义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7" name="内容占位符 6"/>
          <p:cNvSpPr txBox="1">
            <a:spLocks/>
          </p:cNvSpPr>
          <p:nvPr/>
        </p:nvSpPr>
        <p:spPr bwMode="auto">
          <a:xfrm>
            <a:off x="857224" y="1714488"/>
            <a:ext cx="735811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伺服</a:t>
            </a:r>
            <a:r>
              <a:rPr lang="zh-CN" altLang="en-US" sz="3200" dirty="0" smtClean="0"/>
              <a:t>：源于希腊语“奴隶”的意思。</a:t>
            </a:r>
            <a:endParaRPr lang="en-US" altLang="zh-CN" sz="32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32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伺服系统</a:t>
            </a:r>
            <a:r>
              <a:rPr lang="zh-CN" altLang="en-US" sz="3200" dirty="0" smtClean="0"/>
              <a:t>：是使物体的位置、方位、状态等输出，能够跟随输入量（或给定值）的任意变化而变化的自动控制系统。</a:t>
            </a:r>
            <a:endParaRPr kumimoji="0" lang="zh-CN" altLang="en-US" sz="3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0115" name="Picture 3" descr="http://www.e-mechatronics.com/product/servo/sgm5/images/index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09625" cy="828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电流环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内容占位符 6"/>
          <p:cNvSpPr txBox="1">
            <a:spLocks/>
          </p:cNvSpPr>
          <p:nvPr/>
        </p:nvSpPr>
        <p:spPr bwMode="auto">
          <a:xfrm>
            <a:off x="1071538" y="1214422"/>
            <a:ext cx="278608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死区补偿</a:t>
            </a:r>
            <a:endParaRPr lang="en-US" altLang="zh-CN" sz="28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800" dirty="0" smtClean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空间矢量法</a:t>
            </a:r>
            <a:endParaRPr lang="en-US" altLang="zh-CN" sz="28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电压饱和补偿</a:t>
            </a:r>
            <a:endParaRPr lang="en-US" altLang="zh-CN" sz="28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800" dirty="0" smtClean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去偶合补偿</a:t>
            </a:r>
            <a:endParaRPr lang="en-US" altLang="zh-CN" sz="28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反电动势补偿</a:t>
            </a:r>
            <a:endParaRPr lang="en-US" altLang="zh-CN" sz="28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8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弱磁控制</a:t>
            </a:r>
            <a:endParaRPr lang="en-US" altLang="zh-CN" sz="2800" dirty="0" smtClean="0"/>
          </a:p>
          <a:p>
            <a:pPr marL="51435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</p:txBody>
      </p:sp>
      <p:sp>
        <p:nvSpPr>
          <p:cNvPr id="47" name="内容占位符 6"/>
          <p:cNvSpPr txBox="1">
            <a:spLocks/>
          </p:cNvSpPr>
          <p:nvPr/>
        </p:nvSpPr>
        <p:spPr bwMode="auto">
          <a:xfrm>
            <a:off x="5429256" y="1142984"/>
            <a:ext cx="235745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800" dirty="0" smtClean="0"/>
              <a:t>减少力矩波动</a:t>
            </a:r>
            <a:endParaRPr lang="en-US" altLang="zh-CN" sz="2800" dirty="0" smtClean="0"/>
          </a:p>
          <a:p>
            <a:pPr marL="51435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</p:txBody>
      </p:sp>
      <p:sp>
        <p:nvSpPr>
          <p:cNvPr id="48" name="右箭头 47"/>
          <p:cNvSpPr/>
          <p:nvPr/>
        </p:nvSpPr>
        <p:spPr>
          <a:xfrm>
            <a:off x="3929058" y="1357298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大括号 48"/>
          <p:cNvSpPr/>
          <p:nvPr/>
        </p:nvSpPr>
        <p:spPr>
          <a:xfrm>
            <a:off x="3428992" y="2428868"/>
            <a:ext cx="214314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3929058" y="2643182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内容占位符 6"/>
          <p:cNvSpPr txBox="1">
            <a:spLocks/>
          </p:cNvSpPr>
          <p:nvPr/>
        </p:nvSpPr>
        <p:spPr bwMode="auto">
          <a:xfrm>
            <a:off x="5429256" y="2500306"/>
            <a:ext cx="342902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lang="zh-CN" altLang="en-US" sz="2800" dirty="0" smtClean="0"/>
              <a:t>提高母线电压利用率</a:t>
            </a:r>
            <a:endParaRPr lang="en-US" altLang="zh-CN" sz="28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</p:txBody>
      </p:sp>
      <p:sp>
        <p:nvSpPr>
          <p:cNvPr id="52" name="右大括号 51"/>
          <p:cNvSpPr/>
          <p:nvPr/>
        </p:nvSpPr>
        <p:spPr>
          <a:xfrm>
            <a:off x="3428992" y="3929066"/>
            <a:ext cx="214314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4000496" y="4143380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内容占位符 6"/>
          <p:cNvSpPr txBox="1">
            <a:spLocks/>
          </p:cNvSpPr>
          <p:nvPr/>
        </p:nvSpPr>
        <p:spPr bwMode="auto">
          <a:xfrm>
            <a:off x="5429256" y="4000504"/>
            <a:ext cx="371474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lang="zh-CN" altLang="en-US" sz="2800" dirty="0" smtClean="0"/>
              <a:t>提高电流环响应速度</a:t>
            </a:r>
            <a:endParaRPr lang="en-US" altLang="zh-CN" sz="28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</p:txBody>
      </p:sp>
      <p:sp>
        <p:nvSpPr>
          <p:cNvPr id="68" name="右箭头 67"/>
          <p:cNvSpPr/>
          <p:nvPr/>
        </p:nvSpPr>
        <p:spPr>
          <a:xfrm>
            <a:off x="4000496" y="5572140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内容占位符 6"/>
          <p:cNvSpPr txBox="1">
            <a:spLocks/>
          </p:cNvSpPr>
          <p:nvPr/>
        </p:nvSpPr>
        <p:spPr bwMode="auto">
          <a:xfrm>
            <a:off x="5429256" y="5429264"/>
            <a:ext cx="342902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lang="zh-CN" altLang="en-US" sz="2800" dirty="0" smtClean="0"/>
              <a:t>提高电机的运行速度</a:t>
            </a:r>
            <a:endParaRPr lang="en-US" altLang="zh-CN" sz="28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速度位置环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内容占位符 6"/>
          <p:cNvSpPr txBox="1">
            <a:spLocks/>
          </p:cNvSpPr>
          <p:nvPr/>
        </p:nvSpPr>
        <p:spPr bwMode="auto">
          <a:xfrm>
            <a:off x="928662" y="1000108"/>
            <a:ext cx="278608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速度观测器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位相补偿观测器</a:t>
            </a:r>
            <a:endParaRPr lang="en-US" altLang="zh-CN" sz="2800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外乱干扰抑止器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振动抑止补偿器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指令整形器</a:t>
            </a:r>
            <a:endParaRPr lang="en-US" altLang="zh-CN" sz="2800" b="1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模型跟随补偿器</a:t>
            </a:r>
            <a:endParaRPr lang="en-US" altLang="zh-CN" sz="2800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b="1" dirty="0" smtClean="0"/>
              <a:t>·</a:t>
            </a:r>
            <a:r>
              <a:rPr lang="zh-CN" altLang="en-US" sz="2800" dirty="0" smtClean="0"/>
              <a:t>自学习控制器</a:t>
            </a:r>
            <a:endParaRPr lang="en-US" altLang="zh-CN" sz="2800" dirty="0" smtClean="0"/>
          </a:p>
          <a:p>
            <a:pPr marL="51435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</p:txBody>
      </p:sp>
      <p:sp>
        <p:nvSpPr>
          <p:cNvPr id="47" name="内容占位符 6"/>
          <p:cNvSpPr txBox="1">
            <a:spLocks/>
          </p:cNvSpPr>
          <p:nvPr/>
        </p:nvSpPr>
        <p:spPr bwMode="auto">
          <a:xfrm>
            <a:off x="5357818" y="1000108"/>
            <a:ext cx="307183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dirty="0" smtClean="0"/>
              <a:t>消除噪声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dirty="0" smtClean="0"/>
              <a:t>提高反溃增益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dirty="0" smtClean="0"/>
              <a:t>提高鲁棒性</a:t>
            </a:r>
            <a:endParaRPr lang="en-US" altLang="zh-CN" sz="2800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dirty="0" smtClean="0"/>
              <a:t>抑止中高频振动</a:t>
            </a:r>
            <a:endParaRPr lang="en-US" altLang="zh-CN" sz="2800" dirty="0" smtClean="0"/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dirty="0" smtClean="0"/>
              <a:t>抑止中低频振动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dirty="0" smtClean="0"/>
              <a:t>提高响应速度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dirty="0" smtClean="0"/>
              <a:t>实现完全跟随</a:t>
            </a:r>
            <a:endParaRPr lang="en-US" altLang="zh-CN" sz="2800" dirty="0" smtClean="0"/>
          </a:p>
          <a:p>
            <a:pPr marL="51435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zh-CN" sz="2400" dirty="0" smtClean="0"/>
          </a:p>
        </p:txBody>
      </p:sp>
      <p:sp>
        <p:nvSpPr>
          <p:cNvPr id="48" name="右箭头 47"/>
          <p:cNvSpPr/>
          <p:nvPr/>
        </p:nvSpPr>
        <p:spPr>
          <a:xfrm>
            <a:off x="3857620" y="1285860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3857620" y="2071678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3857620" y="2786058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3857620" y="4214818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3857620" y="3500438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857620" y="4929198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7620" y="5643578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鲁棒控制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00240"/>
            <a:ext cx="457203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68" y="2000240"/>
            <a:ext cx="457203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5214950"/>
            <a:ext cx="2786082" cy="113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1500166" y="12858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一般控制</a:t>
            </a:r>
            <a:endParaRPr lang="zh-CN" alt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072198" y="12858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鲁棒控制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高精度控制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14480" y="20716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一般控制</a:t>
            </a:r>
            <a:endParaRPr lang="zh-CN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72264" y="18573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高精度控制</a:t>
            </a:r>
            <a:endParaRPr lang="zh-CN" altLang="en-US" sz="2400" dirty="0"/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643182"/>
            <a:ext cx="3779837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5429256" y="2500306"/>
          <a:ext cx="3263900" cy="3643313"/>
        </p:xfrm>
        <a:graphic>
          <a:graphicData uri="http://schemas.openxmlformats.org/presentationml/2006/ole">
            <p:oleObj spid="_x0000_s188418" name="VISIO" r:id="rId5" imgW="2914200" imgH="3252960" progId="Visio.Drawing.11">
              <p:embed/>
            </p:oleObj>
          </a:graphicData>
        </a:graphic>
      </p:graphicFrame>
      <p:sp>
        <p:nvSpPr>
          <p:cNvPr id="31" name="椭圆 30"/>
          <p:cNvSpPr/>
          <p:nvPr/>
        </p:nvSpPr>
        <p:spPr>
          <a:xfrm>
            <a:off x="3500430" y="3429000"/>
            <a:ext cx="1143008" cy="20717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0" y="37147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标题 9"/>
          <p:cNvSpPr txBox="1">
            <a:spLocks/>
          </p:cNvSpPr>
          <p:nvPr/>
        </p:nvSpPr>
        <p:spPr bwMode="auto">
          <a:xfrm>
            <a:off x="2500298" y="1142984"/>
            <a:ext cx="350046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激光加工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自学习控制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643050"/>
            <a:ext cx="6215106" cy="492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2500306"/>
            <a:ext cx="1857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" name="Object 5"/>
          <p:cNvGraphicFramePr>
            <a:graphicFrameLocks noChangeAspect="1"/>
          </p:cNvGraphicFramePr>
          <p:nvPr/>
        </p:nvGraphicFramePr>
        <p:xfrm>
          <a:off x="4214810" y="4857760"/>
          <a:ext cx="1243013" cy="234950"/>
        </p:xfrm>
        <a:graphic>
          <a:graphicData uri="http://schemas.openxmlformats.org/presentationml/2006/ole">
            <p:oleObj spid="_x0000_s189443" name="Visio" r:id="rId6" imgW="1243378" imgH="234168" progId="Visio.Drawing.11">
              <p:link updateAutomatic="1"/>
            </p:oleObj>
          </a:graphicData>
        </a:graphic>
      </p:graphicFrame>
      <p:sp>
        <p:nvSpPr>
          <p:cNvPr id="34" name="标题 1"/>
          <p:cNvSpPr txBox="1">
            <a:spLocks/>
          </p:cNvSpPr>
          <p:nvPr/>
        </p:nvSpPr>
        <p:spPr bwMode="auto">
          <a:xfrm>
            <a:off x="6143636" y="4429132"/>
            <a:ext cx="235745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实现完全跟踪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防震控制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457200" y="2667000"/>
          <a:ext cx="4343400" cy="3157538"/>
        </p:xfrm>
        <a:graphic>
          <a:graphicData uri="http://schemas.openxmlformats.org/presentationml/2006/ole">
            <p:oleObj spid="_x0000_s190467" name="Visio" r:id="rId4" imgW="2199600" imgH="1600920" progId="Visio.Drawing.11">
              <p:embed/>
            </p:oleObj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4876800" y="2667000"/>
          <a:ext cx="3962400" cy="3201988"/>
        </p:xfrm>
        <a:graphic>
          <a:graphicData uri="http://schemas.openxmlformats.org/presentationml/2006/ole">
            <p:oleObj spid="_x0000_s190468" name="VISIO" r:id="rId5" imgW="1983960" imgH="1602720" progId="Visio.Drawing.11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14480" y="20002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一般控制</a:t>
            </a:r>
            <a:endParaRPr lang="zh-CN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143636" y="19288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防震控制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4.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伺服控制的关键技术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轨迹补偿控制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00098" y="1785926"/>
            <a:ext cx="5643570" cy="471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1714488"/>
            <a:ext cx="5929354" cy="477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6072198" y="10001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补偿后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57356" y="10001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补偿前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5.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总结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/>
          </p:nvPr>
        </p:nvSpPr>
        <p:spPr>
          <a:xfrm>
            <a:off x="785786" y="714356"/>
            <a:ext cx="7772400" cy="1000132"/>
          </a:xfrm>
        </p:spPr>
        <p:txBody>
          <a:bodyPr/>
          <a:lstStyle/>
          <a:p>
            <a:r>
              <a:rPr lang="zh-CN" altLang="en-US" sz="3200" dirty="0" smtClean="0"/>
              <a:t>伺服控制器的主要功能</a:t>
            </a:r>
            <a:endParaRPr lang="zh-CN" altLang="en-US" sz="3200" dirty="0"/>
          </a:p>
        </p:txBody>
      </p:sp>
      <p:sp>
        <p:nvSpPr>
          <p:cNvPr id="27" name="副标题 2"/>
          <p:cNvSpPr>
            <a:spLocks noGrp="1"/>
          </p:cNvSpPr>
          <p:nvPr>
            <p:ph type="subTitle" idx="1"/>
          </p:nvPr>
        </p:nvSpPr>
        <p:spPr>
          <a:xfrm>
            <a:off x="928662" y="2143116"/>
            <a:ext cx="7286676" cy="421484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·</a:t>
            </a:r>
            <a:r>
              <a:rPr lang="zh-CN" altLang="en-US" sz="2800" dirty="0" smtClean="0"/>
              <a:t>对象参数自动同定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·</a:t>
            </a:r>
            <a:r>
              <a:rPr lang="zh-CN" altLang="en-US" sz="2800" dirty="0" smtClean="0"/>
              <a:t>控制参数自调节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·</a:t>
            </a:r>
            <a:r>
              <a:rPr lang="zh-CN" altLang="en-US" sz="2800" dirty="0" smtClean="0"/>
              <a:t>高鲁棒性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·</a:t>
            </a:r>
            <a:r>
              <a:rPr lang="zh-CN" altLang="en-US" sz="2800" dirty="0" smtClean="0"/>
              <a:t>抗外部冲击能力强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·</a:t>
            </a:r>
            <a:r>
              <a:rPr lang="zh-CN" altLang="en-US" sz="2800" dirty="0" smtClean="0"/>
              <a:t>高速度高精度定位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·</a:t>
            </a:r>
            <a:r>
              <a:rPr lang="zh-CN" altLang="en-US" sz="2800" dirty="0" smtClean="0"/>
              <a:t>自学习功能实现高精度轨迹跟踪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·</a:t>
            </a:r>
            <a:r>
              <a:rPr lang="zh-CN" altLang="en-US" sz="2800" dirty="0" smtClean="0"/>
              <a:t>各种振动抑止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10"/>
          <p:cNvSpPr>
            <a:spLocks noGrp="1"/>
          </p:cNvSpPr>
          <p:nvPr>
            <p:ph type="ftr" sz="quarter" idx="10"/>
          </p:nvPr>
        </p:nvSpPr>
        <p:spPr bwMode="auto">
          <a:xfrm>
            <a:off x="3857625" y="6564313"/>
            <a:ext cx="1928813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9BDF3-9E40-47E0-A5A6-E5DED2FF88D7}" type="slidenum">
              <a:rPr lang="en-US" altLang="zh-CN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58371" name="日期占位符 9"/>
          <p:cNvSpPr>
            <a:spLocks noGrp="1"/>
          </p:cNvSpPr>
          <p:nvPr>
            <p:ph type="dt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GOOGOL TECHNOLOGY LIMITED All Rights Reserved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0420" name="TextBox 8"/>
          <p:cNvSpPr txBox="1">
            <a:spLocks noChangeArrowheads="1"/>
          </p:cNvSpPr>
          <p:nvPr/>
        </p:nvSpPr>
        <p:spPr bwMode="auto">
          <a:xfrm>
            <a:off x="571500" y="2768600"/>
            <a:ext cx="75723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720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谢谢</a:t>
            </a:r>
            <a:r>
              <a:rPr lang="zh-CN" altLang="en-US" sz="140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zh-CN" altLang="en-US" sz="1600">
                <a:solidFill>
                  <a:srgbClr val="0070C0"/>
                </a:solidFill>
                <a:latin typeface="Calibri" pitchFamily="34" charset="0"/>
              </a:rPr>
              <a:t/>
            </a:r>
            <a:br>
              <a:rPr lang="zh-CN" altLang="en-US" sz="1600">
                <a:solidFill>
                  <a:srgbClr val="0070C0"/>
                </a:solidFill>
                <a:latin typeface="Calibri" pitchFamily="34" charset="0"/>
              </a:rPr>
            </a:br>
            <a:endParaRPr lang="zh-CN" altLang="en-US" sz="160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60421" name="Picture 79" descr="gr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563"/>
            <a:ext cx="91440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4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5429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1.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概述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系统构成及种类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500034" y="928670"/>
            <a:ext cx="700092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执行机构：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电机</a:t>
            </a:r>
            <a:r>
              <a:rPr lang="zh-CN" altLang="en-US" sz="2400" dirty="0" smtClean="0">
                <a:latin typeface="宋体" pitchFamily="2" charset="-122"/>
              </a:rPr>
              <a:t>（交流</a:t>
            </a:r>
            <a:r>
              <a:rPr lang="en-US" altLang="zh-CN" sz="2400" dirty="0" smtClean="0">
                <a:latin typeface="宋体" pitchFamily="2" charset="-122"/>
              </a:rPr>
              <a:t>/</a:t>
            </a:r>
            <a:r>
              <a:rPr lang="zh-CN" altLang="en-US" sz="2400" dirty="0" smtClean="0">
                <a:latin typeface="宋体" pitchFamily="2" charset="-122"/>
              </a:rPr>
              <a:t>直流，旋转</a:t>
            </a:r>
            <a:r>
              <a:rPr lang="en-US" altLang="zh-CN" sz="2400" dirty="0" smtClean="0">
                <a:latin typeface="宋体" pitchFamily="2" charset="-122"/>
              </a:rPr>
              <a:t>/</a:t>
            </a:r>
            <a:r>
              <a:rPr lang="zh-CN" altLang="en-US" sz="2400" dirty="0" smtClean="0">
                <a:latin typeface="宋体" pitchFamily="2" charset="-122"/>
              </a:rPr>
              <a:t>直线）</a:t>
            </a: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宋体" pitchFamily="2" charset="-122"/>
            </a:endParaRP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0117" name="Picture 5" descr="http://www.e-mechatronics.com/product/servo/sgm5/images/index_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500174"/>
            <a:ext cx="4200525" cy="2571750"/>
          </a:xfrm>
          <a:prstGeom prst="rect">
            <a:avLst/>
          </a:prstGeom>
          <a:noFill/>
        </p:spPr>
      </p:pic>
      <p:sp>
        <p:nvSpPr>
          <p:cNvPr id="17" name="内容占位符 6"/>
          <p:cNvSpPr txBox="1">
            <a:spLocks/>
          </p:cNvSpPr>
          <p:nvPr/>
        </p:nvSpPr>
        <p:spPr bwMode="auto">
          <a:xfrm>
            <a:off x="571472" y="4357694"/>
            <a:ext cx="700092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驱动器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zh-CN" altLang="en-US" sz="2800" dirty="0" smtClean="0">
                <a:latin typeface="+mn-ea"/>
                <a:ea typeface="+mn-ea"/>
              </a:rPr>
              <a:t>电流控制器，放大器</a:t>
            </a:r>
            <a:r>
              <a:rPr lang="zh-CN" altLang="en-US" sz="2000" dirty="0" smtClean="0">
                <a:latin typeface="宋体" pitchFamily="2" charset="-122"/>
              </a:rPr>
              <a:t>（线性</a:t>
            </a:r>
            <a:r>
              <a:rPr lang="en-US" altLang="zh-CN" sz="2000" dirty="0" smtClean="0">
                <a:latin typeface="宋体" pitchFamily="2" charset="-122"/>
              </a:rPr>
              <a:t>/PWM</a:t>
            </a:r>
            <a:r>
              <a:rPr lang="zh-CN" altLang="en-US" sz="2000" dirty="0" smtClean="0">
                <a:latin typeface="宋体" pitchFamily="2" charset="-122"/>
              </a:rPr>
              <a:t>）</a:t>
            </a: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宋体" pitchFamily="2" charset="-122"/>
            </a:endParaRP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内容占位符 6"/>
          <p:cNvSpPr txBox="1">
            <a:spLocks/>
          </p:cNvSpPr>
          <p:nvPr/>
        </p:nvSpPr>
        <p:spPr bwMode="auto">
          <a:xfrm>
            <a:off x="571472" y="5357826"/>
            <a:ext cx="700092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控制器：</a:t>
            </a:r>
            <a:r>
              <a:rPr lang="zh-CN" altLang="en-US" sz="2800" dirty="0" smtClean="0">
                <a:latin typeface="+mn-ea"/>
                <a:ea typeface="+mn-ea"/>
              </a:rPr>
              <a:t>位置，速度反馈控制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9012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4857760"/>
            <a:ext cx="2066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5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5429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1.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概述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应用领域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pic>
        <p:nvPicPr>
          <p:cNvPr id="13" name="Picture 2" descr="http://image.cn.made-in-china.com/2f0j01DeZTOInPlpcw/%E6%B3%A8%E5%A1%91%E6%9C%BA%EF%BC%88SZ-1600A%EF%BC%8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428736"/>
            <a:ext cx="6500858" cy="5100674"/>
          </a:xfrm>
          <a:prstGeom prst="rect">
            <a:avLst/>
          </a:prstGeom>
          <a:noFill/>
        </p:spPr>
      </p:pic>
      <p:sp>
        <p:nvSpPr>
          <p:cNvPr id="14" name="内容占位符 6"/>
          <p:cNvSpPr txBox="1">
            <a:spLocks/>
          </p:cNvSpPr>
          <p:nvPr/>
        </p:nvSpPr>
        <p:spPr bwMode="auto">
          <a:xfrm>
            <a:off x="785786" y="1142984"/>
            <a:ext cx="50720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注塑机</a:t>
            </a:r>
            <a:r>
              <a:rPr kumimoji="0" lang="zh-CN" alt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（压力及流量控制）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6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5429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1.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概述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应用领域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1000108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工业机器人（</a:t>
            </a:r>
            <a:r>
              <a:rPr lang="en-US" altLang="zh-CN" sz="2400" dirty="0" smtClean="0"/>
              <a:t>3-7</a:t>
            </a:r>
            <a:r>
              <a:rPr lang="zh-CN" altLang="en-US" sz="2400" dirty="0" smtClean="0"/>
              <a:t>轴）</a:t>
            </a:r>
            <a:endParaRPr lang="zh-CN" altLang="en-US" sz="2400" dirty="0"/>
          </a:p>
        </p:txBody>
      </p:sp>
      <p:pic>
        <p:nvPicPr>
          <p:cNvPr id="8" name="Picture 12" descr="正面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571612"/>
            <a:ext cx="3251200" cy="4876800"/>
          </a:xfrm>
          <a:prstGeom prst="rect">
            <a:avLst/>
          </a:prstGeom>
          <a:noFill/>
        </p:spPr>
      </p:pic>
      <p:pic>
        <p:nvPicPr>
          <p:cNvPr id="9" name="Picture 17" descr="C:\Documents and Settings\sawamura.YENET\My Documents\My Pictures\r_image_r2_c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571612"/>
            <a:ext cx="4062412" cy="4953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57818" y="1000108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仿人机器人（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轴）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7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5429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1.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概述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应用领域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8794" y="100010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IC</a:t>
            </a:r>
            <a:r>
              <a:rPr lang="zh-CN" altLang="en-US" sz="2400" dirty="0" smtClean="0"/>
              <a:t>芯片加工（纳米级露光装置）</a:t>
            </a:r>
            <a:endParaRPr lang="zh-CN" altLang="en-US" sz="2400" dirty="0"/>
          </a:p>
        </p:txBody>
      </p:sp>
      <p:pic>
        <p:nvPicPr>
          <p:cNvPr id="132100" name="Picture 4" descr="http://techon.nikkeibp.co.jp/article/NEWS/20060712/119105/XT1900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643050"/>
            <a:ext cx="5934075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8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5429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1.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概述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应用领域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3638" y="1214422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 smtClean="0"/>
              <a:t>数控机床（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轴）</a:t>
            </a:r>
            <a:endParaRPr lang="zh-CN" altLang="en-US" sz="2800" dirty="0"/>
          </a:p>
        </p:txBody>
      </p:sp>
      <p:pic>
        <p:nvPicPr>
          <p:cNvPr id="134148" name="Picture 4" descr="5軸制御高精度立形マシニングセンタ NMVシリー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143116"/>
            <a:ext cx="6890909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0"/>
          <p:cNvSpPr txBox="1">
            <a:spLocks noGrp="1"/>
          </p:cNvSpPr>
          <p:nvPr/>
        </p:nvSpPr>
        <p:spPr bwMode="auto">
          <a:xfrm>
            <a:off x="3857625" y="6564313"/>
            <a:ext cx="19288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DE0D0A4E-07A9-4358-942C-D29E9D7E487E}" type="slidenum"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pPr algn="ctr">
                <a:defRPr/>
              </a:pPr>
              <a:t>9</a:t>
            </a:fld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483" name="日期占位符 9"/>
          <p:cNvSpPr txBox="1">
            <a:spLocks noGrp="1"/>
          </p:cNvSpPr>
          <p:nvPr/>
        </p:nvSpPr>
        <p:spPr bwMode="auto">
          <a:xfrm>
            <a:off x="0" y="6564313"/>
            <a:ext cx="3643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GOOGOL TECHNOLOGY LIMITED All Rights Reserved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650" name="TextBox 135"/>
          <p:cNvSpPr txBox="1">
            <a:spLocks noChangeArrowheads="1"/>
          </p:cNvSpPr>
          <p:nvPr/>
        </p:nvSpPr>
        <p:spPr bwMode="auto">
          <a:xfrm>
            <a:off x="857250" y="109538"/>
            <a:ext cx="8286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2. 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itchFamily="34" charset="0"/>
                <a:ea typeface="黑体" pitchFamily="2" charset="-122"/>
              </a:rPr>
              <a:t>电机和机械的数学模型    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直流</a:t>
            </a:r>
            <a:r>
              <a:rPr lang="en-US" altLang="zh-CN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/</a:t>
            </a:r>
            <a:r>
              <a:rPr lang="zh-CN" altLang="en-US" sz="2800" b="1" dirty="0" smtClean="0">
                <a:solidFill>
                  <a:srgbClr val="00B050"/>
                </a:solidFill>
                <a:latin typeface="Calibri" pitchFamily="34" charset="0"/>
                <a:ea typeface="黑体" pitchFamily="2" charset="-122"/>
              </a:rPr>
              <a:t>音圈电机</a:t>
            </a:r>
            <a:endParaRPr lang="zh-CN" altLang="en-US" sz="2800" b="1" dirty="0">
              <a:solidFill>
                <a:srgbClr val="00B05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6205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214554"/>
            <a:ext cx="1171575" cy="323850"/>
          </a:xfrm>
          <a:prstGeom prst="rect">
            <a:avLst/>
          </a:prstGeom>
          <a:noFill/>
        </p:spPr>
      </p:pic>
      <p:sp>
        <p:nvSpPr>
          <p:cNvPr id="22" name="内容占位符 6"/>
          <p:cNvSpPr txBox="1">
            <a:spLocks/>
          </p:cNvSpPr>
          <p:nvPr/>
        </p:nvSpPr>
        <p:spPr bwMode="auto">
          <a:xfrm>
            <a:off x="785786" y="3286124"/>
            <a:ext cx="500066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其中，</a:t>
            </a:r>
            <a:r>
              <a:rPr lang="en-US" altLang="zh-CN" sz="2400" dirty="0" err="1" smtClean="0"/>
              <a:t>v</a:t>
            </a:r>
            <a:r>
              <a:rPr lang="en-US" altLang="zh-CN" sz="1400" dirty="0" err="1" smtClean="0"/>
              <a:t>a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加到电机上的电压</a:t>
            </a:r>
            <a:endParaRPr lang="en-US" altLang="zh-CN" sz="2400" dirty="0" smtClean="0"/>
          </a:p>
        </p:txBody>
      </p:sp>
      <p:sp>
        <p:nvSpPr>
          <p:cNvPr id="23" name="内容占位符 6"/>
          <p:cNvSpPr txBox="1">
            <a:spLocks/>
          </p:cNvSpPr>
          <p:nvPr/>
        </p:nvSpPr>
        <p:spPr bwMode="auto">
          <a:xfrm>
            <a:off x="1714480" y="3786190"/>
            <a:ext cx="500066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err="1" smtClean="0"/>
              <a:t>I</a:t>
            </a:r>
            <a:r>
              <a:rPr lang="en-US" altLang="zh-CN" sz="1400" dirty="0" err="1" smtClean="0"/>
              <a:t>a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电机线圈中流过的电流</a:t>
            </a:r>
            <a:endParaRPr lang="en-US" altLang="zh-CN" sz="2400" dirty="0" smtClean="0"/>
          </a:p>
        </p:txBody>
      </p:sp>
      <p:sp>
        <p:nvSpPr>
          <p:cNvPr id="24" name="内容占位符 6"/>
          <p:cNvSpPr txBox="1">
            <a:spLocks/>
          </p:cNvSpPr>
          <p:nvPr/>
        </p:nvSpPr>
        <p:spPr bwMode="auto">
          <a:xfrm>
            <a:off x="1714480" y="4286256"/>
            <a:ext cx="500066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R</a:t>
            </a:r>
            <a:r>
              <a:rPr lang="en-US" altLang="zh-CN" sz="1400" dirty="0" smtClean="0"/>
              <a:t>a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电机线圈的电阻</a:t>
            </a:r>
            <a:endParaRPr lang="en-US" altLang="zh-CN" sz="2400" dirty="0" smtClean="0"/>
          </a:p>
        </p:txBody>
      </p:sp>
      <p:sp>
        <p:nvSpPr>
          <p:cNvPr id="25" name="内容占位符 6"/>
          <p:cNvSpPr txBox="1">
            <a:spLocks/>
          </p:cNvSpPr>
          <p:nvPr/>
        </p:nvSpPr>
        <p:spPr bwMode="auto">
          <a:xfrm>
            <a:off x="1714480" y="4786322"/>
            <a:ext cx="500066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L</a:t>
            </a:r>
            <a:r>
              <a:rPr lang="en-US" altLang="zh-CN" sz="1400" dirty="0" smtClean="0"/>
              <a:t>a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电机线圈的电感</a:t>
            </a:r>
            <a:endParaRPr lang="en-US" altLang="zh-CN" sz="2400" dirty="0" smtClean="0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6209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1785926"/>
            <a:ext cx="3200400" cy="323850"/>
          </a:xfrm>
          <a:prstGeom prst="rect">
            <a:avLst/>
          </a:prstGeom>
          <a:noFill/>
        </p:spPr>
      </p:pic>
      <p:sp>
        <p:nvSpPr>
          <p:cNvPr id="30" name="内容占位符 6"/>
          <p:cNvSpPr txBox="1">
            <a:spLocks/>
          </p:cNvSpPr>
          <p:nvPr/>
        </p:nvSpPr>
        <p:spPr bwMode="auto">
          <a:xfrm>
            <a:off x="1714480" y="5286388"/>
            <a:ext cx="500066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000" dirty="0" smtClean="0"/>
              <a:t>P:</a:t>
            </a:r>
            <a:r>
              <a:rPr lang="zh-CN" altLang="en-US" sz="2400" dirty="0" smtClean="0"/>
              <a:t>微分运算因子</a:t>
            </a:r>
            <a:endParaRPr lang="en-US" altLang="zh-CN" sz="2400" dirty="0" smtClean="0"/>
          </a:p>
        </p:txBody>
      </p:sp>
      <p:sp>
        <p:nvSpPr>
          <p:cNvPr id="31" name="内容占位符 6"/>
          <p:cNvSpPr txBox="1">
            <a:spLocks/>
          </p:cNvSpPr>
          <p:nvPr/>
        </p:nvSpPr>
        <p:spPr bwMode="auto">
          <a:xfrm>
            <a:off x="5643570" y="3286124"/>
            <a:ext cx="300039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err="1" smtClean="0"/>
              <a:t>K</a:t>
            </a:r>
            <a:r>
              <a:rPr lang="en-US" altLang="zh-CN" sz="1400" dirty="0" err="1" smtClean="0"/>
              <a:t>e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反电动势系数</a:t>
            </a:r>
            <a:endParaRPr lang="en-US" altLang="zh-CN" sz="2400" dirty="0" smtClean="0"/>
          </a:p>
        </p:txBody>
      </p:sp>
      <p:sp>
        <p:nvSpPr>
          <p:cNvPr id="33" name="内容占位符 6"/>
          <p:cNvSpPr txBox="1">
            <a:spLocks/>
          </p:cNvSpPr>
          <p:nvPr/>
        </p:nvSpPr>
        <p:spPr bwMode="auto">
          <a:xfrm>
            <a:off x="1714480" y="5715016"/>
            <a:ext cx="28575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>
                <a:latin typeface="Symbol" pitchFamily="18" charset="2"/>
              </a:rPr>
              <a:t>w</a:t>
            </a:r>
            <a:r>
              <a:rPr lang="en-US" altLang="zh-CN" sz="1400" dirty="0" smtClean="0"/>
              <a:t>m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电机转子的转速</a:t>
            </a:r>
            <a:endParaRPr lang="en-US" altLang="zh-CN" sz="2400" dirty="0" smtClean="0"/>
          </a:p>
        </p:txBody>
      </p:sp>
      <p:sp>
        <p:nvSpPr>
          <p:cNvPr id="34" name="内容占位符 6"/>
          <p:cNvSpPr txBox="1">
            <a:spLocks/>
          </p:cNvSpPr>
          <p:nvPr/>
        </p:nvSpPr>
        <p:spPr bwMode="auto">
          <a:xfrm>
            <a:off x="5643570" y="3786190"/>
            <a:ext cx="300039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K</a:t>
            </a:r>
            <a:r>
              <a:rPr lang="en-US" altLang="zh-CN" sz="1400" dirty="0" smtClean="0"/>
              <a:t>T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力矩系数</a:t>
            </a:r>
            <a:endParaRPr lang="en-US" altLang="zh-CN" sz="2400" dirty="0" smtClean="0"/>
          </a:p>
        </p:txBody>
      </p:sp>
      <p:sp>
        <p:nvSpPr>
          <p:cNvPr id="36" name="内容占位符 6"/>
          <p:cNvSpPr txBox="1">
            <a:spLocks/>
          </p:cNvSpPr>
          <p:nvPr/>
        </p:nvSpPr>
        <p:spPr bwMode="auto">
          <a:xfrm>
            <a:off x="5643570" y="4286256"/>
            <a:ext cx="300039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T</a:t>
            </a:r>
            <a:r>
              <a:rPr lang="en-US" altLang="zh-CN" sz="1400" dirty="0" smtClean="0"/>
              <a:t>e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 电机产生的力矩</a:t>
            </a:r>
            <a:endParaRPr lang="en-US" altLang="zh-CN" sz="2400" dirty="0" smtClean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714620"/>
            <a:ext cx="2047875" cy="323850"/>
          </a:xfrm>
          <a:prstGeom prst="rect">
            <a:avLst/>
          </a:prstGeom>
          <a:noFill/>
        </p:spPr>
      </p:pic>
      <p:sp>
        <p:nvSpPr>
          <p:cNvPr id="28" name="内容占位符 6"/>
          <p:cNvSpPr txBox="1">
            <a:spLocks/>
          </p:cNvSpPr>
          <p:nvPr/>
        </p:nvSpPr>
        <p:spPr bwMode="auto">
          <a:xfrm>
            <a:off x="5643570" y="4786322"/>
            <a:ext cx="328614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J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转动惯量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电机及机械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29" name="内容占位符 6"/>
          <p:cNvSpPr txBox="1">
            <a:spLocks/>
          </p:cNvSpPr>
          <p:nvPr/>
        </p:nvSpPr>
        <p:spPr bwMode="auto">
          <a:xfrm>
            <a:off x="5643570" y="5357826"/>
            <a:ext cx="314327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en-US" altLang="zh-CN" sz="2400" dirty="0" smtClean="0"/>
              <a:t>D</a:t>
            </a:r>
            <a:r>
              <a:rPr lang="en-US" altLang="zh-CN" sz="2000" dirty="0" smtClean="0"/>
              <a:t>:</a:t>
            </a:r>
            <a:r>
              <a:rPr lang="zh-CN" altLang="en-US" sz="2400" dirty="0" smtClean="0"/>
              <a:t>粘性摩擦系数</a:t>
            </a:r>
            <a:endParaRPr lang="en-US" altLang="zh-CN" sz="2400" dirty="0" smtClean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电机及机械</a:t>
            </a:r>
            <a:r>
              <a:rPr lang="en-US" altLang="zh-CN" sz="2400" dirty="0" smtClean="0"/>
              <a:t>)</a:t>
            </a:r>
          </a:p>
        </p:txBody>
      </p:sp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1285860"/>
            <a:ext cx="475423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</TotalTime>
  <Words>1326</Words>
  <PresentationFormat>全屏显示(4:3)</PresentationFormat>
  <Paragraphs>310</Paragraphs>
  <Slides>38</Slides>
  <Notes>38</Notes>
  <HiddenSlides>0</HiddenSlides>
  <MMClips>0</MMClips>
  <ScaleCrop>false</ScaleCrop>
  <HeadingPairs>
    <vt:vector size="8" baseType="variant">
      <vt:variant>
        <vt:lpstr>主题</vt:lpstr>
      </vt:variant>
      <vt:variant>
        <vt:i4>2</vt:i4>
      </vt:variant>
      <vt:variant>
        <vt:lpstr>链接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Office 主题</vt:lpstr>
      <vt:lpstr>自定义设计方案</vt:lpstr>
      <vt:lpstr>D:\Materials(D)\File\Paper\ICPE2011\ICPE2011_Learn.vsd\绘图\~ページ - 2\Sheet.43</vt:lpstr>
      <vt:lpstr>Image</vt:lpstr>
      <vt:lpstr>公式</vt:lpstr>
      <vt:lpstr>VISIO</vt:lpstr>
      <vt:lpstr>Visio</vt:lpstr>
      <vt:lpstr>伺服驱动与控制的关键技术  运动控制研究院 张  文农 2012年9月25日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伺服控制器的主要功能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</dc:creator>
  <cp:lastModifiedBy>zhang.wn</cp:lastModifiedBy>
  <cp:revision>548</cp:revision>
  <dcterms:modified xsi:type="dcterms:W3CDTF">2012-09-25T05:37:03Z</dcterms:modified>
</cp:coreProperties>
</file>