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0" r:id="rId2"/>
    <p:sldId id="322" r:id="rId3"/>
    <p:sldId id="298" r:id="rId4"/>
    <p:sldId id="330" r:id="rId5"/>
    <p:sldId id="297" r:id="rId6"/>
    <p:sldId id="326" r:id="rId7"/>
    <p:sldId id="327" r:id="rId8"/>
    <p:sldId id="328" r:id="rId9"/>
    <p:sldId id="329" r:id="rId10"/>
    <p:sldId id="323" r:id="rId11"/>
    <p:sldId id="331" r:id="rId12"/>
    <p:sldId id="332" r:id="rId13"/>
    <p:sldId id="333" r:id="rId14"/>
    <p:sldId id="334" r:id="rId15"/>
    <p:sldId id="335" r:id="rId16"/>
    <p:sldId id="336" r:id="rId17"/>
    <p:sldId id="325" r:id="rId18"/>
    <p:sldId id="339" r:id="rId19"/>
    <p:sldId id="340" r:id="rId20"/>
    <p:sldId id="341" r:id="rId21"/>
    <p:sldId id="324" r:id="rId22"/>
    <p:sldId id="337" r:id="rId23"/>
    <p:sldId id="338" r:id="rId24"/>
    <p:sldId id="321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1317">
          <p15:clr>
            <a:srgbClr val="A4A3A4"/>
          </p15:clr>
        </p15:guide>
        <p15:guide id="3" orient="horz" pos="3961">
          <p15:clr>
            <a:srgbClr val="A4A3A4"/>
          </p15:clr>
        </p15:guide>
        <p15:guide id="4" orient="horz" pos="210">
          <p15:clr>
            <a:srgbClr val="A4A3A4"/>
          </p15:clr>
        </p15:guide>
        <p15:guide id="5" pos="5465">
          <p15:clr>
            <a:srgbClr val="A4A3A4"/>
          </p15:clr>
        </p15:guide>
        <p15:guide id="6" pos="2880">
          <p15:clr>
            <a:srgbClr val="A4A3A4"/>
          </p15:clr>
        </p15:guide>
        <p15:guide id="7" pos="2049">
          <p15:clr>
            <a:srgbClr val="A4A3A4"/>
          </p15:clr>
        </p15:guide>
        <p15:guide id="8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1C1C1C"/>
    <a:srgbClr val="080808"/>
    <a:srgbClr val="C02500"/>
    <a:srgbClr val="FF6743"/>
    <a:srgbClr val="FF3300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498" autoAdjust="0"/>
    <p:restoredTop sz="94548" autoAdjust="0"/>
  </p:normalViewPr>
  <p:slideViewPr>
    <p:cSldViewPr>
      <p:cViewPr varScale="1">
        <p:scale>
          <a:sx n="87" d="100"/>
          <a:sy n="87" d="100"/>
        </p:scale>
        <p:origin x="108" y="84"/>
      </p:cViewPr>
      <p:guideLst>
        <p:guide orient="horz" pos="2614"/>
        <p:guide orient="horz" pos="1317"/>
        <p:guide orient="horz" pos="3961"/>
        <p:guide orient="horz" pos="210"/>
        <p:guide pos="5465"/>
        <p:guide pos="2880"/>
        <p:guide pos="2049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FD238FE1-3093-4F8D-A8F4-5C408CB969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703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6" descr="bg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gray">
          <a:xfrm>
            <a:off x="7286625" y="323850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b="1" i="0">
                <a:latin typeface="Arial" charset="0"/>
              </a:rPr>
              <a:t>LOGO</a:t>
            </a:r>
          </a:p>
        </p:txBody>
      </p:sp>
      <p:sp>
        <p:nvSpPr>
          <p:cNvPr id="26718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4173538"/>
            <a:ext cx="5399087" cy="1079500"/>
          </a:xfrm>
        </p:spPr>
        <p:txBody>
          <a:bodyPr/>
          <a:lstStyle>
            <a:lvl1pPr>
              <a:defRPr sz="3200" smtClean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6719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253038"/>
            <a:ext cx="5400675" cy="600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smtClean="0"/>
            </a:lvl1pPr>
          </a:lstStyle>
          <a:p>
            <a:r>
              <a:rPr lang="zh-CN" altLang="en-US" smtClean="0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3790438808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06E38D2F-27EC-4ADC-BDE2-371321067D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01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31104AB-B71E-409E-A753-E6806D6E83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7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15900"/>
            <a:ext cx="5832475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484313"/>
            <a:ext cx="8207375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4497C42D-EF93-4FCB-9462-99DB7E59C0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05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15900"/>
            <a:ext cx="5832475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484313"/>
            <a:ext cx="8207375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EEC3A497-C029-4077-AC53-D1620C7506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08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98F790B-E285-40F0-ACED-5605881A38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6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4984E5C-13E8-4794-932E-568F0F6902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15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48B7126-3ADD-441D-AF92-D31CAF85BF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33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00903DA1-B6D3-459F-A83F-409D60B759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9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6BA4EBB-78D8-47BF-BAEA-386CC842AD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1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620960D1-D6A9-4F84-961E-2D3DAE563C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88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3C7D37C-1C23-4876-ACF6-95B17DE40E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1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08ACA06-58E2-41BD-BE40-F434889353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2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4" descr="bg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7"/>
          <p:cNvSpPr>
            <a:spLocks noChangeArrowheads="1"/>
          </p:cNvSpPr>
          <p:nvPr userDrawn="1"/>
        </p:nvSpPr>
        <p:spPr bwMode="gray">
          <a:xfrm>
            <a:off x="7286625" y="6288088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b="1" i="0">
                <a:latin typeface="Arial" charset="0"/>
              </a:rPr>
              <a:t>LOGO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0737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524625"/>
            <a:ext cx="1439862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1"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4461E1B-7034-4C66-BE91-C4A2BFD4477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15900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135563"/>
            <a:ext cx="5400675" cy="600075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运动控制技术研究院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Institute Of Motion Control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3075" name="WordArt 10"/>
          <p:cNvSpPr>
            <a:spLocks noChangeArrowheads="1" noChangeShapeType="1" noTextEdit="1"/>
          </p:cNvSpPr>
          <p:nvPr/>
        </p:nvSpPr>
        <p:spPr bwMode="auto">
          <a:xfrm>
            <a:off x="468313" y="4221163"/>
            <a:ext cx="4813300" cy="504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latin typeface="黑体" panose="02010609060101010101" pitchFamily="49" charset="-122"/>
                <a:ea typeface="黑体" panose="02010609060101010101" pitchFamily="49" charset="-122"/>
              </a:rPr>
              <a:t>固高科技（深圳）有限公司</a:t>
            </a:r>
          </a:p>
        </p:txBody>
      </p:sp>
      <p:sp>
        <p:nvSpPr>
          <p:cNvPr id="3076" name="WordArt 11"/>
          <p:cNvSpPr>
            <a:spLocks noChangeArrowheads="1" noChangeShapeType="1" noTextEdit="1"/>
          </p:cNvSpPr>
          <p:nvPr/>
        </p:nvSpPr>
        <p:spPr bwMode="auto">
          <a:xfrm flipV="1">
            <a:off x="468313" y="4746625"/>
            <a:ext cx="4813300" cy="3413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gradFill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chemeClr val="tx1">
                        <a:alpha val="14998"/>
                      </a:schemeClr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固高科技（深圳）有限公司</a:t>
            </a:r>
          </a:p>
        </p:txBody>
      </p:sp>
      <p:pic>
        <p:nvPicPr>
          <p:cNvPr id="3077" name="图片 5" descr="GT-LOGO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60350"/>
            <a:ext cx="18732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B85B502-24ED-4B79-8EAE-D4D9DD312A35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视觉分拣</a:t>
            </a:r>
          </a:p>
        </p:txBody>
      </p:sp>
      <p:sp>
        <p:nvSpPr>
          <p:cNvPr id="5124" name="WordArt 8"/>
          <p:cNvSpPr>
            <a:spLocks noChangeArrowheads="1" noChangeShapeType="1" noTextEdit="1"/>
          </p:cNvSpPr>
          <p:nvPr/>
        </p:nvSpPr>
        <p:spPr bwMode="auto">
          <a:xfrm>
            <a:off x="3765550" y="32607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5125" name="WordArt 12"/>
          <p:cNvSpPr>
            <a:spLocks noChangeArrowheads="1" noChangeShapeType="1" noTextEdit="1"/>
          </p:cNvSpPr>
          <p:nvPr/>
        </p:nvSpPr>
        <p:spPr bwMode="auto">
          <a:xfrm>
            <a:off x="3765550" y="4852988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sp>
        <p:nvSpPr>
          <p:cNvPr id="5126" name="WordArt 14"/>
          <p:cNvSpPr>
            <a:spLocks noChangeArrowheads="1" noChangeShapeType="1" noTextEdit="1"/>
          </p:cNvSpPr>
          <p:nvPr/>
        </p:nvSpPr>
        <p:spPr bwMode="auto">
          <a:xfrm>
            <a:off x="3765550" y="17113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pic>
        <p:nvPicPr>
          <p:cNvPr id="5127" name="图片 15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2771800" y="2000461"/>
            <a:ext cx="2952328" cy="29523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圆柱形 2"/>
          <p:cNvSpPr/>
          <p:nvPr/>
        </p:nvSpPr>
        <p:spPr bwMode="auto">
          <a:xfrm>
            <a:off x="4088976" y="5268417"/>
            <a:ext cx="288032" cy="864096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3</a:t>
            </a:r>
            <a:endParaRPr kumimoji="0" lang="zh-CN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圆柱形 9"/>
          <p:cNvSpPr/>
          <p:nvPr/>
        </p:nvSpPr>
        <p:spPr bwMode="auto">
          <a:xfrm rot="2112644">
            <a:off x="2794094" y="4977117"/>
            <a:ext cx="288032" cy="864096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</a:t>
            </a:r>
            <a:endParaRPr kumimoji="0" lang="zh-CN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圆柱形 10"/>
          <p:cNvSpPr/>
          <p:nvPr/>
        </p:nvSpPr>
        <p:spPr bwMode="auto">
          <a:xfrm rot="3742090">
            <a:off x="1938116" y="4103665"/>
            <a:ext cx="288032" cy="864096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endParaRPr kumimoji="0" lang="zh-CN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流程图: 排序 3"/>
          <p:cNvSpPr/>
          <p:nvPr/>
        </p:nvSpPr>
        <p:spPr bwMode="auto">
          <a:xfrm rot="5400000">
            <a:off x="1734920" y="3134136"/>
            <a:ext cx="444323" cy="720080"/>
          </a:xfrm>
          <a:prstGeom prst="flowChartSor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流程图: 合并 4"/>
          <p:cNvSpPr/>
          <p:nvPr/>
        </p:nvSpPr>
        <p:spPr bwMode="auto">
          <a:xfrm rot="18463696">
            <a:off x="4769646" y="3886717"/>
            <a:ext cx="363826" cy="504056"/>
          </a:xfrm>
          <a:prstGeom prst="flowChartMerg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endParaRPr kumimoji="0" lang="zh-CN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流程图: 合并 13"/>
          <p:cNvSpPr/>
          <p:nvPr/>
        </p:nvSpPr>
        <p:spPr bwMode="auto">
          <a:xfrm rot="15888511">
            <a:off x="5029810" y="3224597"/>
            <a:ext cx="292869" cy="504056"/>
          </a:xfrm>
          <a:prstGeom prst="flowChartMerg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</a:t>
            </a:r>
            <a:endParaRPr kumimoji="0" lang="zh-CN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流程图: 合并 14"/>
          <p:cNvSpPr/>
          <p:nvPr/>
        </p:nvSpPr>
        <p:spPr bwMode="auto">
          <a:xfrm rot="14273716">
            <a:off x="4935233" y="2570593"/>
            <a:ext cx="292869" cy="504056"/>
          </a:xfrm>
          <a:prstGeom prst="flowChartMerg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3</a:t>
            </a:r>
            <a:endParaRPr kumimoji="0" lang="zh-CN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云形标注 6"/>
          <p:cNvSpPr/>
          <p:nvPr/>
        </p:nvSpPr>
        <p:spPr bwMode="auto">
          <a:xfrm>
            <a:off x="5783993" y="4581128"/>
            <a:ext cx="394814" cy="487760"/>
          </a:xfrm>
          <a:prstGeom prst="cloudCallout">
            <a:avLst>
              <a:gd name="adj1" fmla="val -200660"/>
              <a:gd name="adj2" fmla="val -1066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视觉分拣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 smtClean="0"/>
              <a:t>GT_SetCameraBlowConfig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GT_SetPieceConfig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GT_SetBlow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GT_ClearBlow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GT_GetBlowStatus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/>
              <a:t>GT_GetPieceStatus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55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视觉分拣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GT_SetCameraBlowConfig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short </a:t>
            </a:r>
            <a:r>
              <a:rPr lang="en-US" altLang="zh-CN" dirty="0" err="1"/>
              <a:t>cameraCount,const</a:t>
            </a:r>
            <a:r>
              <a:rPr lang="en-US" altLang="zh-CN" dirty="0"/>
              <a:t> long *</a:t>
            </a:r>
            <a:r>
              <a:rPr lang="en-US" altLang="zh-CN" dirty="0" err="1"/>
              <a:t>pCameraPos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unsigned </a:t>
            </a:r>
            <a:r>
              <a:rPr lang="en-US" altLang="zh-CN" dirty="0"/>
              <a:t>long </a:t>
            </a:r>
            <a:r>
              <a:rPr lang="en-US" altLang="zh-CN" dirty="0" err="1" smtClean="0"/>
              <a:t>cameraTime</a:t>
            </a:r>
            <a:r>
              <a:rPr lang="en-US" altLang="zh-CN" dirty="0" smtClean="0"/>
              <a:t>, short </a:t>
            </a:r>
            <a:r>
              <a:rPr lang="en-US" altLang="zh-CN" dirty="0" err="1"/>
              <a:t>cameraReverse</a:t>
            </a:r>
            <a:r>
              <a:rPr lang="en-US" altLang="zh-CN" dirty="0" smtClean="0"/>
              <a:t>, </a:t>
            </a:r>
          </a:p>
          <a:p>
            <a:pPr marL="0" indent="0">
              <a:buNone/>
            </a:pPr>
            <a:r>
              <a:rPr lang="en-US" altLang="zh-CN" dirty="0" smtClean="0"/>
              <a:t>short </a:t>
            </a:r>
            <a:r>
              <a:rPr lang="en-US" altLang="zh-CN" dirty="0" err="1"/>
              <a:t>blowCount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long *</a:t>
            </a:r>
            <a:r>
              <a:rPr lang="en-US" altLang="zh-CN" dirty="0" err="1"/>
              <a:t>pBlowPos</a:t>
            </a:r>
            <a:r>
              <a:rPr lang="en-US" altLang="zh-CN" dirty="0"/>
              <a:t>,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unsigned </a:t>
            </a:r>
            <a:r>
              <a:rPr lang="en-US" altLang="zh-CN" dirty="0"/>
              <a:t>long </a:t>
            </a:r>
            <a:r>
              <a:rPr lang="en-US" altLang="zh-CN" dirty="0" err="1" smtClean="0"/>
              <a:t>blowTime</a:t>
            </a:r>
            <a:r>
              <a:rPr lang="en-US" altLang="zh-CN" dirty="0" smtClean="0"/>
              <a:t>, short </a:t>
            </a:r>
            <a:r>
              <a:rPr lang="en-US" altLang="zh-CN" dirty="0" err="1"/>
              <a:t>blowReverse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59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视觉分拣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GT_SetPieceConfig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TPieceConfig</a:t>
            </a:r>
            <a:r>
              <a:rPr lang="en-US" altLang="zh-CN" dirty="0"/>
              <a:t> *</a:t>
            </a:r>
            <a:r>
              <a:rPr lang="en-US" altLang="zh-CN" dirty="0" err="1"/>
              <a:t>pCfg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unsigned </a:t>
            </a:r>
            <a:r>
              <a:rPr lang="en-US" altLang="zh-CN" dirty="0"/>
              <a:t>long </a:t>
            </a:r>
            <a:r>
              <a:rPr lang="en-US" altLang="zh-CN" dirty="0" err="1"/>
              <a:t>widthMax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unsigned </a:t>
            </a:r>
            <a:r>
              <a:rPr lang="en-US" altLang="zh-CN" dirty="0"/>
              <a:t>long </a:t>
            </a:r>
            <a:r>
              <a:rPr lang="en-US" altLang="zh-CN" dirty="0" err="1"/>
              <a:t>widthMin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unsigned </a:t>
            </a:r>
            <a:r>
              <a:rPr lang="en-US" altLang="zh-CN" dirty="0"/>
              <a:t>long </a:t>
            </a:r>
            <a:r>
              <a:rPr lang="en-US" altLang="zh-CN" dirty="0" err="1"/>
              <a:t>distanceMin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TPieceConfig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88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视觉分拣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GT_ClearBlow</a:t>
            </a:r>
            <a:r>
              <a:rPr lang="en-US" altLang="zh-CN" dirty="0"/>
              <a:t>(void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GT_SetBlow</a:t>
            </a:r>
            <a:r>
              <a:rPr lang="en-US" altLang="zh-CN" dirty="0" smtClean="0"/>
              <a:t>(short </a:t>
            </a:r>
            <a:r>
              <a:rPr lang="en-US" altLang="zh-CN" dirty="0"/>
              <a:t>value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57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视觉分拣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GT_GetBlowStatus</a:t>
            </a:r>
            <a:r>
              <a:rPr lang="en-US" altLang="zh-CN" dirty="0"/>
              <a:t>(</a:t>
            </a:r>
            <a:r>
              <a:rPr lang="en-US" altLang="zh-CN" dirty="0" err="1"/>
              <a:t>TBlowStatus</a:t>
            </a:r>
            <a:r>
              <a:rPr lang="en-US" altLang="zh-CN" dirty="0"/>
              <a:t> *</a:t>
            </a:r>
            <a:r>
              <a:rPr lang="en-US" altLang="zh-CN" dirty="0" err="1"/>
              <a:t>pStatus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unsigned long </a:t>
            </a:r>
            <a:r>
              <a:rPr lang="en-US" altLang="zh-CN" dirty="0" err="1"/>
              <a:t>commandCount</a:t>
            </a:r>
            <a:r>
              <a:rPr lang="en-US" altLang="zh-CN" dirty="0"/>
              <a:t>;    // </a:t>
            </a:r>
            <a:r>
              <a:rPr lang="zh-CN" altLang="en-US" dirty="0"/>
              <a:t>发送吹气指令的数量</a:t>
            </a:r>
          </a:p>
          <a:p>
            <a:pPr marL="0" indent="0">
              <a:buNone/>
            </a:pPr>
            <a:r>
              <a:rPr lang="en-US" altLang="zh-CN" dirty="0"/>
              <a:t>short </a:t>
            </a:r>
            <a:r>
              <a:rPr lang="en-US" altLang="zh-CN" dirty="0" err="1"/>
              <a:t>commandTooMany</a:t>
            </a:r>
            <a:r>
              <a:rPr lang="en-US" altLang="zh-CN" dirty="0"/>
              <a:t>;// </a:t>
            </a:r>
            <a:r>
              <a:rPr lang="zh-CN" altLang="en-US" dirty="0"/>
              <a:t>吹气指令比穿过最后一个相机的工件数量多</a:t>
            </a:r>
          </a:p>
          <a:p>
            <a:pPr marL="0" indent="0">
              <a:buNone/>
            </a:pPr>
            <a:r>
              <a:rPr lang="en-US" altLang="zh-CN" dirty="0"/>
              <a:t>short </a:t>
            </a:r>
            <a:r>
              <a:rPr lang="en-US" altLang="zh-CN" dirty="0" err="1"/>
              <a:t>commandTooLittle</a:t>
            </a:r>
            <a:r>
              <a:rPr lang="en-US" altLang="zh-CN" dirty="0"/>
              <a:t>;// </a:t>
            </a:r>
            <a:r>
              <a:rPr lang="zh-CN" altLang="en-US" dirty="0"/>
              <a:t>吹气指令比穿过最后一个相机的工件数量少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TBlowStatus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92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视觉分拣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GT_GetBlowStatus</a:t>
            </a:r>
            <a:r>
              <a:rPr lang="en-US" altLang="zh-CN" dirty="0"/>
              <a:t>(</a:t>
            </a:r>
            <a:r>
              <a:rPr lang="en-US" altLang="zh-CN" dirty="0" err="1"/>
              <a:t>TBlowStatus</a:t>
            </a:r>
            <a:r>
              <a:rPr lang="en-US" altLang="zh-CN" dirty="0"/>
              <a:t> *</a:t>
            </a:r>
            <a:r>
              <a:rPr lang="en-US" altLang="zh-CN" dirty="0" err="1"/>
              <a:t>pStatus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unsigned </a:t>
            </a:r>
            <a:r>
              <a:rPr lang="en-US" altLang="zh-CN" dirty="0"/>
              <a:t>long </a:t>
            </a:r>
            <a:r>
              <a:rPr lang="en-US" altLang="zh-CN" dirty="0" err="1"/>
              <a:t>countFind</a:t>
            </a:r>
            <a:r>
              <a:rPr lang="en-US" altLang="zh-CN" dirty="0"/>
              <a:t>;                </a:t>
            </a:r>
            <a:r>
              <a:rPr lang="en-US" altLang="zh-CN" dirty="0" smtClean="0"/>
              <a:t>   // </a:t>
            </a:r>
            <a:r>
              <a:rPr lang="zh-CN" altLang="en-US" dirty="0"/>
              <a:t>过检测点数量</a:t>
            </a:r>
          </a:p>
          <a:p>
            <a:pPr marL="0" indent="0">
              <a:buNone/>
            </a:pPr>
            <a:r>
              <a:rPr lang="en-US" altLang="zh-CN" dirty="0" smtClean="0"/>
              <a:t>unsigned </a:t>
            </a:r>
            <a:r>
              <a:rPr lang="en-US" altLang="zh-CN" dirty="0"/>
              <a:t>long </a:t>
            </a:r>
            <a:r>
              <a:rPr lang="en-US" altLang="zh-CN" dirty="0" err="1"/>
              <a:t>countCrossCamera</a:t>
            </a:r>
            <a:r>
              <a:rPr lang="en-US" altLang="zh-CN" dirty="0"/>
              <a:t>;   </a:t>
            </a:r>
            <a:r>
              <a:rPr lang="en-US" altLang="zh-CN" dirty="0" smtClean="0"/>
              <a:t>// </a:t>
            </a:r>
            <a:r>
              <a:rPr lang="zh-CN" altLang="en-US" dirty="0"/>
              <a:t>穿越所有相机的数量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TPieceStatus</a:t>
            </a:r>
            <a:r>
              <a:rPr lang="en-US" altLang="zh-CN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55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 smtClean="0"/>
              <a:t>GT_GoHome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GT_GetHomePrm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GT_GetHomeStatus</a:t>
            </a:r>
            <a:endParaRPr lang="zh-CN" altLang="en-US" dirty="0"/>
          </a:p>
        </p:txBody>
      </p:sp>
      <p:sp>
        <p:nvSpPr>
          <p:cNvPr id="4098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D0F123B-024F-49BD-9E47-581BFA61EF14}" type="slidenum">
              <a:rPr lang="zh-CN" altLang="en-US"/>
              <a:pPr/>
              <a:t>17</a:t>
            </a:fld>
            <a:endParaRPr lang="en-US" altLang="zh-CN"/>
          </a:p>
        </p:txBody>
      </p:sp>
      <p:pic>
        <p:nvPicPr>
          <p:cNvPr id="4100" name="图片 44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703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#define HOME_MODE_LIMIT					(10)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#define HOME_MODE_LIMIT_HOME				(11)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#define HOME_MODE_LIMIT_INDEX				(12)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#define HOME_MODE_LIMIT_HOME_INDEX			(13)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HOME_MODE_HOME					(20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HOME_MODE_HOME_INDEX				(22)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smtClean="0"/>
              <a:t>HOME_MODE_INDEX</a:t>
            </a:r>
            <a:r>
              <a:rPr lang="en-US" altLang="zh-CN" dirty="0"/>
              <a:t>				</a:t>
            </a:r>
            <a:r>
              <a:rPr lang="en-US" altLang="zh-CN" dirty="0" smtClean="0"/>
              <a:t>	(</a:t>
            </a:r>
            <a:r>
              <a:rPr lang="en-US" altLang="zh-CN" dirty="0"/>
              <a:t>30)</a:t>
            </a:r>
            <a:endParaRPr lang="zh-CN" altLang="en-US" dirty="0"/>
          </a:p>
        </p:txBody>
      </p:sp>
      <p:sp>
        <p:nvSpPr>
          <p:cNvPr id="4098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D0F123B-024F-49BD-9E47-581BFA61EF14}" type="slidenum">
              <a:rPr lang="zh-CN" altLang="en-US"/>
              <a:pPr/>
              <a:t>18</a:t>
            </a:fld>
            <a:endParaRPr lang="en-US" altLang="zh-CN"/>
          </a:p>
        </p:txBody>
      </p:sp>
      <p:pic>
        <p:nvPicPr>
          <p:cNvPr id="4100" name="图片 44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76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#define HOME_ERROR_NONE					(0)</a:t>
            </a:r>
          </a:p>
          <a:p>
            <a:pPr marL="0" indent="0">
              <a:buNone/>
            </a:pPr>
            <a:r>
              <a:rPr lang="en-US" altLang="zh-CN" dirty="0"/>
              <a:t>#define HOME_ERROR_NOT_TRAP_MODE			(1)</a:t>
            </a:r>
          </a:p>
          <a:p>
            <a:pPr marL="0" indent="0">
              <a:buNone/>
            </a:pPr>
            <a:r>
              <a:rPr lang="en-US" altLang="zh-CN" dirty="0"/>
              <a:t>#define HOME_ERROR_DISABLE				(2)</a:t>
            </a:r>
          </a:p>
          <a:p>
            <a:pPr marL="0" indent="0">
              <a:buNone/>
            </a:pPr>
            <a:r>
              <a:rPr lang="en-US" altLang="zh-CN" dirty="0"/>
              <a:t>#define HOME_ERROR_ALARM				(3)</a:t>
            </a:r>
          </a:p>
          <a:p>
            <a:pPr marL="0" indent="0">
              <a:buNone/>
            </a:pPr>
            <a:r>
              <a:rPr lang="en-US" altLang="zh-CN" dirty="0"/>
              <a:t>#define HOME_ERROR_STOP					(4)</a:t>
            </a:r>
          </a:p>
          <a:p>
            <a:pPr marL="0" indent="0">
              <a:buNone/>
            </a:pPr>
            <a:r>
              <a:rPr lang="en-US" altLang="zh-CN" dirty="0"/>
              <a:t>#define </a:t>
            </a:r>
            <a:r>
              <a:rPr lang="en-US" altLang="zh-CN" dirty="0" smtClean="0"/>
              <a:t>HOME_ERROR_STAGE</a:t>
            </a:r>
            <a:r>
              <a:rPr lang="en-US" altLang="zh-CN" dirty="0"/>
              <a:t>				(5)</a:t>
            </a:r>
          </a:p>
          <a:p>
            <a:pPr marL="0" indent="0">
              <a:buNone/>
            </a:pPr>
            <a:r>
              <a:rPr lang="en-US" altLang="zh-CN" dirty="0"/>
              <a:t>#define HOME_ERROR_HOME_MODE				(6)</a:t>
            </a:r>
          </a:p>
          <a:p>
            <a:pPr marL="0" indent="0">
              <a:buNone/>
            </a:pPr>
            <a:r>
              <a:rPr lang="en-US" altLang="zh-CN" dirty="0"/>
              <a:t>#define </a:t>
            </a:r>
            <a:r>
              <a:rPr lang="en-US" altLang="zh-CN" dirty="0" smtClean="0"/>
              <a:t>HOME_ERROR_SET_CAPTURE_HOME</a:t>
            </a:r>
            <a:r>
              <a:rPr lang="en-US" altLang="zh-CN" dirty="0"/>
              <a:t>		(7)</a:t>
            </a:r>
          </a:p>
          <a:p>
            <a:pPr marL="0" indent="0">
              <a:buNone/>
            </a:pPr>
            <a:r>
              <a:rPr lang="en-US" altLang="zh-CN" dirty="0"/>
              <a:t>#define HOME_ERROR_NO_HOME				(8)</a:t>
            </a:r>
          </a:p>
          <a:p>
            <a:pPr marL="0" indent="0">
              <a:buNone/>
            </a:pPr>
            <a:r>
              <a:rPr lang="en-US" altLang="zh-CN" dirty="0"/>
              <a:t>#define </a:t>
            </a:r>
            <a:r>
              <a:rPr lang="en-US" altLang="zh-CN" dirty="0" smtClean="0"/>
              <a:t>HOME_ERROR_SET_CAPTURE_INDEX</a:t>
            </a:r>
            <a:r>
              <a:rPr lang="en-US" altLang="zh-CN" dirty="0"/>
              <a:t>	</a:t>
            </a:r>
            <a:r>
              <a:rPr lang="en-US" altLang="zh-CN" dirty="0" smtClean="0"/>
              <a:t>	(</a:t>
            </a:r>
            <a:r>
              <a:rPr lang="en-US" altLang="zh-CN" dirty="0"/>
              <a:t>9)</a:t>
            </a:r>
          </a:p>
          <a:p>
            <a:pPr marL="0" indent="0">
              <a:buNone/>
            </a:pPr>
            <a:r>
              <a:rPr lang="en-US" altLang="zh-CN" dirty="0"/>
              <a:t>#define HOME_ERROR_NO_INDEX				(10)</a:t>
            </a:r>
            <a:endParaRPr lang="zh-CN" altLang="en-US" dirty="0"/>
          </a:p>
        </p:txBody>
      </p:sp>
      <p:sp>
        <p:nvSpPr>
          <p:cNvPr id="4098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D0F123B-024F-49BD-9E47-581BFA61EF14}" type="slidenum">
              <a:rPr lang="zh-CN" altLang="en-US"/>
              <a:pPr/>
              <a:t>19</a:t>
            </a:fld>
            <a:endParaRPr lang="en-US" altLang="zh-CN"/>
          </a:p>
        </p:txBody>
      </p:sp>
      <p:pic>
        <p:nvPicPr>
          <p:cNvPr id="4100" name="图片 44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206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135563"/>
            <a:ext cx="5400675" cy="600075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3075" name="WordArt 10"/>
          <p:cNvSpPr>
            <a:spLocks noChangeArrowheads="1" noChangeShapeType="1" noTextEdit="1"/>
          </p:cNvSpPr>
          <p:nvPr/>
        </p:nvSpPr>
        <p:spPr bwMode="auto">
          <a:xfrm>
            <a:off x="468313" y="4221163"/>
            <a:ext cx="4813300" cy="504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400" i="0" kern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GTS</a:t>
            </a:r>
            <a:r>
              <a:rPr lang="zh-CN" altLang="en-US" sz="2400" i="0" kern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新功能介绍</a:t>
            </a:r>
            <a:endParaRPr lang="zh-CN" altLang="en-US" sz="2400" i="0" kern="1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6" name="WordArt 11"/>
          <p:cNvSpPr>
            <a:spLocks noChangeArrowheads="1" noChangeShapeType="1" noTextEdit="1"/>
          </p:cNvSpPr>
          <p:nvPr/>
        </p:nvSpPr>
        <p:spPr bwMode="auto">
          <a:xfrm flipV="1">
            <a:off x="468313" y="4746625"/>
            <a:ext cx="4813300" cy="3413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gradFill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chemeClr val="tx1">
                        <a:alpha val="14998"/>
                      </a:schemeClr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固高科技（深圳）有限公司</a:t>
            </a:r>
          </a:p>
        </p:txBody>
      </p:sp>
      <p:pic>
        <p:nvPicPr>
          <p:cNvPr id="3077" name="图片 5" descr="GT-LOGO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60350"/>
            <a:ext cx="18732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4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#define HOME_STAGE_IDLE					(0)</a:t>
            </a:r>
          </a:p>
          <a:p>
            <a:pPr marL="0" indent="0">
              <a:buNone/>
            </a:pPr>
            <a:r>
              <a:rPr lang="en-US" altLang="zh-CN" dirty="0"/>
              <a:t>#define HOME_STAGE_START					(1)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HOME_STAGE_SEARCH_LIMIT			(10)</a:t>
            </a:r>
          </a:p>
          <a:p>
            <a:pPr marL="0" indent="0">
              <a:buNone/>
            </a:pPr>
            <a:r>
              <a:rPr lang="en-US" altLang="zh-CN" dirty="0"/>
              <a:t>#define HOME_STAGE_SEARCH_LIMIT_STOP		(11)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HOME_STAGE_SEARCH_LIMIT_ESCAPE		(13)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HOME_STAGE_SEARCH_LIMIT_RETURN		(15)</a:t>
            </a:r>
          </a:p>
          <a:p>
            <a:pPr marL="0" indent="0">
              <a:buNone/>
            </a:pPr>
            <a:r>
              <a:rPr lang="en-US" altLang="zh-CN" dirty="0"/>
              <a:t>#define </a:t>
            </a:r>
            <a:r>
              <a:rPr lang="en-US" altLang="zh-CN" dirty="0" smtClean="0"/>
              <a:t>HOME_STAGE_SEARCH_LIMIT_RETURN_STOP	(</a:t>
            </a:r>
            <a:r>
              <a:rPr lang="en-US" altLang="zh-CN" dirty="0"/>
              <a:t>16)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#define </a:t>
            </a:r>
            <a:r>
              <a:rPr lang="en-US" altLang="zh-CN" dirty="0"/>
              <a:t>HOME_STAGE_SEARCH_HOME			(20)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HOME_STAGE_SEARCH_HOME_RETURN		(25)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HOME_STAGE_SEARCH_INDEX			(30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#define HOME_STAGE_GO_HOME				(80)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HOME_STAGE_END					(100)</a:t>
            </a:r>
            <a:endParaRPr lang="zh-CN" altLang="en-US" dirty="0"/>
          </a:p>
        </p:txBody>
      </p:sp>
      <p:sp>
        <p:nvSpPr>
          <p:cNvPr id="4098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D0F123B-024F-49BD-9E47-581BFA61EF14}" type="slidenum">
              <a:rPr lang="zh-CN" altLang="en-US"/>
              <a:pPr/>
              <a:t>20</a:t>
            </a:fld>
            <a:endParaRPr lang="en-US" altLang="zh-CN"/>
          </a:p>
        </p:txBody>
      </p:sp>
      <p:pic>
        <p:nvPicPr>
          <p:cNvPr id="4100" name="图片 44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161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回零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GT_GoHome</a:t>
            </a:r>
            <a:r>
              <a:rPr lang="en-US" altLang="zh-CN" dirty="0"/>
              <a:t>(short </a:t>
            </a:r>
            <a:r>
              <a:rPr lang="en-US" altLang="zh-CN" dirty="0" err="1"/>
              <a:t>axis,THomePrm</a:t>
            </a:r>
            <a:r>
              <a:rPr lang="en-US" altLang="zh-CN" dirty="0"/>
              <a:t> *</a:t>
            </a:r>
            <a:r>
              <a:rPr lang="en-US" altLang="zh-CN" dirty="0" err="1"/>
              <a:t>pHomePrm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short </a:t>
            </a:r>
            <a:r>
              <a:rPr lang="en-US" altLang="zh-CN" dirty="0"/>
              <a:t>mode;			</a:t>
            </a:r>
            <a:r>
              <a:rPr lang="en-US" altLang="zh-CN" dirty="0" smtClean="0"/>
              <a:t>// </a:t>
            </a:r>
            <a:r>
              <a:rPr lang="zh-CN" altLang="en-US" dirty="0"/>
              <a:t>回零模式</a:t>
            </a:r>
          </a:p>
          <a:p>
            <a:pPr marL="0" indent="0">
              <a:buNone/>
            </a:pPr>
            <a:r>
              <a:rPr lang="en-US" altLang="zh-CN" dirty="0" smtClean="0"/>
              <a:t>short </a:t>
            </a:r>
            <a:r>
              <a:rPr lang="en-US" altLang="zh-CN" dirty="0" err="1"/>
              <a:t>moveDir</a:t>
            </a:r>
            <a:r>
              <a:rPr lang="en-US" altLang="zh-CN" dirty="0"/>
              <a:t>;			// </a:t>
            </a:r>
            <a:r>
              <a:rPr lang="zh-CN" altLang="en-US" dirty="0"/>
              <a:t>设置启动搜索时的运动方向</a:t>
            </a:r>
          </a:p>
          <a:p>
            <a:pPr marL="0" indent="0">
              <a:buNone/>
            </a:pPr>
            <a:r>
              <a:rPr lang="en-US" altLang="zh-CN" dirty="0" smtClean="0"/>
              <a:t>short </a:t>
            </a:r>
            <a:r>
              <a:rPr lang="en-US" altLang="zh-CN" dirty="0" err="1"/>
              <a:t>indexDir</a:t>
            </a:r>
            <a:r>
              <a:rPr lang="en-US" altLang="zh-CN" dirty="0"/>
              <a:t>;			</a:t>
            </a:r>
            <a:r>
              <a:rPr lang="en-US" altLang="zh-CN" dirty="0" smtClean="0"/>
              <a:t>// </a:t>
            </a:r>
            <a:r>
              <a:rPr lang="zh-CN" altLang="en-US" dirty="0"/>
              <a:t>设置</a:t>
            </a:r>
            <a:r>
              <a:rPr lang="en-US" altLang="zh-CN" dirty="0"/>
              <a:t>Index</a:t>
            </a:r>
            <a:r>
              <a:rPr lang="zh-CN" altLang="en-US" dirty="0"/>
              <a:t>搜索方向</a:t>
            </a:r>
          </a:p>
          <a:p>
            <a:pPr marL="0" indent="0">
              <a:buNone/>
            </a:pPr>
            <a:r>
              <a:rPr lang="en-US" altLang="zh-CN" dirty="0" smtClean="0"/>
              <a:t>short </a:t>
            </a:r>
            <a:r>
              <a:rPr lang="en-US" altLang="zh-CN" dirty="0"/>
              <a:t>edge;			</a:t>
            </a:r>
            <a:r>
              <a:rPr lang="en-US" altLang="zh-CN" dirty="0" smtClean="0"/>
              <a:t>// </a:t>
            </a:r>
            <a:r>
              <a:rPr lang="zh-CN" altLang="en-US" dirty="0"/>
              <a:t>设置捕获沿</a:t>
            </a:r>
          </a:p>
          <a:p>
            <a:pPr marL="0" indent="0">
              <a:buNone/>
            </a:pPr>
            <a:r>
              <a:rPr lang="en-US" altLang="zh-CN" dirty="0" smtClean="0"/>
              <a:t>short </a:t>
            </a:r>
            <a:r>
              <a:rPr lang="en-US" altLang="zh-CN" dirty="0" err="1"/>
              <a:t>triggerIndex</a:t>
            </a:r>
            <a:r>
              <a:rPr lang="en-US" altLang="zh-CN" dirty="0"/>
              <a:t>;		// </a:t>
            </a:r>
            <a:r>
              <a:rPr lang="zh-CN" altLang="en-US" dirty="0"/>
              <a:t>用于设置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double </a:t>
            </a:r>
            <a:r>
              <a:rPr lang="en-US" altLang="zh-CN" dirty="0" err="1"/>
              <a:t>velHigh</a:t>
            </a:r>
            <a:r>
              <a:rPr lang="en-US" altLang="zh-CN" dirty="0"/>
              <a:t>;			// Home</a:t>
            </a:r>
            <a:r>
              <a:rPr lang="zh-CN" altLang="en-US" dirty="0"/>
              <a:t>搜索速度</a:t>
            </a:r>
          </a:p>
          <a:p>
            <a:pPr marL="0" indent="0">
              <a:buNone/>
            </a:pPr>
            <a:r>
              <a:rPr lang="en-US" altLang="zh-CN" dirty="0"/>
              <a:t>double </a:t>
            </a:r>
            <a:r>
              <a:rPr lang="en-US" altLang="zh-CN" dirty="0" err="1"/>
              <a:t>velLow</a:t>
            </a:r>
            <a:r>
              <a:rPr lang="en-US" altLang="zh-CN" dirty="0"/>
              <a:t>;			// Index</a:t>
            </a:r>
            <a:r>
              <a:rPr lang="zh-CN" altLang="en-US" dirty="0"/>
              <a:t>搜索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……</a:t>
            </a:r>
            <a:r>
              <a:rPr lang="en-US" altLang="zh-CN" dirty="0"/>
              <a:t>							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THomePrm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122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B85B502-24ED-4B79-8EAE-D4D9DD312A3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5124" name="WordArt 8"/>
          <p:cNvSpPr>
            <a:spLocks noChangeArrowheads="1" noChangeShapeType="1" noTextEdit="1"/>
          </p:cNvSpPr>
          <p:nvPr/>
        </p:nvSpPr>
        <p:spPr bwMode="auto">
          <a:xfrm>
            <a:off x="3765550" y="32607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5126" name="WordArt 14"/>
          <p:cNvSpPr>
            <a:spLocks noChangeArrowheads="1" noChangeShapeType="1" noTextEdit="1"/>
          </p:cNvSpPr>
          <p:nvPr/>
        </p:nvSpPr>
        <p:spPr bwMode="auto">
          <a:xfrm>
            <a:off x="3765550" y="17113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pic>
        <p:nvPicPr>
          <p:cNvPr id="5127" name="图片 15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9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回零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……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/>
              <a:t>acc</a:t>
            </a:r>
            <a:r>
              <a:rPr lang="en-US" altLang="zh-CN" dirty="0"/>
              <a:t>;					</a:t>
            </a:r>
          </a:p>
          <a:p>
            <a:pPr marL="0" indent="0">
              <a:buNone/>
            </a:pPr>
            <a:r>
              <a:rPr lang="en-US" altLang="zh-CN" dirty="0"/>
              <a:t>double </a:t>
            </a:r>
            <a:r>
              <a:rPr lang="en-US" altLang="zh-CN" dirty="0" err="1"/>
              <a:t>dec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short </a:t>
            </a:r>
            <a:r>
              <a:rPr lang="en-US" altLang="zh-CN" dirty="0" err="1"/>
              <a:t>smoothTime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long </a:t>
            </a:r>
            <a:r>
              <a:rPr lang="en-US" altLang="zh-CN" dirty="0" err="1"/>
              <a:t>homeOffset</a:t>
            </a:r>
            <a:r>
              <a:rPr lang="en-US" altLang="zh-CN" dirty="0"/>
              <a:t>;		</a:t>
            </a:r>
            <a:r>
              <a:rPr lang="en-US" altLang="zh-CN" dirty="0" smtClean="0"/>
              <a:t>// </a:t>
            </a:r>
            <a:r>
              <a:rPr lang="zh-CN" altLang="en-US" dirty="0"/>
              <a:t>原点偏移</a:t>
            </a:r>
          </a:p>
          <a:p>
            <a:pPr marL="0" indent="0">
              <a:buNone/>
            </a:pPr>
            <a:r>
              <a:rPr lang="en-US" altLang="zh-CN" dirty="0" smtClean="0"/>
              <a:t>long </a:t>
            </a:r>
            <a:r>
              <a:rPr lang="en-US" altLang="zh-CN" dirty="0" err="1"/>
              <a:t>searchHomeDistance</a:t>
            </a:r>
            <a:r>
              <a:rPr lang="en-US" altLang="zh-CN" dirty="0"/>
              <a:t>;	</a:t>
            </a:r>
            <a:r>
              <a:rPr lang="en-US" altLang="zh-CN" dirty="0" smtClean="0"/>
              <a:t>// </a:t>
            </a:r>
            <a:r>
              <a:rPr lang="en-US" altLang="zh-CN" dirty="0"/>
              <a:t>Home</a:t>
            </a:r>
            <a:r>
              <a:rPr lang="zh-CN" altLang="en-US" dirty="0"/>
              <a:t>最大搜索距离，为</a:t>
            </a:r>
            <a:r>
              <a:rPr lang="en-US" altLang="zh-CN" dirty="0"/>
              <a:t>0</a:t>
            </a:r>
            <a:r>
              <a:rPr lang="zh-CN" altLang="en-US" dirty="0"/>
              <a:t>表示不限制</a:t>
            </a:r>
          </a:p>
          <a:p>
            <a:pPr marL="0" indent="0">
              <a:buNone/>
            </a:pPr>
            <a:r>
              <a:rPr lang="en-US" altLang="zh-CN" dirty="0" smtClean="0"/>
              <a:t>long </a:t>
            </a:r>
            <a:r>
              <a:rPr lang="en-US" altLang="zh-CN" dirty="0" err="1"/>
              <a:t>searchIndexDistance</a:t>
            </a:r>
            <a:r>
              <a:rPr lang="en-US" altLang="zh-CN" dirty="0"/>
              <a:t>;	</a:t>
            </a:r>
            <a:r>
              <a:rPr lang="en-US" altLang="zh-CN" dirty="0" smtClean="0"/>
              <a:t>// </a:t>
            </a:r>
            <a:r>
              <a:rPr lang="en-US" altLang="zh-CN" dirty="0"/>
              <a:t>Index</a:t>
            </a:r>
            <a:r>
              <a:rPr lang="zh-CN" altLang="en-US" dirty="0"/>
              <a:t>最大搜索距离，为</a:t>
            </a:r>
            <a:r>
              <a:rPr lang="en-US" altLang="zh-CN" dirty="0"/>
              <a:t>0</a:t>
            </a:r>
            <a:r>
              <a:rPr lang="zh-CN" altLang="en-US" dirty="0"/>
              <a:t>表示不限制</a:t>
            </a:r>
          </a:p>
          <a:p>
            <a:pPr marL="0" indent="0">
              <a:buNone/>
            </a:pPr>
            <a:r>
              <a:rPr lang="en-US" altLang="zh-CN" dirty="0" smtClean="0"/>
              <a:t>long </a:t>
            </a:r>
            <a:r>
              <a:rPr lang="en-US" altLang="zh-CN" dirty="0" err="1"/>
              <a:t>escapeStep</a:t>
            </a:r>
            <a:r>
              <a:rPr lang="en-US" altLang="zh-CN" dirty="0"/>
              <a:t>;		</a:t>
            </a:r>
            <a:r>
              <a:rPr lang="en-US" altLang="zh-CN" dirty="0" smtClean="0"/>
              <a:t>// </a:t>
            </a:r>
            <a:r>
              <a:rPr lang="zh-CN" altLang="en-US" dirty="0"/>
              <a:t>脱离</a:t>
            </a:r>
            <a:r>
              <a:rPr lang="zh-CN" altLang="en-US" dirty="0" smtClean="0"/>
              <a:t>步长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 err="1"/>
              <a:t>THomePrm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122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B85B502-24ED-4B79-8EAE-D4D9DD312A35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124" name="WordArt 8"/>
          <p:cNvSpPr>
            <a:spLocks noChangeArrowheads="1" noChangeShapeType="1" noTextEdit="1"/>
          </p:cNvSpPr>
          <p:nvPr/>
        </p:nvSpPr>
        <p:spPr bwMode="auto">
          <a:xfrm>
            <a:off x="3765550" y="32607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5126" name="WordArt 14"/>
          <p:cNvSpPr>
            <a:spLocks noChangeArrowheads="1" noChangeShapeType="1" noTextEdit="1"/>
          </p:cNvSpPr>
          <p:nvPr/>
        </p:nvSpPr>
        <p:spPr bwMode="auto">
          <a:xfrm>
            <a:off x="3765550" y="17113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pic>
        <p:nvPicPr>
          <p:cNvPr id="5127" name="图片 15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0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回零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GT_GetHomeStatus</a:t>
            </a:r>
            <a:r>
              <a:rPr lang="en-US" altLang="zh-CN" dirty="0"/>
              <a:t>(short </a:t>
            </a:r>
            <a:r>
              <a:rPr lang="en-US" altLang="zh-CN" dirty="0" err="1"/>
              <a:t>axis,THomeStatus</a:t>
            </a:r>
            <a:r>
              <a:rPr lang="en-US" altLang="zh-CN" dirty="0"/>
              <a:t> *</a:t>
            </a:r>
            <a:r>
              <a:rPr lang="en-US" altLang="zh-CN" dirty="0" err="1"/>
              <a:t>pHomeStatus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short </a:t>
            </a:r>
            <a:r>
              <a:rPr lang="en-US" altLang="zh-CN" dirty="0"/>
              <a:t>run;</a:t>
            </a:r>
          </a:p>
          <a:p>
            <a:pPr marL="0" indent="0">
              <a:buNone/>
            </a:pPr>
            <a:r>
              <a:rPr lang="en-US" altLang="zh-CN" dirty="0" smtClean="0"/>
              <a:t>short </a:t>
            </a:r>
            <a:r>
              <a:rPr lang="en-US" altLang="zh-CN" dirty="0"/>
              <a:t>stage;</a:t>
            </a:r>
          </a:p>
          <a:p>
            <a:pPr marL="0" indent="0">
              <a:buNone/>
            </a:pPr>
            <a:r>
              <a:rPr lang="en-US" altLang="zh-CN" dirty="0" smtClean="0"/>
              <a:t>short </a:t>
            </a:r>
            <a:r>
              <a:rPr lang="en-US" altLang="zh-CN" dirty="0"/>
              <a:t>error;</a:t>
            </a:r>
          </a:p>
          <a:p>
            <a:pPr marL="0" indent="0">
              <a:buNone/>
            </a:pPr>
            <a:r>
              <a:rPr lang="en-US" altLang="zh-CN" dirty="0" smtClean="0"/>
              <a:t>long </a:t>
            </a:r>
            <a:r>
              <a:rPr lang="en-US" altLang="zh-CN" dirty="0" err="1"/>
              <a:t>capturePos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long </a:t>
            </a:r>
            <a:r>
              <a:rPr lang="en-US" altLang="zh-CN" dirty="0" err="1"/>
              <a:t>targetPos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THomeStatus</a:t>
            </a:r>
            <a:r>
              <a:rPr lang="en-US" altLang="zh-CN" dirty="0"/>
              <a:t>;</a:t>
            </a:r>
          </a:p>
        </p:txBody>
      </p:sp>
      <p:sp>
        <p:nvSpPr>
          <p:cNvPr id="5122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B85B502-24ED-4B79-8EAE-D4D9DD312A35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124" name="WordArt 8"/>
          <p:cNvSpPr>
            <a:spLocks noChangeArrowheads="1" noChangeShapeType="1" noTextEdit="1"/>
          </p:cNvSpPr>
          <p:nvPr/>
        </p:nvSpPr>
        <p:spPr bwMode="auto">
          <a:xfrm>
            <a:off x="3765550" y="32607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5126" name="WordArt 14"/>
          <p:cNvSpPr>
            <a:spLocks noChangeArrowheads="1" noChangeShapeType="1" noTextEdit="1"/>
          </p:cNvSpPr>
          <p:nvPr/>
        </p:nvSpPr>
        <p:spPr bwMode="auto">
          <a:xfrm>
            <a:off x="3765550" y="17113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pic>
        <p:nvPicPr>
          <p:cNvPr id="5127" name="图片 15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2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b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WordArt 5"/>
          <p:cNvSpPr>
            <a:spLocks noChangeArrowheads="1" noChangeShapeType="1" noTextEdit="1"/>
          </p:cNvSpPr>
          <p:nvPr/>
        </p:nvSpPr>
        <p:spPr bwMode="auto">
          <a:xfrm>
            <a:off x="3257550" y="836613"/>
            <a:ext cx="2465388" cy="6080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latin typeface="黑体" panose="02010609060101010101" pitchFamily="49" charset="-122"/>
                <a:ea typeface="黑体" panose="02010609060101010101" pitchFamily="49" charset="-122"/>
              </a:rPr>
              <a:t>谢谢观赏</a:t>
            </a:r>
          </a:p>
        </p:txBody>
      </p:sp>
      <p:sp>
        <p:nvSpPr>
          <p:cNvPr id="6148" name="WordArt 6"/>
          <p:cNvSpPr>
            <a:spLocks noChangeArrowheads="1" noChangeShapeType="1" noTextEdit="1"/>
          </p:cNvSpPr>
          <p:nvPr/>
        </p:nvSpPr>
        <p:spPr bwMode="auto">
          <a:xfrm flipV="1">
            <a:off x="3194050" y="1504950"/>
            <a:ext cx="2465388" cy="266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gradFill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chemeClr val="tx1">
                        <a:alpha val="17998"/>
                      </a:schemeClr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谢谢观赏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B85B502-24ED-4B79-8EAE-D4D9DD312A35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平面误差补偿</a:t>
            </a:r>
          </a:p>
        </p:txBody>
      </p:sp>
      <p:sp>
        <p:nvSpPr>
          <p:cNvPr id="5124" name="WordArt 8"/>
          <p:cNvSpPr>
            <a:spLocks noChangeArrowheads="1" noChangeShapeType="1" noTextEdit="1"/>
          </p:cNvSpPr>
          <p:nvPr/>
        </p:nvSpPr>
        <p:spPr bwMode="auto">
          <a:xfrm>
            <a:off x="4341614" y="290068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5125" name="WordArt 12"/>
          <p:cNvSpPr>
            <a:spLocks noChangeArrowheads="1" noChangeShapeType="1" noTextEdit="1"/>
          </p:cNvSpPr>
          <p:nvPr/>
        </p:nvSpPr>
        <p:spPr bwMode="auto">
          <a:xfrm>
            <a:off x="4341614" y="4492948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sp>
        <p:nvSpPr>
          <p:cNvPr id="5126" name="WordArt 14"/>
          <p:cNvSpPr>
            <a:spLocks noChangeArrowheads="1" noChangeShapeType="1" noTextEdit="1"/>
          </p:cNvSpPr>
          <p:nvPr/>
        </p:nvSpPr>
        <p:spPr bwMode="auto">
          <a:xfrm>
            <a:off x="3765550" y="17113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pic>
        <p:nvPicPr>
          <p:cNvPr id="5127" name="图片 15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>
            <a:off x="1619672" y="4941168"/>
            <a:ext cx="41888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2915816" y="2708920"/>
            <a:ext cx="41888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/>
          <p:nvPr/>
        </p:nvCxnSpPr>
        <p:spPr bwMode="auto">
          <a:xfrm flipV="1">
            <a:off x="1619672" y="2708920"/>
            <a:ext cx="1296144" cy="2232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3015951" y="2708920"/>
            <a:ext cx="1296144" cy="2232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 flipV="1">
            <a:off x="4427984" y="2708920"/>
            <a:ext cx="1296144" cy="2232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5808509" y="2708920"/>
            <a:ext cx="1296144" cy="2232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2267744" y="3825044"/>
            <a:ext cx="41888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 flipV="1">
            <a:off x="5076056" y="3212976"/>
            <a:ext cx="0" cy="6120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 flipV="1">
            <a:off x="3664023" y="3376824"/>
            <a:ext cx="0" cy="4482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4434407" y="4600898"/>
            <a:ext cx="0" cy="3635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flipV="1">
            <a:off x="3022374" y="4352359"/>
            <a:ext cx="0" cy="6120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V="1">
            <a:off x="4307501" y="2260700"/>
            <a:ext cx="0" cy="4482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V="1">
            <a:off x="5724128" y="2484810"/>
            <a:ext cx="0" cy="2241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flipV="1">
            <a:off x="2267744" y="3212976"/>
            <a:ext cx="0" cy="6120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1626095" y="4600898"/>
            <a:ext cx="0" cy="3635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V="1">
            <a:off x="2915816" y="2484810"/>
            <a:ext cx="0" cy="2241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flipV="1">
            <a:off x="6456581" y="3376824"/>
            <a:ext cx="0" cy="4482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V="1">
            <a:off x="5814932" y="4352359"/>
            <a:ext cx="0" cy="6120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7100059" y="2260700"/>
            <a:ext cx="0" cy="4482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平面误差补偿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4</a:t>
            </a:fld>
            <a:endParaRPr lang="en-US" altLang="zh-CN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520000"/>
            <a:ext cx="4320000" cy="2759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12" y="2520000"/>
            <a:ext cx="4320000" cy="27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D0F123B-024F-49BD-9E47-581BFA61EF1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平面误差补偿</a:t>
            </a:r>
            <a:endParaRPr lang="zh-CN" altLang="en-US" dirty="0" smtClean="0"/>
          </a:p>
        </p:txBody>
      </p:sp>
      <p:pic>
        <p:nvPicPr>
          <p:cNvPr id="4100" name="图片 44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71600" y="2348880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0" dirty="0" smtClean="0"/>
              <a:t>GT_SetCompensate2DTable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0" dirty="0" smtClean="0"/>
              <a:t>GT_GetCompensate2DTable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0" dirty="0" smtClean="0"/>
              <a:t>GT_SetCompensate2D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0" dirty="0" smtClean="0"/>
              <a:t>GT_GetCompensate2D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0" dirty="0"/>
              <a:t>GT_GetCompensate2DValue</a:t>
            </a:r>
            <a:endParaRPr lang="zh-CN" altLang="en-US" sz="2400" i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D0F123B-024F-49BD-9E47-581BFA61EF1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平面误差补偿</a:t>
            </a:r>
            <a:endParaRPr lang="zh-CN" altLang="en-US" dirty="0" smtClean="0"/>
          </a:p>
        </p:txBody>
      </p:sp>
      <p:pic>
        <p:nvPicPr>
          <p:cNvPr id="4100" name="图片 44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11560" y="234888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dirty="0" smtClean="0"/>
              <a:t>GT_SetCompensate2DTable(short </a:t>
            </a:r>
            <a:r>
              <a:rPr lang="en-US" altLang="zh-CN" sz="2000" i="0" dirty="0" err="1"/>
              <a:t>tableIndex</a:t>
            </a:r>
            <a:r>
              <a:rPr lang="en-US" altLang="zh-CN" sz="2000" i="0" dirty="0" smtClean="0"/>
              <a:t>, TCompensate2DTable </a:t>
            </a:r>
            <a:r>
              <a:rPr lang="en-US" altLang="zh-CN" sz="2000" i="0" dirty="0"/>
              <a:t>*</a:t>
            </a:r>
            <a:r>
              <a:rPr lang="en-US" altLang="zh-CN" sz="2000" i="0" dirty="0" err="1"/>
              <a:t>pTable</a:t>
            </a:r>
            <a:r>
              <a:rPr lang="en-US" altLang="zh-CN" sz="2000" i="0" dirty="0" smtClean="0"/>
              <a:t>,  long </a:t>
            </a:r>
            <a:r>
              <a:rPr lang="en-US" altLang="zh-CN" sz="2000" i="0" dirty="0"/>
              <a:t>*</a:t>
            </a:r>
            <a:r>
              <a:rPr lang="en-US" altLang="zh-CN" sz="2000" i="0" dirty="0" err="1" smtClean="0"/>
              <a:t>pData</a:t>
            </a:r>
            <a:r>
              <a:rPr lang="en-US" altLang="zh-CN" sz="2000" i="0" dirty="0" smtClean="0"/>
              <a:t>, short extend = 0)</a:t>
            </a:r>
          </a:p>
          <a:p>
            <a:endParaRPr lang="en-US" altLang="zh-CN" sz="2000" i="0" dirty="0"/>
          </a:p>
          <a:p>
            <a:r>
              <a:rPr lang="en-US" altLang="zh-CN" sz="2000" i="0" dirty="0" err="1" smtClean="0"/>
              <a:t>typedef</a:t>
            </a:r>
            <a:r>
              <a:rPr lang="en-US" altLang="zh-CN" sz="2000" i="0" dirty="0" smtClean="0"/>
              <a:t> </a:t>
            </a:r>
            <a:r>
              <a:rPr lang="en-US" altLang="zh-CN" sz="2000" i="0" dirty="0" err="1"/>
              <a:t>struct</a:t>
            </a:r>
            <a:r>
              <a:rPr lang="en-US" altLang="zh-CN" sz="2000" i="0" dirty="0"/>
              <a:t>  </a:t>
            </a:r>
          </a:p>
          <a:p>
            <a:r>
              <a:rPr lang="en-US" altLang="zh-CN" sz="2000" i="0" dirty="0"/>
              <a:t>{</a:t>
            </a:r>
          </a:p>
          <a:p>
            <a:r>
              <a:rPr lang="en-US" altLang="zh-CN" sz="2000" i="0" dirty="0" smtClean="0"/>
              <a:t>short </a:t>
            </a:r>
            <a:r>
              <a:rPr lang="en-US" altLang="zh-CN" sz="2000" i="0" dirty="0"/>
              <a:t>count[2];                              </a:t>
            </a:r>
            <a:r>
              <a:rPr lang="en-US" altLang="zh-CN" sz="2000" i="0" dirty="0" smtClean="0"/>
              <a:t>// </a:t>
            </a:r>
            <a:r>
              <a:rPr lang="zh-CN" altLang="en-US" sz="2000" i="0" dirty="0"/>
              <a:t>行数和列数，最小值为</a:t>
            </a:r>
            <a:r>
              <a:rPr lang="en-US" altLang="zh-CN" sz="2000" i="0" dirty="0"/>
              <a:t>2</a:t>
            </a:r>
          </a:p>
          <a:p>
            <a:r>
              <a:rPr lang="en-US" altLang="zh-CN" sz="2000" i="0" dirty="0" smtClean="0"/>
              <a:t>long </a:t>
            </a:r>
            <a:r>
              <a:rPr lang="en-US" altLang="zh-CN" sz="2000" i="0" dirty="0" err="1"/>
              <a:t>posBegin</a:t>
            </a:r>
            <a:r>
              <a:rPr lang="en-US" altLang="zh-CN" sz="2000" i="0" dirty="0"/>
              <a:t>[2];                         </a:t>
            </a:r>
            <a:r>
              <a:rPr lang="en-US" altLang="zh-CN" sz="2000" i="0" dirty="0" smtClean="0"/>
              <a:t>// </a:t>
            </a:r>
            <a:r>
              <a:rPr lang="zh-CN" altLang="en-US" sz="2000" i="0" dirty="0"/>
              <a:t>起点位置</a:t>
            </a:r>
          </a:p>
          <a:p>
            <a:r>
              <a:rPr lang="en-US" altLang="zh-CN" sz="2000" i="0" dirty="0" smtClean="0"/>
              <a:t>long </a:t>
            </a:r>
            <a:r>
              <a:rPr lang="en-US" altLang="zh-CN" sz="2000" i="0" dirty="0"/>
              <a:t>step[2];                                 // </a:t>
            </a:r>
            <a:r>
              <a:rPr lang="zh-CN" altLang="en-US" sz="2000" i="0" dirty="0"/>
              <a:t>步长</a:t>
            </a:r>
          </a:p>
          <a:p>
            <a:r>
              <a:rPr lang="en-US" altLang="zh-CN" sz="2000" i="0" dirty="0"/>
              <a:t>} TCompensate2DTable;</a:t>
            </a:r>
            <a:endParaRPr lang="en-US" altLang="zh-CN" sz="2000" i="0" dirty="0" smtClean="0"/>
          </a:p>
        </p:txBody>
      </p:sp>
    </p:spTree>
    <p:extLst>
      <p:ext uri="{BB962C8B-B14F-4D97-AF65-F5344CB8AC3E}">
        <p14:creationId xmlns:p14="http://schemas.microsoft.com/office/powerpoint/2010/main" val="200338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D0F123B-024F-49BD-9E47-581BFA61EF1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平面误差补偿</a:t>
            </a:r>
            <a:endParaRPr lang="zh-CN" altLang="en-US" dirty="0" smtClean="0"/>
          </a:p>
        </p:txBody>
      </p:sp>
      <p:pic>
        <p:nvPicPr>
          <p:cNvPr id="4100" name="图片 44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24662" y="1792125"/>
            <a:ext cx="6301725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TCompensate2DTable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[2][3];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// data[y][x]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[0][0] = 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[0][1] = 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20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[0][2] = 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[1][0] = 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[1][1] = 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20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[1][2] = 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5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hangingPunct="0"/>
            <a:r>
              <a:rPr lang="zh-CN" altLang="zh-CN" sz="1500" i="0" dirty="0" smtClean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zh-CN" altLang="zh-CN" sz="15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zh-CN" sz="1500" i="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</a:t>
            </a:r>
            <a:r>
              <a:rPr lang="zh-CN" altLang="zh-CN" sz="15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 = 3; </a:t>
            </a:r>
            <a:endParaRPr lang="en-US" altLang="zh-CN" sz="1500" i="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hangingPunct="0"/>
            <a:r>
              <a:rPr lang="zh-CN" altLang="zh-CN" sz="1500" i="0" dirty="0" smtClean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zh-CN" altLang="zh-CN" sz="15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zh-CN" sz="1500" i="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</a:t>
            </a:r>
            <a:r>
              <a:rPr lang="zh-CN" altLang="zh-CN" sz="15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 = 2; </a:t>
            </a:r>
            <a:endParaRPr lang="en-US" altLang="zh-CN" sz="1500" i="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hangingPunct="0"/>
            <a:r>
              <a:rPr lang="zh-CN" altLang="zh-CN" sz="1500" i="0" dirty="0" smtClean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zh-CN" altLang="zh-CN" sz="15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zh-CN" sz="1500" i="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posBegin</a:t>
            </a:r>
            <a:r>
              <a:rPr lang="zh-CN" altLang="zh-CN" sz="15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 = 0; </a:t>
            </a:r>
            <a:endParaRPr lang="en-US" altLang="zh-CN" sz="1500" i="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hangingPunct="0"/>
            <a:r>
              <a:rPr lang="zh-CN" altLang="zh-CN" sz="1500" i="0" dirty="0" smtClean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zh-CN" altLang="zh-CN" sz="15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zh-CN" sz="1500" i="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posBegin</a:t>
            </a:r>
            <a:r>
              <a:rPr lang="zh-CN" altLang="zh-CN" sz="15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 = 0; </a:t>
            </a:r>
            <a:endParaRPr lang="en-US" altLang="zh-CN" sz="1500" i="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hangingPunct="0"/>
            <a:r>
              <a:rPr lang="zh-CN" altLang="zh-CN" sz="1500" i="0" dirty="0" smtClean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zh-CN" altLang="zh-CN" sz="15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zh-CN" sz="1500" i="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zh-CN" altLang="zh-CN" sz="15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 = 100; </a:t>
            </a:r>
            <a:endParaRPr lang="en-US" altLang="zh-CN" sz="1500" i="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hangingPunct="0"/>
            <a:r>
              <a:rPr lang="zh-CN" altLang="zh-CN" sz="1500" i="0" dirty="0" smtClean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zh-CN" altLang="zh-CN" sz="15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zh-CN" sz="1500" i="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zh-CN" altLang="zh-CN" sz="15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 = 100</a:t>
            </a:r>
            <a:r>
              <a:rPr lang="zh-CN" altLang="zh-CN" sz="1500" i="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500" i="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hangingPunct="0"/>
            <a:endParaRPr lang="en-US" altLang="zh-CN" sz="1500" i="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0" hangingPunct="0"/>
            <a:r>
              <a:rPr lang="zh-CN" altLang="zh-CN" i="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rtn</a:t>
            </a:r>
            <a:r>
              <a:rPr lang="zh-CN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 = </a:t>
            </a:r>
            <a:r>
              <a:rPr lang="zh-CN" altLang="zh-CN" i="0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GT_SetCompensate2DTable</a:t>
            </a:r>
            <a:r>
              <a:rPr lang="zh-CN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(1,&amp;</a:t>
            </a:r>
            <a:r>
              <a:rPr lang="zh-CN" altLang="zh-CN" i="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zh-CN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,&amp;</a:t>
            </a:r>
            <a:r>
              <a:rPr lang="zh-CN" altLang="zh-CN" i="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zh-CN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[0][0]); </a:t>
            </a:r>
            <a:endParaRPr lang="en-US" altLang="zh-CN" i="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0" hangingPunct="0"/>
            <a:r>
              <a:rPr lang="zh-CN" altLang="zh-CN" i="0" dirty="0" smtClean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rtn</a:t>
            </a:r>
            <a:r>
              <a:rPr lang="zh-CN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 = </a:t>
            </a:r>
            <a:r>
              <a:rPr lang="zh-CN" altLang="zh-CN" i="0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GT_GetCompensate2DTable</a:t>
            </a:r>
            <a:r>
              <a:rPr lang="zh-CN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(1,&amp;</a:t>
            </a:r>
            <a:r>
              <a:rPr lang="zh-CN" altLang="zh-CN" i="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zh-CN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zh-CN" i="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3558297" y="4689140"/>
            <a:ext cx="28147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3558297" y="3573016"/>
            <a:ext cx="648072" cy="1116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4954576" y="3573016"/>
            <a:ext cx="648072" cy="1116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6366609" y="3573016"/>
            <a:ext cx="648072" cy="1116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4206369" y="3573016"/>
            <a:ext cx="28083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 flipH="1" flipV="1">
            <a:off x="6373032" y="4157204"/>
            <a:ext cx="1" cy="540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V="1">
            <a:off x="3574905" y="4502418"/>
            <a:ext cx="0" cy="180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flipV="1">
            <a:off x="4954576" y="4326187"/>
            <a:ext cx="0" cy="360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flipH="1" flipV="1">
            <a:off x="4211651" y="3044672"/>
            <a:ext cx="1" cy="54000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 flipV="1">
            <a:off x="5599634" y="3213016"/>
            <a:ext cx="0" cy="36000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flipV="1">
            <a:off x="7009104" y="3393016"/>
            <a:ext cx="0" cy="18000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6658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D0F123B-024F-49BD-9E47-581BFA61EF1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平面误差补偿</a:t>
            </a:r>
            <a:endParaRPr lang="zh-CN" altLang="en-US" dirty="0" smtClean="0"/>
          </a:p>
        </p:txBody>
      </p:sp>
      <p:pic>
        <p:nvPicPr>
          <p:cNvPr id="4100" name="图片 44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11560" y="198884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GT_SetCompensate2D(short axis,TCompensate2D *pComp2d</a:t>
            </a:r>
            <a:r>
              <a:rPr lang="en-US" altLang="zh-CN" sz="2400" i="0" dirty="0" smtClean="0"/>
              <a:t>)</a:t>
            </a:r>
          </a:p>
          <a:p>
            <a:endParaRPr lang="en-US" altLang="zh-CN" sz="2400" i="0" dirty="0" smtClean="0"/>
          </a:p>
          <a:p>
            <a:r>
              <a:rPr lang="en-US" altLang="zh-CN" sz="2400" i="0" dirty="0" err="1"/>
              <a:t>typedef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struct</a:t>
            </a:r>
            <a:r>
              <a:rPr lang="en-US" altLang="zh-CN" sz="2400" i="0" dirty="0"/>
              <a:t>  </a:t>
            </a:r>
          </a:p>
          <a:p>
            <a:r>
              <a:rPr lang="en-US" altLang="zh-CN" sz="2400" i="0" dirty="0"/>
              <a:t>{</a:t>
            </a:r>
          </a:p>
          <a:p>
            <a:r>
              <a:rPr lang="en-US" altLang="zh-CN" sz="2400" i="0" dirty="0" smtClean="0"/>
              <a:t>short </a:t>
            </a:r>
            <a:r>
              <a:rPr lang="en-US" altLang="zh-CN" sz="2400" i="0" dirty="0"/>
              <a:t>enable;                         </a:t>
            </a:r>
            <a:r>
              <a:rPr lang="en-US" altLang="zh-CN" sz="2400" i="0" dirty="0" smtClean="0"/>
              <a:t>// </a:t>
            </a:r>
            <a:r>
              <a:rPr lang="en-US" altLang="zh-CN" sz="2400" i="0" dirty="0"/>
              <a:t>2D</a:t>
            </a:r>
            <a:r>
              <a:rPr lang="zh-CN" altLang="en-US" sz="2400" i="0" dirty="0"/>
              <a:t>补偿使能标志</a:t>
            </a:r>
          </a:p>
          <a:p>
            <a:r>
              <a:rPr lang="en-US" altLang="zh-CN" sz="2400" i="0" dirty="0" smtClean="0"/>
              <a:t>short </a:t>
            </a:r>
            <a:r>
              <a:rPr lang="en-US" altLang="zh-CN" sz="2400" i="0" dirty="0" err="1"/>
              <a:t>tableIndex</a:t>
            </a:r>
            <a:r>
              <a:rPr lang="en-US" altLang="zh-CN" sz="2400" i="0" dirty="0"/>
              <a:t>;                   </a:t>
            </a:r>
            <a:r>
              <a:rPr lang="en-US" altLang="zh-CN" sz="2400" i="0" dirty="0" smtClean="0"/>
              <a:t>// </a:t>
            </a:r>
            <a:r>
              <a:rPr lang="zh-CN" altLang="en-US" sz="2400" i="0" dirty="0"/>
              <a:t>所使用的</a:t>
            </a:r>
            <a:r>
              <a:rPr lang="en-US" altLang="zh-CN" sz="2400" i="0" dirty="0"/>
              <a:t>2D</a:t>
            </a:r>
            <a:r>
              <a:rPr lang="zh-CN" altLang="en-US" sz="2400" i="0" dirty="0"/>
              <a:t>补偿表</a:t>
            </a:r>
          </a:p>
          <a:p>
            <a:r>
              <a:rPr lang="en-US" altLang="zh-CN" sz="2400" i="0" dirty="0" smtClean="0"/>
              <a:t>short </a:t>
            </a:r>
            <a:r>
              <a:rPr lang="en-US" altLang="zh-CN" sz="2400" i="0" dirty="0" err="1"/>
              <a:t>axisType</a:t>
            </a:r>
            <a:r>
              <a:rPr lang="en-US" altLang="zh-CN" sz="2400" i="0" dirty="0"/>
              <a:t>[2];	             </a:t>
            </a:r>
            <a:r>
              <a:rPr lang="en-US" altLang="zh-CN" sz="2400" i="0" dirty="0" smtClean="0"/>
              <a:t>// </a:t>
            </a:r>
            <a:r>
              <a:rPr lang="zh-CN" altLang="en-US" sz="2400" i="0" dirty="0"/>
              <a:t>查表轴类型</a:t>
            </a:r>
          </a:p>
          <a:p>
            <a:r>
              <a:rPr lang="en-US" altLang="zh-CN" sz="2400" i="0" dirty="0" smtClean="0"/>
              <a:t>short </a:t>
            </a:r>
            <a:r>
              <a:rPr lang="en-US" altLang="zh-CN" sz="2400" i="0" dirty="0" err="1"/>
              <a:t>axisIndex</a:t>
            </a:r>
            <a:r>
              <a:rPr lang="en-US" altLang="zh-CN" sz="2400" i="0" dirty="0"/>
              <a:t>[2];	        </a:t>
            </a:r>
            <a:r>
              <a:rPr lang="en-US" altLang="zh-CN" sz="2400" i="0" dirty="0" smtClean="0"/>
              <a:t>     </a:t>
            </a:r>
            <a:r>
              <a:rPr lang="en-US" altLang="zh-CN" sz="2400" i="0" dirty="0"/>
              <a:t>// </a:t>
            </a:r>
            <a:r>
              <a:rPr lang="zh-CN" altLang="en-US" sz="2400" i="0" dirty="0"/>
              <a:t>查表轴索引</a:t>
            </a:r>
          </a:p>
          <a:p>
            <a:r>
              <a:rPr lang="en-US" altLang="zh-CN" sz="2400" i="0" dirty="0"/>
              <a:t>} TCompensate2D;</a:t>
            </a:r>
          </a:p>
        </p:txBody>
      </p:sp>
    </p:spTree>
    <p:extLst>
      <p:ext uri="{BB962C8B-B14F-4D97-AF65-F5344CB8AC3E}">
        <p14:creationId xmlns:p14="http://schemas.microsoft.com/office/powerpoint/2010/main" val="2790087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D0F123B-024F-49BD-9E47-581BFA61EF1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平面误差补偿</a:t>
            </a:r>
            <a:endParaRPr lang="zh-CN" altLang="en-US" dirty="0" smtClean="0"/>
          </a:p>
        </p:txBody>
      </p:sp>
      <p:pic>
        <p:nvPicPr>
          <p:cNvPr id="4100" name="图片 44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8244" y="2132856"/>
            <a:ext cx="587853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TCompensate2D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comp2D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comp2D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enable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= 1;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comp2D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tableIndex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= 1;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comp2D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axisType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[0] =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MC_PROFILE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comp2D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axisIndex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[0] = 1;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comp2D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axisType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[1] =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MC_PROFILE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comp2D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axisIndex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[1] = 2;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rtn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=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GT_SetCompensate2D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(3,&amp;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comp2D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rtn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=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GT_GetCompensate2D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(3,&amp;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comp2D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9645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dridesign.com">
  <a:themeElements>
    <a:clrScheme name="nordridesign.com 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</TotalTime>
  <Words>474</Words>
  <Application>Microsoft Office PowerPoint</Application>
  <PresentationFormat>全屏显示(4:3)</PresentationFormat>
  <Paragraphs>222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MS UI Gothic</vt:lpstr>
      <vt:lpstr>黑体</vt:lpstr>
      <vt:lpstr>华文细黑</vt:lpstr>
      <vt:lpstr>宋体</vt:lpstr>
      <vt:lpstr>微软雅黑</vt:lpstr>
      <vt:lpstr>新宋体</vt:lpstr>
      <vt:lpstr>Arial</vt:lpstr>
      <vt:lpstr>Wingdings</vt:lpstr>
      <vt:lpstr>nordridesign.com</vt:lpstr>
      <vt:lpstr>PowerPoint 演示文稿</vt:lpstr>
      <vt:lpstr>PowerPoint 演示文稿</vt:lpstr>
      <vt:lpstr>平面误差补偿</vt:lpstr>
      <vt:lpstr>平面误差补偿</vt:lpstr>
      <vt:lpstr>平面误差补偿</vt:lpstr>
      <vt:lpstr>平面误差补偿</vt:lpstr>
      <vt:lpstr>平面误差补偿</vt:lpstr>
      <vt:lpstr>平面误差补偿</vt:lpstr>
      <vt:lpstr>平面误差补偿</vt:lpstr>
      <vt:lpstr>视觉分拣</vt:lpstr>
      <vt:lpstr>视觉分拣</vt:lpstr>
      <vt:lpstr>视觉分拣</vt:lpstr>
      <vt:lpstr>视觉分拣</vt:lpstr>
      <vt:lpstr>视觉分拣</vt:lpstr>
      <vt:lpstr>视觉分拣</vt:lpstr>
      <vt:lpstr>视觉分拣</vt:lpstr>
      <vt:lpstr>回零</vt:lpstr>
      <vt:lpstr>回零</vt:lpstr>
      <vt:lpstr>回零</vt:lpstr>
      <vt:lpstr>回零</vt:lpstr>
      <vt:lpstr>回零</vt:lpstr>
      <vt:lpstr>回零</vt:lpstr>
      <vt:lpstr>回零</vt:lpstr>
      <vt:lpstr>PowerPoint 演示文稿</vt:lpstr>
    </vt:vector>
  </TitlesOfParts>
  <Company>NordriDesign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liuzl</cp:lastModifiedBy>
  <cp:revision>258</cp:revision>
  <dcterms:created xsi:type="dcterms:W3CDTF">2008-05-06T01:42:58Z</dcterms:created>
  <dcterms:modified xsi:type="dcterms:W3CDTF">2015-08-08T09:07:44Z</dcterms:modified>
</cp:coreProperties>
</file>