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0" r:id="rId2"/>
    <p:sldId id="322" r:id="rId3"/>
    <p:sldId id="298" r:id="rId4"/>
    <p:sldId id="324" r:id="rId5"/>
    <p:sldId id="325" r:id="rId6"/>
    <p:sldId id="326" r:id="rId7"/>
    <p:sldId id="327" r:id="rId8"/>
    <p:sldId id="328" r:id="rId9"/>
    <p:sldId id="331" r:id="rId10"/>
    <p:sldId id="329" r:id="rId11"/>
    <p:sldId id="330" r:id="rId12"/>
    <p:sldId id="323" r:id="rId13"/>
    <p:sldId id="334" r:id="rId14"/>
    <p:sldId id="335" r:id="rId15"/>
    <p:sldId id="332" r:id="rId16"/>
    <p:sldId id="333" r:id="rId17"/>
    <p:sldId id="336" r:id="rId18"/>
    <p:sldId id="337" r:id="rId19"/>
    <p:sldId id="338" r:id="rId20"/>
    <p:sldId id="339" r:id="rId21"/>
    <p:sldId id="340" r:id="rId22"/>
    <p:sldId id="32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1317">
          <p15:clr>
            <a:srgbClr val="A4A3A4"/>
          </p15:clr>
        </p15:guide>
        <p15:guide id="3" orient="horz" pos="3961">
          <p15:clr>
            <a:srgbClr val="A4A3A4"/>
          </p15:clr>
        </p15:guide>
        <p15:guide id="4" orient="horz" pos="210">
          <p15:clr>
            <a:srgbClr val="A4A3A4"/>
          </p15:clr>
        </p15:guide>
        <p15:guide id="5" pos="5465">
          <p15:clr>
            <a:srgbClr val="A4A3A4"/>
          </p15:clr>
        </p15:guide>
        <p15:guide id="6" pos="2880">
          <p15:clr>
            <a:srgbClr val="A4A3A4"/>
          </p15:clr>
        </p15:guide>
        <p15:guide id="7" pos="2049">
          <p15:clr>
            <a:srgbClr val="A4A3A4"/>
          </p15:clr>
        </p15:guide>
        <p15:guide id="8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C1C1C"/>
    <a:srgbClr val="080808"/>
    <a:srgbClr val="C02500"/>
    <a:srgbClr val="FF6743"/>
    <a:srgbClr val="FF33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98" autoAdjust="0"/>
    <p:restoredTop sz="94548" autoAdjust="0"/>
  </p:normalViewPr>
  <p:slideViewPr>
    <p:cSldViewPr>
      <p:cViewPr varScale="1">
        <p:scale>
          <a:sx n="87" d="100"/>
          <a:sy n="87" d="100"/>
        </p:scale>
        <p:origin x="108" y="84"/>
      </p:cViewPr>
      <p:guideLst>
        <p:guide orient="horz" pos="2614"/>
        <p:guide orient="horz" pos="1317"/>
        <p:guide orient="horz" pos="3961"/>
        <p:guide orient="horz" pos="210"/>
        <p:guide pos="5465"/>
        <p:guide pos="2880"/>
        <p:guide pos="2049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FD238FE1-3093-4F8D-A8F4-5C408CB969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70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6" descr="bg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7286625" y="323850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b="1" i="0">
                <a:latin typeface="Arial" charset="0"/>
              </a:rPr>
              <a:t>LOGO</a:t>
            </a:r>
          </a:p>
        </p:txBody>
      </p:sp>
      <p:sp>
        <p:nvSpPr>
          <p:cNvPr id="26718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4173538"/>
            <a:ext cx="5399087" cy="1079500"/>
          </a:xfrm>
        </p:spPr>
        <p:txBody>
          <a:bodyPr/>
          <a:lstStyle>
            <a:lvl1pPr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6719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253038"/>
            <a:ext cx="5400675" cy="600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smtClean="0"/>
            </a:lvl1pPr>
          </a:lstStyle>
          <a:p>
            <a:r>
              <a:rPr lang="zh-CN" altLang="en-US" smtClean="0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790438808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06E38D2F-27EC-4ADC-BDE2-371321067D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01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31104AB-B71E-409E-A753-E6806D6E83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7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15900"/>
            <a:ext cx="583247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484313"/>
            <a:ext cx="8207375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497C42D-EF93-4FCB-9462-99DB7E59C0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05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15900"/>
            <a:ext cx="583247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484313"/>
            <a:ext cx="8207375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EEC3A497-C029-4077-AC53-D1620C750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08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98F790B-E285-40F0-ACED-5605881A38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4984E5C-13E8-4794-932E-568F0F6902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15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48B7126-3ADD-441D-AF92-D31CAF85BF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33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00903DA1-B6D3-459F-A83F-409D60B759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6BA4EBB-78D8-47BF-BAEA-386CC842AD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1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620960D1-D6A9-4F84-961E-2D3DAE563C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8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3C7D37C-1C23-4876-ACF6-95B17DE40E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08ACA06-58E2-41BD-BE40-F434889353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2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4" descr="bg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7"/>
          <p:cNvSpPr>
            <a:spLocks noChangeArrowheads="1"/>
          </p:cNvSpPr>
          <p:nvPr userDrawn="1"/>
        </p:nvSpPr>
        <p:spPr bwMode="gray">
          <a:xfrm>
            <a:off x="7286625" y="6288088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400" b="1" i="0">
                <a:latin typeface="Arial" charset="0"/>
              </a:rPr>
              <a:t>LOGO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1"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4461E1B-7034-4C66-BE91-C4A2BFD4477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15900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135563"/>
            <a:ext cx="5400675" cy="600075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运动控制技术研究院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Institute Of Motion Control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075" name="WordArt 10"/>
          <p:cNvSpPr>
            <a:spLocks noChangeArrowheads="1" noChangeShapeType="1" noTextEdit="1"/>
          </p:cNvSpPr>
          <p:nvPr/>
        </p:nvSpPr>
        <p:spPr bwMode="auto">
          <a:xfrm>
            <a:off x="468313" y="4221163"/>
            <a:ext cx="4813300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latin typeface="黑体" panose="02010609060101010101" pitchFamily="49" charset="-122"/>
                <a:ea typeface="黑体" panose="02010609060101010101" pitchFamily="49" charset="-122"/>
              </a:rPr>
              <a:t>固高科技（深圳）有限公司</a:t>
            </a:r>
          </a:p>
        </p:txBody>
      </p:sp>
      <p:sp>
        <p:nvSpPr>
          <p:cNvPr id="3076" name="WordArt 11"/>
          <p:cNvSpPr>
            <a:spLocks noChangeArrowheads="1" noChangeShapeType="1" noTextEdit="1"/>
          </p:cNvSpPr>
          <p:nvPr/>
        </p:nvSpPr>
        <p:spPr bwMode="auto">
          <a:xfrm flipV="1">
            <a:off x="468313" y="4746625"/>
            <a:ext cx="4813300" cy="341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4998"/>
                      </a:schemeClr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固高科技（深圳）有限公司</a:t>
            </a:r>
          </a:p>
        </p:txBody>
      </p:sp>
      <p:pic>
        <p:nvPicPr>
          <p:cNvPr id="3077" name="图片 5" descr="GT-LOGO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60350"/>
            <a:ext cx="18732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段类型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PT_SEGMENT_EVEN</a:t>
            </a:r>
          </a:p>
          <a:p>
            <a:pPr marL="0" indent="0">
              <a:buNone/>
            </a:pPr>
            <a:r>
              <a:rPr lang="zh-CN" altLang="en-US" dirty="0" smtClean="0"/>
              <a:t>确保</a:t>
            </a:r>
            <a:r>
              <a:rPr lang="zh-CN" altLang="en-US" dirty="0"/>
              <a:t>该</a:t>
            </a:r>
            <a:r>
              <a:rPr lang="zh-CN" altLang="en-US" dirty="0" smtClean="0"/>
              <a:t>段为匀速</a:t>
            </a:r>
            <a:endParaRPr lang="en-US" altLang="zh-CN" dirty="0" smtClean="0"/>
          </a:p>
        </p:txBody>
      </p:sp>
      <p:sp>
        <p:nvSpPr>
          <p:cNvPr id="5" name="WordArt 8"/>
          <p:cNvSpPr>
            <a:spLocks noChangeArrowheads="1" noChangeShapeType="1" noTextEdit="1"/>
          </p:cNvSpPr>
          <p:nvPr/>
        </p:nvSpPr>
        <p:spPr bwMode="auto">
          <a:xfrm>
            <a:off x="3765550" y="3836789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6" name="WordArt 12"/>
          <p:cNvSpPr>
            <a:spLocks noChangeArrowheads="1" noChangeShapeType="1" noTextEdit="1"/>
          </p:cNvSpPr>
          <p:nvPr/>
        </p:nvSpPr>
        <p:spPr bwMode="auto">
          <a:xfrm>
            <a:off x="3765550" y="5429052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83568" y="6093296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683568" y="2708920"/>
            <a:ext cx="0" cy="3384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83568" y="4509120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683568" y="258373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0312" y="568445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 bwMode="auto">
          <a:xfrm flipH="1" flipV="1">
            <a:off x="4103948" y="4519952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483768" y="4509120"/>
            <a:ext cx="1620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483768" y="3933056"/>
            <a:ext cx="0" cy="2160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4103948" y="3933056"/>
            <a:ext cx="0" cy="2160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2051720" y="620939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T=10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83133" y="619731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T=20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14546" y="615529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T=30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087724" y="413978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P=50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 bwMode="auto">
          <a:xfrm flipH="1">
            <a:off x="683568" y="4509120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695244" y="411065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=10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41105" y="413501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P=150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565879" y="412739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P=200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2483768" y="4869160"/>
            <a:ext cx="1620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483768" y="3933056"/>
            <a:ext cx="1620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3747359" y="334134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P&gt;150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39765" y="502685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P&lt;150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段类型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68313" y="6256486"/>
            <a:ext cx="1439862" cy="196850"/>
          </a:xfrm>
        </p:spPr>
        <p:txBody>
          <a:bodyPr/>
          <a:lstStyle/>
          <a:p>
            <a:r>
              <a:rPr lang="de-DE" altLang="zh-CN" dirty="0" smtClean="0"/>
              <a:t>Page </a:t>
            </a:r>
            <a:r>
              <a:rPr lang="de-DE" altLang="zh-CN" dirty="0" smtClean="0">
                <a:sym typeface="MS UI Gothic" panose="020B0600070205080204" pitchFamily="34" charset="-128"/>
              </a:rPr>
              <a:t></a:t>
            </a:r>
            <a:r>
              <a:rPr lang="de-DE" altLang="zh-CN" dirty="0" smtClean="0"/>
              <a:t> </a:t>
            </a:r>
            <a:fld id="{598F790B-E285-40F0-ACED-5605881A3810}" type="slidenum">
              <a:rPr lang="zh-CN" altLang="en-US" smtClean="0"/>
              <a:pPr/>
              <a:t>11</a:t>
            </a:fld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PT_SEGMENT_STOP</a:t>
            </a:r>
          </a:p>
          <a:p>
            <a:pPr marL="0" indent="0">
              <a:buNone/>
            </a:pPr>
            <a:r>
              <a:rPr lang="zh-CN" altLang="en-US" dirty="0" smtClean="0"/>
              <a:t>确保</a:t>
            </a:r>
            <a:r>
              <a:rPr lang="zh-CN" altLang="en-US" dirty="0"/>
              <a:t>该</a:t>
            </a:r>
            <a:r>
              <a:rPr lang="zh-CN" altLang="en-US" dirty="0" smtClean="0"/>
              <a:t>段终点速度为</a:t>
            </a:r>
            <a:r>
              <a:rPr lang="en-US" altLang="zh-CN" dirty="0" smtClean="0"/>
              <a:t>0</a:t>
            </a:r>
          </a:p>
        </p:txBody>
      </p:sp>
      <p:sp>
        <p:nvSpPr>
          <p:cNvPr id="5" name="WordArt 8"/>
          <p:cNvSpPr>
            <a:spLocks noChangeArrowheads="1" noChangeShapeType="1" noTextEdit="1"/>
          </p:cNvSpPr>
          <p:nvPr/>
        </p:nvSpPr>
        <p:spPr bwMode="auto">
          <a:xfrm>
            <a:off x="3765550" y="2765961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6" name="WordArt 12"/>
          <p:cNvSpPr>
            <a:spLocks noChangeArrowheads="1" noChangeShapeType="1" noTextEdit="1"/>
          </p:cNvSpPr>
          <p:nvPr/>
        </p:nvSpPr>
        <p:spPr bwMode="auto">
          <a:xfrm>
            <a:off x="3765550" y="4358224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83568" y="5022468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683568" y="2430180"/>
            <a:ext cx="0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83568" y="3438292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683568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0312" y="46136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 bwMode="auto">
          <a:xfrm flipH="1" flipV="1">
            <a:off x="4103948" y="3449124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483768" y="3438292"/>
            <a:ext cx="1620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483768" y="3449124"/>
            <a:ext cx="0" cy="1573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4103948" y="2981861"/>
            <a:ext cx="0" cy="2040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2051720" y="513857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T=10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83133" y="512648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T=20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84168" y="505114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T=30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087724" y="306896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P=50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 bwMode="auto">
          <a:xfrm flipH="1">
            <a:off x="683568" y="3438292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695244" y="303983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=10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41105" y="306418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P=150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120172" y="464230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P=200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 bwMode="auto">
          <a:xfrm flipH="1" flipV="1">
            <a:off x="4128936" y="2981861"/>
            <a:ext cx="1775213" cy="20692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H="1" flipV="1">
            <a:off x="4128936" y="3861049"/>
            <a:ext cx="1724550" cy="1150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120172" y="416895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P&gt;200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84168" y="551523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P&lt;200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PVT</a:t>
            </a:r>
            <a:r>
              <a:rPr lang="zh-CN" altLang="en-US" dirty="0" smtClean="0"/>
              <a:t>相对与</a:t>
            </a:r>
            <a:r>
              <a:rPr lang="en-US" altLang="zh-CN" dirty="0" smtClean="0"/>
              <a:t>PT</a:t>
            </a:r>
            <a:r>
              <a:rPr lang="zh-CN" altLang="en-US" dirty="0" smtClean="0"/>
              <a:t>的优点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方便生成光滑的速度曲线</a:t>
            </a:r>
            <a:endParaRPr lang="en-US" altLang="zh-CN" dirty="0" smtClean="0"/>
          </a:p>
          <a:p>
            <a:r>
              <a:rPr lang="zh-CN" altLang="en-US" dirty="0" smtClean="0"/>
              <a:t>可以设定起点速度</a:t>
            </a:r>
            <a:endParaRPr lang="en-US" altLang="zh-CN" dirty="0" smtClean="0"/>
          </a:p>
          <a:p>
            <a:r>
              <a:rPr lang="zh-CN" altLang="en-US" dirty="0" smtClean="0"/>
              <a:t>可以设置延时启动</a:t>
            </a:r>
            <a:endParaRPr lang="en-US" altLang="zh-CN" dirty="0" smtClean="0"/>
          </a:p>
          <a:p>
            <a:r>
              <a:rPr lang="zh-CN" altLang="en-US" dirty="0" smtClean="0"/>
              <a:t>多种运动描述方式</a:t>
            </a:r>
            <a:endParaRPr lang="zh-CN" altLang="en-US" dirty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3765550" y="485298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7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PVT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PT</a:t>
            </a:r>
            <a:r>
              <a:rPr lang="zh-CN" altLang="en-US" dirty="0" smtClean="0"/>
              <a:t>的不同点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描述数据段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PVT</a:t>
            </a:r>
            <a:r>
              <a:rPr lang="zh-CN" altLang="en-US" dirty="0" smtClean="0">
                <a:solidFill>
                  <a:srgbClr val="C00000"/>
                </a:solidFill>
              </a:rPr>
              <a:t>描述数据点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PT</a:t>
            </a:r>
            <a:r>
              <a:rPr lang="zh-CN" altLang="en-US" dirty="0" smtClean="0"/>
              <a:t>多次调用</a:t>
            </a:r>
            <a:r>
              <a:rPr lang="en-US" altLang="zh-CN" dirty="0" err="1" smtClean="0"/>
              <a:t>GT_PtData</a:t>
            </a:r>
            <a:r>
              <a:rPr lang="zh-CN" altLang="en-US" dirty="0" smtClean="0"/>
              <a:t>描述整个速度曲线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PVT</a:t>
            </a:r>
            <a:r>
              <a:rPr lang="zh-CN" altLang="en-US" dirty="0" smtClean="0">
                <a:solidFill>
                  <a:srgbClr val="C00000"/>
                </a:solidFill>
              </a:rPr>
              <a:t>调用</a:t>
            </a:r>
            <a:r>
              <a:rPr lang="en-US" altLang="zh-CN" dirty="0" err="1" smtClean="0">
                <a:solidFill>
                  <a:srgbClr val="C00000"/>
                </a:solidFill>
              </a:rPr>
              <a:t>GT_PvtTable</a:t>
            </a:r>
            <a:r>
              <a:rPr lang="zh-CN" altLang="en-US" dirty="0" smtClean="0">
                <a:solidFill>
                  <a:srgbClr val="C00000"/>
                </a:solidFill>
              </a:rPr>
              <a:t>等指令一次下载整个速度曲线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PT</a:t>
            </a:r>
            <a:r>
              <a:rPr lang="zh-CN" altLang="en-US" dirty="0" smtClean="0"/>
              <a:t>有静态模式和动态模式，静态模式有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PVT</a:t>
            </a:r>
            <a:r>
              <a:rPr lang="zh-CN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个数据表，</a:t>
            </a:r>
            <a:r>
              <a:rPr lang="zh-CN" altLang="en-US" dirty="0">
                <a:solidFill>
                  <a:srgbClr val="C00000"/>
                </a:solidFill>
              </a:rPr>
              <a:t>没有动态模式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3765550" y="485298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6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PVT</a:t>
            </a:r>
            <a:r>
              <a:rPr lang="zh-CN" altLang="en-US" dirty="0" smtClean="0"/>
              <a:t>注意事项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是相对量</a:t>
            </a:r>
            <a:endParaRPr lang="en-US" altLang="zh-CN" dirty="0" smtClean="0"/>
          </a:p>
          <a:p>
            <a:r>
              <a:rPr lang="en-US" altLang="zh-CN" dirty="0" smtClean="0"/>
              <a:t>V</a:t>
            </a:r>
            <a:r>
              <a:rPr lang="zh-CN" altLang="en-US" dirty="0" smtClean="0"/>
              <a:t>是绝对量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en-US" dirty="0"/>
              <a:t>启动</a:t>
            </a:r>
            <a:r>
              <a:rPr lang="zh-CN" altLang="en-US" dirty="0" smtClean="0"/>
              <a:t>时从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开始，换表时没有延时</a:t>
            </a:r>
            <a:endParaRPr lang="zh-CN" altLang="en-US" dirty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3765550" y="485298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0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PVT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GT_PvtTable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GT_PvtTablePercent</a:t>
            </a:r>
            <a:r>
              <a:rPr lang="en-US" altLang="zh-CN" dirty="0"/>
              <a:t> 	</a:t>
            </a:r>
          </a:p>
          <a:p>
            <a:r>
              <a:rPr lang="en-US" altLang="zh-CN" dirty="0" err="1"/>
              <a:t>GT_PvtTableContinuous</a:t>
            </a:r>
            <a:r>
              <a:rPr lang="en-US" altLang="zh-CN" dirty="0"/>
              <a:t> 	</a:t>
            </a:r>
          </a:p>
          <a:p>
            <a:r>
              <a:rPr lang="en-US" altLang="zh-CN" dirty="0" err="1"/>
              <a:t>GT_PvtTableComplete</a:t>
            </a:r>
            <a:r>
              <a:rPr lang="en-US" altLang="zh-CN" dirty="0"/>
              <a:t> 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3765550" y="485298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6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PVT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GT_PvtTable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通过指定数据点的位置速度和时间来描述速度曲线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3765550" y="485298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3765550" y="3836789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10" name="WordArt 12"/>
          <p:cNvSpPr>
            <a:spLocks noChangeArrowheads="1" noChangeShapeType="1" noTextEdit="1"/>
          </p:cNvSpPr>
          <p:nvPr/>
        </p:nvSpPr>
        <p:spPr bwMode="auto">
          <a:xfrm>
            <a:off x="3765550" y="5429052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83568" y="6093296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683568" y="2708920"/>
            <a:ext cx="0" cy="3384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683568" y="4509120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683568" y="258373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380312" y="568445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H="1" flipV="1">
            <a:off x="4103948" y="4519952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483768" y="4509120"/>
            <a:ext cx="1620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2483768" y="4541986"/>
            <a:ext cx="0" cy="1551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4103948" y="4541802"/>
            <a:ext cx="0" cy="1551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2051720" y="620939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T=10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783133" y="619731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T=20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514546" y="615529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T=30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087724" y="413978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P=50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 bwMode="auto">
          <a:xfrm flipH="1">
            <a:off x="683568" y="4509120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695244" y="411065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=10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741105" y="413501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P=150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565879" y="412739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P=200</a:t>
            </a:r>
            <a:endParaRPr lang="zh-CN" altLang="en-US" dirty="0"/>
          </a:p>
        </p:txBody>
      </p:sp>
      <p:sp>
        <p:nvSpPr>
          <p:cNvPr id="4" name="弧形 3"/>
          <p:cNvSpPr/>
          <p:nvPr/>
        </p:nvSpPr>
        <p:spPr bwMode="auto">
          <a:xfrm rot="18117917">
            <a:off x="-915785" y="5744965"/>
            <a:ext cx="4465336" cy="1366609"/>
          </a:xfrm>
          <a:prstGeom prst="arc">
            <a:avLst>
              <a:gd name="adj1" fmla="val 16200000"/>
              <a:gd name="adj2" fmla="val 21529786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弧形 29"/>
          <p:cNvSpPr/>
          <p:nvPr/>
        </p:nvSpPr>
        <p:spPr bwMode="auto">
          <a:xfrm rot="18117917" flipH="1" flipV="1">
            <a:off x="-630237" y="3056746"/>
            <a:ext cx="4949066" cy="1761080"/>
          </a:xfrm>
          <a:prstGeom prst="arc">
            <a:avLst>
              <a:gd name="adj1" fmla="val 16836901"/>
              <a:gd name="adj2" fmla="val 2132873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04511" y="366699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P&gt;50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18364" y="492222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P&lt;50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弧形 4"/>
          <p:cNvSpPr/>
          <p:nvPr/>
        </p:nvSpPr>
        <p:spPr bwMode="auto">
          <a:xfrm rot="16200000">
            <a:off x="1730716" y="3697477"/>
            <a:ext cx="3117646" cy="1628825"/>
          </a:xfrm>
          <a:prstGeom prst="arc">
            <a:avLst>
              <a:gd name="adj1" fmla="val 16200000"/>
              <a:gd name="adj2" fmla="val 5383696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弧形 33"/>
          <p:cNvSpPr/>
          <p:nvPr/>
        </p:nvSpPr>
        <p:spPr bwMode="auto">
          <a:xfrm rot="5400000" flipV="1">
            <a:off x="2424420" y="3704373"/>
            <a:ext cx="1747521" cy="1628825"/>
          </a:xfrm>
          <a:prstGeom prst="arc">
            <a:avLst>
              <a:gd name="adj1" fmla="val 16200000"/>
              <a:gd name="adj2" fmla="val 5383696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35037" y="365203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P&gt;150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43908" y="492011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P&lt;150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7" name="弧形 36"/>
          <p:cNvSpPr/>
          <p:nvPr/>
        </p:nvSpPr>
        <p:spPr bwMode="auto">
          <a:xfrm rot="3482083" flipH="1">
            <a:off x="3073344" y="5732936"/>
            <a:ext cx="4465336" cy="1366609"/>
          </a:xfrm>
          <a:prstGeom prst="arc">
            <a:avLst>
              <a:gd name="adj1" fmla="val 16200000"/>
              <a:gd name="adj2" fmla="val 21529786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弧形 37"/>
          <p:cNvSpPr/>
          <p:nvPr/>
        </p:nvSpPr>
        <p:spPr bwMode="auto">
          <a:xfrm rot="3482083" flipV="1">
            <a:off x="2282313" y="3079324"/>
            <a:ext cx="4949066" cy="1761080"/>
          </a:xfrm>
          <a:prstGeom prst="arc">
            <a:avLst>
              <a:gd name="adj1" fmla="val 16836901"/>
              <a:gd name="adj2" fmla="val 2132873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4948" y="362903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P&gt;200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84948" y="4914597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P&lt;200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PVT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GT_PvtTablePercent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类似</a:t>
            </a:r>
            <a:r>
              <a:rPr lang="en-US" altLang="zh-CN" dirty="0" smtClean="0"/>
              <a:t>PT</a:t>
            </a:r>
            <a:r>
              <a:rPr lang="zh-CN" altLang="en-US" dirty="0" smtClean="0"/>
              <a:t>，多了一个百分比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参数用来实现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3888" y="1988840"/>
            <a:ext cx="4026871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65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PVT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GT_PvtTableContinuous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类似点位运动模式，自动计算速度曲线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2" y="2279688"/>
            <a:ext cx="8496176" cy="25569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79" y="4862594"/>
            <a:ext cx="3959281" cy="146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60" y="4875314"/>
            <a:ext cx="4010041" cy="1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0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PVT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GT_PvtTableComplete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用于描述光滑速度曲线，只需设置数据点的位置和时间即可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19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617003" cy="1802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27" y="4595175"/>
            <a:ext cx="4111561" cy="15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6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135563"/>
            <a:ext cx="5400675" cy="600075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3075" name="WordArt 10"/>
          <p:cNvSpPr>
            <a:spLocks noChangeArrowheads="1" noChangeShapeType="1" noTextEdit="1"/>
          </p:cNvSpPr>
          <p:nvPr/>
        </p:nvSpPr>
        <p:spPr bwMode="auto">
          <a:xfrm>
            <a:off x="468313" y="4221163"/>
            <a:ext cx="4813300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400" i="0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GTS</a:t>
            </a:r>
            <a:r>
              <a:rPr lang="zh-CN" altLang="en-US" sz="2400" i="0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运动规划</a:t>
            </a:r>
            <a:endParaRPr lang="zh-CN" altLang="en-US" sz="2400" i="0" kern="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" name="WordArt 11"/>
          <p:cNvSpPr>
            <a:spLocks noChangeArrowheads="1" noChangeShapeType="1" noTextEdit="1"/>
          </p:cNvSpPr>
          <p:nvPr/>
        </p:nvSpPr>
        <p:spPr bwMode="auto">
          <a:xfrm flipV="1">
            <a:off x="468313" y="4746625"/>
            <a:ext cx="4813300" cy="341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4998"/>
                      </a:schemeClr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固高科技（深圳）有限公司</a:t>
            </a:r>
          </a:p>
        </p:txBody>
      </p:sp>
      <p:pic>
        <p:nvPicPr>
          <p:cNvPr id="3077" name="图片 5" descr="GT-LOGO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60350"/>
            <a:ext cx="18732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4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PVT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GT_PvtTableComplete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拟合正弦曲线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20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554613" cy="18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71" y="4344692"/>
            <a:ext cx="5532841" cy="19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2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PVT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拟合</a:t>
            </a:r>
            <a:r>
              <a:rPr lang="en-US" altLang="zh-CN" dirty="0" smtClean="0"/>
              <a:t>P=50000sin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l-GR" altLang="zh-CN" dirty="0"/>
              <a:t>π/2000*</a:t>
            </a:r>
            <a:r>
              <a:rPr lang="en-US" altLang="zh-CN" dirty="0"/>
              <a:t>t)</a:t>
            </a:r>
            <a:r>
              <a:rPr lang="zh-CN" altLang="en-US" dirty="0"/>
              <a:t>的逼近误差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21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2662321"/>
            <a:ext cx="3400921" cy="2086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644058"/>
            <a:ext cx="3350161" cy="209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75656" y="4931876"/>
            <a:ext cx="178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 smtClean="0"/>
              <a:t>5</a:t>
            </a:r>
            <a:r>
              <a:rPr lang="zh-CN" altLang="en-US" i="0" dirty="0" smtClean="0"/>
              <a:t>个数据点</a:t>
            </a:r>
            <a:endParaRPr lang="zh-CN" altLang="en-US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5868144" y="4931876"/>
            <a:ext cx="178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 smtClean="0"/>
              <a:t>10</a:t>
            </a:r>
            <a:r>
              <a:rPr lang="zh-CN" altLang="en-US" i="0" dirty="0" smtClean="0"/>
              <a:t>个数据点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277296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b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WordArt 5"/>
          <p:cNvSpPr>
            <a:spLocks noChangeArrowheads="1" noChangeShapeType="1" noTextEdit="1"/>
          </p:cNvSpPr>
          <p:nvPr/>
        </p:nvSpPr>
        <p:spPr bwMode="auto">
          <a:xfrm>
            <a:off x="3257550" y="836613"/>
            <a:ext cx="2465388" cy="6080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latin typeface="黑体" panose="02010609060101010101" pitchFamily="49" charset="-122"/>
                <a:ea typeface="黑体" panose="02010609060101010101" pitchFamily="49" charset="-122"/>
              </a:rPr>
              <a:t>谢谢观赏</a:t>
            </a:r>
          </a:p>
        </p:txBody>
      </p:sp>
      <p:sp>
        <p:nvSpPr>
          <p:cNvPr id="6148" name="WordArt 6"/>
          <p:cNvSpPr>
            <a:spLocks noChangeArrowheads="1" noChangeShapeType="1" noTextEdit="1"/>
          </p:cNvSpPr>
          <p:nvPr/>
        </p:nvSpPr>
        <p:spPr bwMode="auto">
          <a:xfrm flipV="1">
            <a:off x="3194050" y="1504950"/>
            <a:ext cx="2465388" cy="266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7998"/>
                      </a:schemeClr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谢谢观赏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PT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自定义速度曲线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轴时序同步</a:t>
            </a:r>
            <a:endParaRPr lang="en-US" altLang="zh-CN" dirty="0" smtClean="0"/>
          </a:p>
          <a:p>
            <a:r>
              <a:rPr lang="zh-CN" altLang="en-US" dirty="0"/>
              <a:t>示教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3765550" y="485298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PT</a:t>
            </a:r>
            <a:r>
              <a:rPr lang="zh-CN" altLang="en-US" dirty="0" smtClean="0"/>
              <a:t>自定义速度曲线</a:t>
            </a:r>
            <a:endParaRPr lang="zh-CN" altLang="en-US" dirty="0" smtClean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5124" name="WordArt 8"/>
          <p:cNvSpPr>
            <a:spLocks noChangeArrowheads="1" noChangeShapeType="1" noTextEdit="1"/>
          </p:cNvSpPr>
          <p:nvPr/>
        </p:nvSpPr>
        <p:spPr bwMode="auto">
          <a:xfrm>
            <a:off x="3765550" y="32607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5125" name="WordArt 12"/>
          <p:cNvSpPr>
            <a:spLocks noChangeArrowheads="1" noChangeShapeType="1" noTextEdit="1"/>
          </p:cNvSpPr>
          <p:nvPr/>
        </p:nvSpPr>
        <p:spPr bwMode="auto">
          <a:xfrm>
            <a:off x="3765550" y="4852988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sp>
        <p:nvSpPr>
          <p:cNvPr id="5126" name="WordArt 14"/>
          <p:cNvSpPr>
            <a:spLocks noChangeArrowheads="1" noChangeShapeType="1" noTextEdit="1"/>
          </p:cNvSpPr>
          <p:nvPr/>
        </p:nvSpPr>
        <p:spPr bwMode="auto">
          <a:xfrm>
            <a:off x="3765550" y="1711325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 bwMode="auto">
          <a:xfrm>
            <a:off x="683568" y="5517232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683568" y="2132856"/>
            <a:ext cx="0" cy="3384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83568" y="3476625"/>
            <a:ext cx="1008112" cy="20406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691680" y="3476625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endCxn id="5125" idx="0"/>
          </p:cNvCxnSpPr>
          <p:nvPr/>
        </p:nvCxnSpPr>
        <p:spPr bwMode="auto">
          <a:xfrm>
            <a:off x="3275856" y="3476625"/>
            <a:ext cx="1291382" cy="1376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5125" idx="0"/>
          </p:cNvCxnSpPr>
          <p:nvPr/>
        </p:nvCxnSpPr>
        <p:spPr bwMode="auto">
          <a:xfrm>
            <a:off x="4567238" y="4852988"/>
            <a:ext cx="2309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6876256" y="4852988"/>
            <a:ext cx="504056" cy="664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683568" y="20076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80312" y="51083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1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PT</a:t>
            </a:r>
            <a:r>
              <a:rPr lang="zh-CN" altLang="en-US" dirty="0" smtClean="0"/>
              <a:t>多轴时序配合</a:t>
            </a:r>
            <a:endParaRPr lang="zh-CN" altLang="en-US" dirty="0" smtClean="0"/>
          </a:p>
        </p:txBody>
      </p:sp>
      <p:sp>
        <p:nvSpPr>
          <p:cNvPr id="5122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9B85B502-24ED-4B79-8EAE-D4D9DD312A35}" type="slidenum">
              <a:rPr lang="zh-CN" altLang="en-US"/>
              <a:pPr/>
              <a:t>5</a:t>
            </a:fld>
            <a:endParaRPr lang="en-US" altLang="zh-CN"/>
          </a:p>
        </p:txBody>
      </p:sp>
      <p:pic>
        <p:nvPicPr>
          <p:cNvPr id="5127" name="图片 15" descr="GT-LOGO副本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6132513"/>
            <a:ext cx="25447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 bwMode="auto">
          <a:xfrm>
            <a:off x="683568" y="3117758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683568" y="2181654"/>
            <a:ext cx="0" cy="936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83568" y="2403511"/>
            <a:ext cx="588008" cy="71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271576" y="2403511"/>
            <a:ext cx="1068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653536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80312" y="27089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 bwMode="auto">
          <a:xfrm flipH="1" flipV="1">
            <a:off x="2339752" y="2403510"/>
            <a:ext cx="1176189" cy="14287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3499061" y="3822091"/>
            <a:ext cx="1068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V="1">
            <a:off x="4572000" y="2430290"/>
            <a:ext cx="1154546" cy="14024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5726546" y="2430290"/>
            <a:ext cx="1068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713600" y="5706738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713600" y="4770634"/>
            <a:ext cx="0" cy="936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683568" y="43617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410344" y="52979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2339752" y="5022749"/>
            <a:ext cx="588008" cy="71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2911053" y="5012625"/>
            <a:ext cx="588008" cy="71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4797624" y="5000395"/>
            <a:ext cx="588008" cy="71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H="1" flipV="1">
            <a:off x="5368925" y="4990271"/>
            <a:ext cx="588008" cy="714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3384550" y="1772816"/>
            <a:ext cx="154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384550" y="4368288"/>
            <a:ext cx="154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5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段类型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PT_SEGMENT_NORMAL</a:t>
            </a:r>
          </a:p>
          <a:p>
            <a:r>
              <a:rPr lang="en-US" altLang="zh-CN" dirty="0" smtClean="0"/>
              <a:t>PT_SEGMENT_EVEN</a:t>
            </a:r>
          </a:p>
          <a:p>
            <a:r>
              <a:rPr lang="en-US" altLang="zh-CN" dirty="0"/>
              <a:t>PT_SEGMENT_STOP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79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段类型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PT_SEGMENT_NORMAL</a:t>
            </a:r>
          </a:p>
          <a:p>
            <a:pPr marL="0" indent="0">
              <a:buNone/>
            </a:pPr>
            <a:r>
              <a:rPr lang="zh-CN" altLang="en-US" dirty="0" smtClean="0"/>
              <a:t>确保相邻</a:t>
            </a:r>
            <a:r>
              <a:rPr lang="en-US" altLang="zh-CN" dirty="0" smtClean="0"/>
              <a:t>2</a:t>
            </a:r>
            <a:r>
              <a:rPr lang="zh-CN" altLang="en-US" dirty="0" smtClean="0"/>
              <a:t>段速度连续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WordArt 8"/>
          <p:cNvSpPr>
            <a:spLocks noChangeArrowheads="1" noChangeShapeType="1" noTextEdit="1"/>
          </p:cNvSpPr>
          <p:nvPr/>
        </p:nvSpPr>
        <p:spPr bwMode="auto">
          <a:xfrm>
            <a:off x="3765550" y="3836789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6" name="WordArt 12"/>
          <p:cNvSpPr>
            <a:spLocks noChangeArrowheads="1" noChangeShapeType="1" noTextEdit="1"/>
          </p:cNvSpPr>
          <p:nvPr/>
        </p:nvSpPr>
        <p:spPr bwMode="auto">
          <a:xfrm>
            <a:off x="3765550" y="5429052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83568" y="6093296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683568" y="2708920"/>
            <a:ext cx="0" cy="3384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83568" y="4509120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683568" y="258373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0312" y="568445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 bwMode="auto">
          <a:xfrm flipH="1" flipV="1">
            <a:off x="4103948" y="4519952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483768" y="4509120"/>
            <a:ext cx="1620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483768" y="4541986"/>
            <a:ext cx="0" cy="1551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4103948" y="4541802"/>
            <a:ext cx="0" cy="1551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2051720" y="620939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T=10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83133" y="619731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T=20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14546" y="615529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T=30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087724" y="413978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P=50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 bwMode="auto">
          <a:xfrm flipH="1">
            <a:off x="683568" y="4509120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695244" y="411065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=10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41105" y="413501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P=150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565879" y="412739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7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段类型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598F790B-E285-40F0-ACED-5605881A3810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WordArt 8"/>
          <p:cNvSpPr>
            <a:spLocks noChangeArrowheads="1" noChangeShapeType="1" noTextEdit="1"/>
          </p:cNvSpPr>
          <p:nvPr/>
        </p:nvSpPr>
        <p:spPr bwMode="auto">
          <a:xfrm>
            <a:off x="3765550" y="2775290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6" name="WordArt 12"/>
          <p:cNvSpPr>
            <a:spLocks noChangeArrowheads="1" noChangeShapeType="1" noTextEdit="1"/>
          </p:cNvSpPr>
          <p:nvPr/>
        </p:nvSpPr>
        <p:spPr bwMode="auto">
          <a:xfrm>
            <a:off x="3765550" y="4367553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83568" y="5031797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683568" y="2425577"/>
            <a:ext cx="0" cy="2606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83568" y="3447621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683568" y="214218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0312" y="46229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 bwMode="auto">
          <a:xfrm flipH="1" flipV="1">
            <a:off x="4103948" y="3458453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483768" y="3447621"/>
            <a:ext cx="1620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483768" y="3480487"/>
            <a:ext cx="0" cy="1551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4103948" y="3480303"/>
            <a:ext cx="0" cy="1551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2051720" y="514790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T=10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83133" y="5135817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T=20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14546" y="509379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T=30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087724" y="307828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P=50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 bwMode="auto">
          <a:xfrm flipH="1">
            <a:off x="683568" y="3447621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695244" y="304915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=10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41105" y="307351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P=150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565879" y="306589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P=200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 bwMode="auto">
          <a:xfrm flipV="1">
            <a:off x="2483768" y="2991190"/>
            <a:ext cx="1620180" cy="46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3771057" y="2425577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P&gt;150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2483768" y="3447621"/>
            <a:ext cx="1620180" cy="46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3741105" y="399812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P&lt;150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段类型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68313" y="6256486"/>
            <a:ext cx="1439862" cy="196850"/>
          </a:xfrm>
        </p:spPr>
        <p:txBody>
          <a:bodyPr/>
          <a:lstStyle/>
          <a:p>
            <a:r>
              <a:rPr lang="de-DE" altLang="zh-CN" dirty="0" smtClean="0"/>
              <a:t>Page </a:t>
            </a:r>
            <a:r>
              <a:rPr lang="de-DE" altLang="zh-CN" dirty="0" smtClean="0">
                <a:sym typeface="MS UI Gothic" panose="020B0600070205080204" pitchFamily="34" charset="-128"/>
              </a:rPr>
              <a:t></a:t>
            </a:r>
            <a:r>
              <a:rPr lang="de-DE" altLang="zh-CN" dirty="0" smtClean="0"/>
              <a:t> </a:t>
            </a:r>
            <a:fld id="{598F790B-E285-40F0-ACED-5605881A3810}" type="slidenum">
              <a:rPr lang="zh-CN" altLang="en-US" smtClean="0"/>
              <a:pPr/>
              <a:t>9</a:t>
            </a:fld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WordArt 8"/>
          <p:cNvSpPr>
            <a:spLocks noChangeArrowheads="1" noChangeShapeType="1" noTextEdit="1"/>
          </p:cNvSpPr>
          <p:nvPr/>
        </p:nvSpPr>
        <p:spPr bwMode="auto">
          <a:xfrm>
            <a:off x="3765550" y="2765961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</a:t>
            </a:r>
          </a:p>
        </p:txBody>
      </p:sp>
      <p:sp>
        <p:nvSpPr>
          <p:cNvPr id="6" name="WordArt 12"/>
          <p:cNvSpPr>
            <a:spLocks noChangeArrowheads="1" noChangeShapeType="1" noTextEdit="1"/>
          </p:cNvSpPr>
          <p:nvPr/>
        </p:nvSpPr>
        <p:spPr bwMode="auto">
          <a:xfrm>
            <a:off x="3765550" y="4358224"/>
            <a:ext cx="1603375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双击添加标题文字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83568" y="5022468"/>
            <a:ext cx="6840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683568" y="2430180"/>
            <a:ext cx="0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83568" y="3438292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683568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0312" y="46136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 bwMode="auto">
          <a:xfrm flipH="1" flipV="1">
            <a:off x="4103948" y="3449124"/>
            <a:ext cx="1800200" cy="1584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483768" y="3438292"/>
            <a:ext cx="16201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483768" y="3449124"/>
            <a:ext cx="0" cy="1573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4103948" y="3449124"/>
            <a:ext cx="0" cy="1573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2051720" y="513857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T=10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83133" y="512648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T=20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84168" y="505114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T=30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087724" y="306896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P=50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 bwMode="auto">
          <a:xfrm flipH="1">
            <a:off x="683568" y="3438292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695244" y="303983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=10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41105" y="306418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P=150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120172" y="464230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P=200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 bwMode="auto">
          <a:xfrm flipH="1" flipV="1">
            <a:off x="4128935" y="3455548"/>
            <a:ext cx="1724551" cy="10457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H="1" flipV="1">
            <a:off x="4089978" y="3440017"/>
            <a:ext cx="1800201" cy="1949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120172" y="416895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P&gt;200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84168" y="551523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P&lt;200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dridesign.com">
  <a:themeElements>
    <a:clrScheme name="nordridesign.com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</TotalTime>
  <Words>560</Words>
  <Application>Microsoft Office PowerPoint</Application>
  <PresentationFormat>全屏显示(4:3)</PresentationFormat>
  <Paragraphs>203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MS UI Gothic</vt:lpstr>
      <vt:lpstr>黑体</vt:lpstr>
      <vt:lpstr>华文细黑</vt:lpstr>
      <vt:lpstr>宋体</vt:lpstr>
      <vt:lpstr>微软雅黑</vt:lpstr>
      <vt:lpstr>Arial</vt:lpstr>
      <vt:lpstr>Wingdings</vt:lpstr>
      <vt:lpstr>nordridesign.com</vt:lpstr>
      <vt:lpstr>PowerPoint 演示文稿</vt:lpstr>
      <vt:lpstr>PowerPoint 演示文稿</vt:lpstr>
      <vt:lpstr>PT</vt:lpstr>
      <vt:lpstr>PT自定义速度曲线</vt:lpstr>
      <vt:lpstr>PT多轴时序配合</vt:lpstr>
      <vt:lpstr>PT段类型</vt:lpstr>
      <vt:lpstr>PT段类型</vt:lpstr>
      <vt:lpstr>PT段类型</vt:lpstr>
      <vt:lpstr>PT段类型</vt:lpstr>
      <vt:lpstr>PT段类型</vt:lpstr>
      <vt:lpstr>PT段类型</vt:lpstr>
      <vt:lpstr>PVT相对与PT的优点</vt:lpstr>
      <vt:lpstr>PVT和PT的不同点</vt:lpstr>
      <vt:lpstr>PVT注意事项</vt:lpstr>
      <vt:lpstr>PVT</vt:lpstr>
      <vt:lpstr>PVT</vt:lpstr>
      <vt:lpstr>PVT</vt:lpstr>
      <vt:lpstr>PVT</vt:lpstr>
      <vt:lpstr>PVT</vt:lpstr>
      <vt:lpstr>PVT</vt:lpstr>
      <vt:lpstr>PVT</vt:lpstr>
      <vt:lpstr>PowerPoint 演示文稿</vt:lpstr>
    </vt:vector>
  </TitlesOfParts>
  <Company>NordriDesign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liuzl</cp:lastModifiedBy>
  <cp:revision>243</cp:revision>
  <dcterms:created xsi:type="dcterms:W3CDTF">2008-05-06T01:42:58Z</dcterms:created>
  <dcterms:modified xsi:type="dcterms:W3CDTF">2015-08-09T15:04:55Z</dcterms:modified>
</cp:coreProperties>
</file>