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9"/>
  </p:notesMasterIdLst>
  <p:sldIdLst>
    <p:sldId id="256" r:id="rId3"/>
    <p:sldId id="257" r:id="rId4"/>
    <p:sldId id="259" r:id="rId5"/>
    <p:sldId id="260" r:id="rId6"/>
    <p:sldId id="261" r:id="rId7"/>
    <p:sldId id="263" r:id="rId8"/>
    <p:sldId id="280" r:id="rId9"/>
    <p:sldId id="264" r:id="rId10"/>
    <p:sldId id="281" r:id="rId11"/>
    <p:sldId id="262" r:id="rId12"/>
    <p:sldId id="265" r:id="rId13"/>
    <p:sldId id="266" r:id="rId14"/>
    <p:sldId id="282" r:id="rId15"/>
    <p:sldId id="269" r:id="rId16"/>
    <p:sldId id="271" r:id="rId17"/>
    <p:sldId id="27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ira Sans Extra Condensed" panose="020B0503050000020004" pitchFamily="34" charset="0"/>
      <p:regular r:id="rId24"/>
      <p:bold r:id="rId25"/>
      <p:italic r:id="rId26"/>
      <p:boldItalic r:id="rId27"/>
    </p:embeddedFont>
    <p:embeddedFont>
      <p:font typeface="Fira Sans Extra Condensed SemiBold" panose="020B0604020202020204" charset="0"/>
      <p:regular r:id="rId28"/>
      <p:bold r:id="rId29"/>
      <p:italic r:id="rId30"/>
      <p:boldItalic r:id="rId31"/>
    </p:embeddedFont>
    <p:embeddedFont>
      <p:font typeface="Geo" panose="020B0604020202020204"/>
      <p:regular r:id="rId32"/>
      <p:italic r:id="rId33"/>
    </p:embeddedFont>
    <p:embeddedFont>
      <p:font typeface="Georgia" panose="02040502050405020303" pitchFamily="18" charset="0"/>
      <p:regular r:id="rId34"/>
      <p:bold r:id="rId35"/>
      <p:italic r:id="rId36"/>
      <p:boldItalic r:id="rId37"/>
    </p:embeddedFont>
    <p:embeddedFont>
      <p:font typeface="Proxima Nova" panose="020B0604020202020204" charset="0"/>
      <p:regular r:id="rId38"/>
      <p:bold r:id="rId39"/>
      <p:italic r:id="rId40"/>
      <p:boldItalic r:id="rId41"/>
    </p:embeddedFont>
    <p:embeddedFont>
      <p:font typeface="Proxima Nova Semibold" panose="020B0604020202020204" charset="0"/>
      <p:regular r:id="rId42"/>
      <p:bold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569F9-7F91-4AD1-9E43-8476B3D38AEC}">
  <a:tblStyle styleId="{F68569F9-7F91-4AD1-9E43-8476B3D38AE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3" autoAdjust="0"/>
    <p:restoredTop sz="93838" autoAdjust="0"/>
  </p:normalViewPr>
  <p:slideViewPr>
    <p:cSldViewPr snapToGrid="0">
      <p:cViewPr varScale="1">
        <p:scale>
          <a:sx n="94" d="100"/>
          <a:sy n="94" d="100"/>
        </p:scale>
        <p:origin x="714" y="8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72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a2a865e8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a2a865e8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016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137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15825" y="1205350"/>
            <a:ext cx="5218200" cy="2381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15806" y="3586563"/>
            <a:ext cx="3671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lnSpc>
                <a:spcPct val="100000"/>
              </a:lnSpc>
              <a:spcBef>
                <a:spcPts val="0"/>
              </a:spcBef>
              <a:spcAft>
                <a:spcPts val="0"/>
              </a:spcAft>
              <a:buSzPts val="1400"/>
              <a:buChar char="●"/>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048350" y="323850"/>
            <a:ext cx="70473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rial"/>
              <a:buNone/>
              <a:defRPr>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17" name="Google Shape;17;p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1" name="Google Shape;2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5"/>
          <p:cNvSpPr txBox="1">
            <a:spLocks noGrp="1"/>
          </p:cNvSpPr>
          <p:nvPr>
            <p:ph type="ctrTitle"/>
          </p:nvPr>
        </p:nvSpPr>
        <p:spPr>
          <a:xfrm>
            <a:off x="3385351" y="1153958"/>
            <a:ext cx="5203941" cy="2381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US" dirty="0"/>
              <a:t>-Final project-</a:t>
            </a:r>
            <a:br>
              <a:rPr lang="en-US" dirty="0"/>
            </a:br>
            <a:r>
              <a:rPr lang="en-US" dirty="0"/>
              <a:t>Requirement and Analysis Design </a:t>
            </a:r>
            <a:endParaRPr dirty="0"/>
          </a:p>
        </p:txBody>
      </p:sp>
      <p:grpSp>
        <p:nvGrpSpPr>
          <p:cNvPr id="48" name="Google Shape;48;p15"/>
          <p:cNvGrpSpPr/>
          <p:nvPr/>
        </p:nvGrpSpPr>
        <p:grpSpPr>
          <a:xfrm>
            <a:off x="600477" y="1610382"/>
            <a:ext cx="3008355" cy="2487377"/>
            <a:chOff x="780575" y="1324941"/>
            <a:chExt cx="2732225" cy="2493534"/>
          </a:xfrm>
        </p:grpSpPr>
        <p:sp>
          <p:nvSpPr>
            <p:cNvPr id="49" name="Google Shape;49;p15"/>
            <p:cNvSpPr/>
            <p:nvPr/>
          </p:nvSpPr>
          <p:spPr>
            <a:xfrm>
              <a:off x="780575" y="3707775"/>
              <a:ext cx="975900" cy="1107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2536900" y="3672925"/>
              <a:ext cx="975900" cy="1107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15"/>
            <p:cNvGrpSpPr/>
            <p:nvPr/>
          </p:nvGrpSpPr>
          <p:grpSpPr>
            <a:xfrm>
              <a:off x="805623" y="1324941"/>
              <a:ext cx="2392957" cy="2423970"/>
              <a:chOff x="1224125" y="238125"/>
              <a:chExt cx="5171725" cy="5238750"/>
            </a:xfrm>
          </p:grpSpPr>
          <p:sp>
            <p:nvSpPr>
              <p:cNvPr id="52" name="Google Shape;52;p15"/>
              <p:cNvSpPr/>
              <p:nvPr/>
            </p:nvSpPr>
            <p:spPr>
              <a:xfrm>
                <a:off x="2554425" y="3174350"/>
                <a:ext cx="296175" cy="1920425"/>
              </a:xfrm>
              <a:custGeom>
                <a:avLst/>
                <a:gdLst/>
                <a:ahLst/>
                <a:cxnLst/>
                <a:rect l="l" t="t" r="r" b="b"/>
                <a:pathLst>
                  <a:path w="11847" h="76817" extrusionOk="0">
                    <a:moveTo>
                      <a:pt x="0" y="0"/>
                    </a:moveTo>
                    <a:lnTo>
                      <a:pt x="0" y="76816"/>
                    </a:lnTo>
                    <a:lnTo>
                      <a:pt x="11846" y="76816"/>
                    </a:lnTo>
                    <a:lnTo>
                      <a:pt x="1184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3027575" y="2776100"/>
                <a:ext cx="296175" cy="2318675"/>
              </a:xfrm>
              <a:custGeom>
                <a:avLst/>
                <a:gdLst/>
                <a:ahLst/>
                <a:cxnLst/>
                <a:rect l="l" t="t" r="r" b="b"/>
                <a:pathLst>
                  <a:path w="11847" h="92747" extrusionOk="0">
                    <a:moveTo>
                      <a:pt x="0" y="1"/>
                    </a:moveTo>
                    <a:lnTo>
                      <a:pt x="0" y="92746"/>
                    </a:lnTo>
                    <a:lnTo>
                      <a:pt x="11846" y="92746"/>
                    </a:lnTo>
                    <a:lnTo>
                      <a:pt x="1184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3539575" y="2298850"/>
                <a:ext cx="295875" cy="2795925"/>
              </a:xfrm>
              <a:custGeom>
                <a:avLst/>
                <a:gdLst/>
                <a:ahLst/>
                <a:cxnLst/>
                <a:rect l="l" t="t" r="r" b="b"/>
                <a:pathLst>
                  <a:path w="11835" h="111837" extrusionOk="0">
                    <a:moveTo>
                      <a:pt x="1" y="0"/>
                    </a:moveTo>
                    <a:lnTo>
                      <a:pt x="1" y="111836"/>
                    </a:lnTo>
                    <a:lnTo>
                      <a:pt x="11834" y="111836"/>
                    </a:lnTo>
                    <a:lnTo>
                      <a:pt x="118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4012725" y="1815900"/>
                <a:ext cx="295875" cy="3278875"/>
              </a:xfrm>
              <a:custGeom>
                <a:avLst/>
                <a:gdLst/>
                <a:ahLst/>
                <a:cxnLst/>
                <a:rect l="l" t="t" r="r" b="b"/>
                <a:pathLst>
                  <a:path w="11835" h="131155" extrusionOk="0">
                    <a:moveTo>
                      <a:pt x="1" y="1"/>
                    </a:moveTo>
                    <a:lnTo>
                      <a:pt x="1" y="131154"/>
                    </a:lnTo>
                    <a:lnTo>
                      <a:pt x="11834" y="131154"/>
                    </a:lnTo>
                    <a:lnTo>
                      <a:pt x="1183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a:off x="4559200" y="1484675"/>
                <a:ext cx="296175" cy="3610100"/>
              </a:xfrm>
              <a:custGeom>
                <a:avLst/>
                <a:gdLst/>
                <a:ahLst/>
                <a:cxnLst/>
                <a:rect l="l" t="t" r="r" b="b"/>
                <a:pathLst>
                  <a:path w="11847" h="144404" extrusionOk="0">
                    <a:moveTo>
                      <a:pt x="1" y="0"/>
                    </a:moveTo>
                    <a:lnTo>
                      <a:pt x="1" y="144403"/>
                    </a:lnTo>
                    <a:lnTo>
                      <a:pt x="11847" y="144403"/>
                    </a:lnTo>
                    <a:lnTo>
                      <a:pt x="1184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5"/>
              <p:cNvSpPr/>
              <p:nvPr/>
            </p:nvSpPr>
            <p:spPr>
              <a:xfrm>
                <a:off x="5139800" y="908175"/>
                <a:ext cx="296175" cy="4186600"/>
              </a:xfrm>
              <a:custGeom>
                <a:avLst/>
                <a:gdLst/>
                <a:ahLst/>
                <a:cxnLst/>
                <a:rect l="l" t="t" r="r" b="b"/>
                <a:pathLst>
                  <a:path w="11847" h="167464" extrusionOk="0">
                    <a:moveTo>
                      <a:pt x="1" y="0"/>
                    </a:moveTo>
                    <a:lnTo>
                      <a:pt x="1" y="167463"/>
                    </a:lnTo>
                    <a:lnTo>
                      <a:pt x="11847" y="167463"/>
                    </a:lnTo>
                    <a:lnTo>
                      <a:pt x="1184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5"/>
              <p:cNvSpPr/>
              <p:nvPr/>
            </p:nvSpPr>
            <p:spPr>
              <a:xfrm>
                <a:off x="2495000" y="253600"/>
                <a:ext cx="3044025" cy="2495650"/>
              </a:xfrm>
              <a:custGeom>
                <a:avLst/>
                <a:gdLst/>
                <a:ahLst/>
                <a:cxnLst/>
                <a:rect l="l" t="t" r="r" b="b"/>
                <a:pathLst>
                  <a:path w="121761" h="99826" extrusionOk="0">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5"/>
              <p:cNvSpPr/>
              <p:nvPr/>
            </p:nvSpPr>
            <p:spPr>
              <a:xfrm>
                <a:off x="5449225" y="238125"/>
                <a:ext cx="105275" cy="104950"/>
              </a:xfrm>
              <a:custGeom>
                <a:avLst/>
                <a:gdLst/>
                <a:ahLst/>
                <a:cxnLst/>
                <a:rect l="l" t="t" r="r" b="b"/>
                <a:pathLst>
                  <a:path w="4211" h="4198" extrusionOk="0">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5"/>
              <p:cNvSpPr/>
              <p:nvPr/>
            </p:nvSpPr>
            <p:spPr>
              <a:xfrm>
                <a:off x="2444425" y="2712250"/>
                <a:ext cx="91675" cy="104025"/>
              </a:xfrm>
              <a:custGeom>
                <a:avLst/>
                <a:gdLst/>
                <a:ahLst/>
                <a:cxnLst/>
                <a:rect l="l" t="t" r="r" b="b"/>
                <a:pathLst>
                  <a:path w="3667" h="4161" extrusionOk="0">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5"/>
              <p:cNvSpPr/>
              <p:nvPr/>
            </p:nvSpPr>
            <p:spPr>
              <a:xfrm>
                <a:off x="2652725" y="2440750"/>
                <a:ext cx="91675" cy="103700"/>
              </a:xfrm>
              <a:custGeom>
                <a:avLst/>
                <a:gdLst/>
                <a:ahLst/>
                <a:cxnLst/>
                <a:rect l="l" t="t" r="r" b="b"/>
                <a:pathLst>
                  <a:path w="3667" h="4148" extrusionOk="0">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5"/>
              <p:cNvSpPr/>
              <p:nvPr/>
            </p:nvSpPr>
            <p:spPr>
              <a:xfrm>
                <a:off x="3078125" y="2421150"/>
                <a:ext cx="91700" cy="104025"/>
              </a:xfrm>
              <a:custGeom>
                <a:avLst/>
                <a:gdLst/>
                <a:ahLst/>
                <a:cxnLst/>
                <a:rect l="l" t="t" r="r" b="b"/>
                <a:pathLst>
                  <a:path w="3668" h="4161" extrusionOk="0">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p:nvPr/>
            </p:nvSpPr>
            <p:spPr>
              <a:xfrm>
                <a:off x="3914425" y="1484675"/>
                <a:ext cx="91375" cy="104000"/>
              </a:xfrm>
              <a:custGeom>
                <a:avLst/>
                <a:gdLst/>
                <a:ahLst/>
                <a:cxnLst/>
                <a:rect l="l" t="t" r="r" b="b"/>
                <a:pathLst>
                  <a:path w="3655" h="4160" extrusionOk="0">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a:off x="4305075" y="1484675"/>
                <a:ext cx="91700" cy="104000"/>
              </a:xfrm>
              <a:custGeom>
                <a:avLst/>
                <a:gdLst/>
                <a:ahLst/>
                <a:cxnLst/>
                <a:rect l="l" t="t" r="r" b="b"/>
                <a:pathLst>
                  <a:path w="3668" h="4160" extrusionOk="0">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5048150" y="2501750"/>
                <a:ext cx="891950" cy="605300"/>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5"/>
              <p:cNvSpPr/>
              <p:nvPr/>
            </p:nvSpPr>
            <p:spPr>
              <a:xfrm>
                <a:off x="4837325" y="2067800"/>
                <a:ext cx="361600" cy="713375"/>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4885050" y="2227425"/>
                <a:ext cx="530400" cy="1049975"/>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4758325" y="1951175"/>
                <a:ext cx="220325" cy="186825"/>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3709300" y="438500"/>
                <a:ext cx="1653350" cy="1653350"/>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5643300" y="2451825"/>
                <a:ext cx="580300" cy="10876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5662575" y="2069375"/>
                <a:ext cx="323050" cy="456125"/>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5632875" y="1969500"/>
                <a:ext cx="399825" cy="375525"/>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5816500" y="2368375"/>
                <a:ext cx="72075" cy="967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5805750" y="2429375"/>
                <a:ext cx="187775" cy="122350"/>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5643300" y="3539400"/>
                <a:ext cx="750025" cy="1660300"/>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6214425" y="5144675"/>
                <a:ext cx="156150" cy="91375"/>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6018150" y="5236025"/>
                <a:ext cx="377700" cy="2016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5812700" y="5144675"/>
                <a:ext cx="134975" cy="91375"/>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5595575" y="5236025"/>
                <a:ext cx="377400" cy="2016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5240325" y="2525475"/>
                <a:ext cx="939975" cy="6441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5042450" y="2808650"/>
                <a:ext cx="214000" cy="231075"/>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4988425" y="2625650"/>
                <a:ext cx="141300" cy="203575"/>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1625200" y="4389300"/>
                <a:ext cx="81250" cy="108757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1224125" y="4187650"/>
                <a:ext cx="869825" cy="262025"/>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1673875" y="2937925"/>
                <a:ext cx="690625" cy="940625"/>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2371425" y="5160175"/>
                <a:ext cx="279725" cy="165950"/>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2362875" y="5220525"/>
                <a:ext cx="470325" cy="230450"/>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1993100" y="3901275"/>
                <a:ext cx="584725" cy="1316450"/>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2532925" y="5186075"/>
                <a:ext cx="279750" cy="165975"/>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2524400" y="5246450"/>
                <a:ext cx="470625" cy="230425"/>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1978875" y="3998950"/>
                <a:ext cx="694400" cy="1218775"/>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1269000" y="2908525"/>
                <a:ext cx="586625" cy="961500"/>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1509525" y="2517550"/>
                <a:ext cx="339775" cy="469700"/>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1598025" y="2821300"/>
                <a:ext cx="66075" cy="105900"/>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1453900" y="2409150"/>
                <a:ext cx="395400" cy="388775"/>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1301875" y="2353850"/>
                <a:ext cx="226000" cy="285725"/>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1261725" y="3801100"/>
                <a:ext cx="889750" cy="484550"/>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1732975" y="3812150"/>
                <a:ext cx="408050" cy="203250"/>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1247500" y="2938250"/>
                <a:ext cx="653650" cy="940300"/>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1837275" y="3737875"/>
                <a:ext cx="341375" cy="213050"/>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2073700" y="3443300"/>
                <a:ext cx="689975" cy="572100"/>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2019000" y="3832075"/>
                <a:ext cx="44600" cy="102100"/>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2055050" y="3812150"/>
                <a:ext cx="48700" cy="112875"/>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2093925" y="3786875"/>
                <a:ext cx="40475" cy="57550"/>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1487075" y="5352025"/>
                <a:ext cx="371075" cy="124850"/>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1468425" y="2863975"/>
                <a:ext cx="177650" cy="179850"/>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1468425" y="2863975"/>
                <a:ext cx="177650" cy="179850"/>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1646050" y="2898100"/>
                <a:ext cx="74625" cy="122650"/>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15"/>
            <p:cNvSpPr/>
            <p:nvPr/>
          </p:nvSpPr>
          <p:spPr>
            <a:xfrm>
              <a:off x="2043704" y="1505695"/>
              <a:ext cx="588635" cy="588786"/>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0" name="Google Shape;110;p15"/>
          <p:cNvPicPr preferRelativeResize="0"/>
          <p:nvPr/>
        </p:nvPicPr>
        <p:blipFill rotWithShape="1">
          <a:blip r:embed="rId3">
            <a:alphaModFix/>
          </a:blip>
          <a:srcRect/>
          <a:stretch/>
        </p:blipFill>
        <p:spPr>
          <a:xfrm>
            <a:off x="140477" y="186945"/>
            <a:ext cx="1547878" cy="854558"/>
          </a:xfrm>
          <a:prstGeom prst="rect">
            <a:avLst/>
          </a:prstGeom>
          <a:noFill/>
          <a:ln>
            <a:noFill/>
          </a:ln>
        </p:spPr>
      </p:pic>
      <p:sp>
        <p:nvSpPr>
          <p:cNvPr id="111" name="Google Shape;111;p15"/>
          <p:cNvSpPr/>
          <p:nvPr/>
        </p:nvSpPr>
        <p:spPr>
          <a:xfrm>
            <a:off x="473157" y="4472887"/>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12" name="Google Shape;112;p15"/>
          <p:cNvGrpSpPr/>
          <p:nvPr/>
        </p:nvGrpSpPr>
        <p:grpSpPr>
          <a:xfrm>
            <a:off x="4270913" y="3498592"/>
            <a:ext cx="5859810" cy="326984"/>
            <a:chOff x="3257970" y="2385793"/>
            <a:chExt cx="7813081" cy="435979"/>
          </a:xfrm>
        </p:grpSpPr>
        <p:sp>
          <p:nvSpPr>
            <p:cNvPr id="113" name="Google Shape;113;p15"/>
            <p:cNvSpPr/>
            <p:nvPr/>
          </p:nvSpPr>
          <p:spPr>
            <a:xfrm>
              <a:off x="3257970" y="2385793"/>
              <a:ext cx="2189494" cy="3077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900" b="0" i="0" u="none" strike="noStrike" cap="none">
                <a:solidFill>
                  <a:schemeClr val="dk1"/>
                </a:solidFill>
                <a:latin typeface="Geo"/>
                <a:ea typeface="Geo"/>
                <a:cs typeface="Geo"/>
                <a:sym typeface="Geo"/>
              </a:endParaRPr>
            </a:p>
          </p:txBody>
        </p:sp>
        <p:sp>
          <p:nvSpPr>
            <p:cNvPr id="114" name="Google Shape;114;p15"/>
            <p:cNvSpPr txBox="1"/>
            <p:nvPr/>
          </p:nvSpPr>
          <p:spPr>
            <a:xfrm>
              <a:off x="3481073" y="2452440"/>
              <a:ext cx="21894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Georgia"/>
                  <a:ea typeface="Georgia"/>
                  <a:cs typeface="Georgia"/>
                  <a:sym typeface="Georgia"/>
                </a:rPr>
                <a:t>Tran Quoc Bao </a:t>
              </a:r>
              <a:endParaRPr sz="1200" b="0" i="0" u="none" strike="noStrike" cap="none">
                <a:solidFill>
                  <a:schemeClr val="dk1"/>
                </a:solidFill>
                <a:latin typeface="Georgia"/>
                <a:ea typeface="Georgia"/>
                <a:cs typeface="Georgia"/>
                <a:sym typeface="Georgia"/>
              </a:endParaRPr>
            </a:p>
          </p:txBody>
        </p:sp>
        <p:cxnSp>
          <p:nvCxnSpPr>
            <p:cNvPr id="115" name="Google Shape;115;p15"/>
            <p:cNvCxnSpPr/>
            <p:nvPr/>
          </p:nvCxnSpPr>
          <p:spPr>
            <a:xfrm>
              <a:off x="3420062" y="2816480"/>
              <a:ext cx="1699100" cy="0"/>
            </a:xfrm>
            <a:prstGeom prst="straightConnector1">
              <a:avLst/>
            </a:prstGeom>
            <a:noFill/>
            <a:ln w="19050" cap="flat" cmpd="sng">
              <a:solidFill>
                <a:schemeClr val="accent1"/>
              </a:solidFill>
              <a:prstDash val="solid"/>
              <a:round/>
              <a:headEnd type="none" w="sm" len="sm"/>
              <a:tailEnd type="none" w="sm" len="sm"/>
            </a:ln>
          </p:spPr>
        </p:cxnSp>
        <p:sp>
          <p:nvSpPr>
            <p:cNvPr id="116" name="Google Shape;116;p15"/>
            <p:cNvSpPr/>
            <p:nvPr/>
          </p:nvSpPr>
          <p:spPr>
            <a:xfrm>
              <a:off x="8881557" y="2435999"/>
              <a:ext cx="2189494" cy="3077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900" b="0" i="0" u="none" strike="noStrike" cap="none">
                <a:solidFill>
                  <a:schemeClr val="dk1"/>
                </a:solidFill>
                <a:latin typeface="Geo"/>
                <a:ea typeface="Geo"/>
                <a:cs typeface="Geo"/>
                <a:sym typeface="Geo"/>
              </a:endParaRPr>
            </a:p>
          </p:txBody>
        </p:sp>
        <p:sp>
          <p:nvSpPr>
            <p:cNvPr id="117" name="Google Shape;117;p15"/>
            <p:cNvSpPr txBox="1"/>
            <p:nvPr/>
          </p:nvSpPr>
          <p:spPr>
            <a:xfrm>
              <a:off x="6692064" y="2444466"/>
              <a:ext cx="21894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Georgia"/>
                  <a:ea typeface="Georgia"/>
                  <a:cs typeface="Georgia"/>
                  <a:sym typeface="Georgia"/>
                </a:rPr>
                <a:t>Trang Si Nam</a:t>
              </a:r>
              <a:endParaRPr sz="1200" b="0" i="0" u="none" strike="noStrike" cap="none">
                <a:solidFill>
                  <a:schemeClr val="dk1"/>
                </a:solidFill>
                <a:latin typeface="Georgia"/>
                <a:ea typeface="Georgia"/>
                <a:cs typeface="Georgia"/>
                <a:sym typeface="Georgia"/>
              </a:endParaRPr>
            </a:p>
          </p:txBody>
        </p:sp>
        <p:cxnSp>
          <p:nvCxnSpPr>
            <p:cNvPr id="118" name="Google Shape;118;p15"/>
            <p:cNvCxnSpPr/>
            <p:nvPr/>
          </p:nvCxnSpPr>
          <p:spPr>
            <a:xfrm>
              <a:off x="6549901" y="2816480"/>
              <a:ext cx="1699100" cy="0"/>
            </a:xfrm>
            <a:prstGeom prst="straightConnector1">
              <a:avLst/>
            </a:prstGeom>
            <a:noFill/>
            <a:ln w="19050" cap="flat" cmpd="sng">
              <a:solidFill>
                <a:schemeClr val="accent2"/>
              </a:solidFill>
              <a:prstDash val="solid"/>
              <a:round/>
              <a:headEnd type="none" w="sm" len="sm"/>
              <a:tailEnd type="none" w="sm" len="sm"/>
            </a:ln>
          </p:spPr>
        </p:cxnSp>
      </p:grpSp>
      <p:sp>
        <p:nvSpPr>
          <p:cNvPr id="119" name="Google Shape;119;p15"/>
          <p:cNvSpPr txBox="1"/>
          <p:nvPr/>
        </p:nvSpPr>
        <p:spPr>
          <a:xfrm>
            <a:off x="4392482" y="3868090"/>
            <a:ext cx="1642120"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521H0494</a:t>
            </a:r>
            <a:endParaRPr sz="1400" b="1" i="0" u="none" strike="noStrike" cap="none">
              <a:solidFill>
                <a:srgbClr val="FFFFFF"/>
              </a:solidFill>
              <a:latin typeface="Roboto"/>
              <a:ea typeface="Roboto"/>
              <a:cs typeface="Roboto"/>
              <a:sym typeface="Roboto"/>
            </a:endParaRPr>
          </a:p>
        </p:txBody>
      </p:sp>
      <p:sp>
        <p:nvSpPr>
          <p:cNvPr id="120" name="Google Shape;120;p15"/>
          <p:cNvSpPr txBox="1"/>
          <p:nvPr/>
        </p:nvSpPr>
        <p:spPr>
          <a:xfrm>
            <a:off x="6739861" y="3874478"/>
            <a:ext cx="1642120" cy="307777"/>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521H0276</a:t>
            </a:r>
            <a:endParaRPr sz="1400" b="1" i="0" u="none" strike="noStrike" cap="none">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1000"/>
                                        <p:tgtEl>
                                          <p:spTgt spid="119"/>
                                        </p:tgtEl>
                                      </p:cBhvr>
                                    </p:animEffect>
                                  </p:childTnLst>
                                </p:cTn>
                              </p:par>
                              <p:par>
                                <p:cTn id="11" presetID="10"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21"/>
          <p:cNvGrpSpPr/>
          <p:nvPr/>
        </p:nvGrpSpPr>
        <p:grpSpPr>
          <a:xfrm>
            <a:off x="-4057650" y="1123400"/>
            <a:ext cx="9029700" cy="3608568"/>
            <a:chOff x="-4057650" y="1123400"/>
            <a:chExt cx="9029700" cy="3608568"/>
          </a:xfrm>
        </p:grpSpPr>
        <p:sp>
          <p:nvSpPr>
            <p:cNvPr id="229" name="Google Shape;229;p21"/>
            <p:cNvSpPr/>
            <p:nvPr/>
          </p:nvSpPr>
          <p:spPr>
            <a:xfrm>
              <a:off x="-4057650" y="1123400"/>
              <a:ext cx="9029700" cy="3605400"/>
            </a:xfrm>
            <a:prstGeom prst="ellipse">
              <a:avLst/>
            </a:prstGeom>
            <a:solidFill>
              <a:srgbClr val="E8B5BB">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1"/>
            <p:cNvSpPr/>
            <p:nvPr/>
          </p:nvSpPr>
          <p:spPr>
            <a:xfrm>
              <a:off x="-3015574" y="2286233"/>
              <a:ext cx="7190700" cy="2442600"/>
            </a:xfrm>
            <a:prstGeom prst="ellipse">
              <a:avLst/>
            </a:prstGeom>
            <a:solidFill>
              <a:srgbClr val="C79DA9">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1"/>
            <p:cNvSpPr/>
            <p:nvPr/>
          </p:nvSpPr>
          <p:spPr>
            <a:xfrm>
              <a:off x="-1810440" y="3435068"/>
              <a:ext cx="4984800" cy="1296900"/>
            </a:xfrm>
            <a:prstGeom prst="ellipse">
              <a:avLst/>
            </a:prstGeom>
            <a:solidFill>
              <a:srgbClr val="A6859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2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List of Actors</a:t>
            </a:r>
            <a:endParaRPr dirty="0"/>
          </a:p>
        </p:txBody>
      </p:sp>
      <p:grpSp>
        <p:nvGrpSpPr>
          <p:cNvPr id="233" name="Google Shape;233;p21"/>
          <p:cNvGrpSpPr/>
          <p:nvPr/>
        </p:nvGrpSpPr>
        <p:grpSpPr>
          <a:xfrm>
            <a:off x="457200" y="1569825"/>
            <a:ext cx="8229600" cy="618000"/>
            <a:chOff x="457200" y="1569825"/>
            <a:chExt cx="8229600" cy="618000"/>
          </a:xfrm>
        </p:grpSpPr>
        <p:sp>
          <p:nvSpPr>
            <p:cNvPr id="234" name="Google Shape;234;p21"/>
            <p:cNvSpPr txBox="1"/>
            <p:nvPr/>
          </p:nvSpPr>
          <p:spPr>
            <a:xfrm>
              <a:off x="457200" y="1569825"/>
              <a:ext cx="2229000" cy="61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rPr>
                <a:t>B2B System</a:t>
              </a:r>
              <a:endParaRPr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endParaRPr>
            </a:p>
          </p:txBody>
        </p:sp>
        <p:sp>
          <p:nvSpPr>
            <p:cNvPr id="235" name="Google Shape;235;p21"/>
            <p:cNvSpPr txBox="1"/>
            <p:nvPr/>
          </p:nvSpPr>
          <p:spPr>
            <a:xfrm>
              <a:off x="6625800" y="1679464"/>
              <a:ext cx="2061000" cy="398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Roboto"/>
                  <a:ea typeface="Roboto"/>
                  <a:cs typeface="Roboto"/>
                  <a:sym typeface="Roboto"/>
                </a:rPr>
                <a:t>Admin</a:t>
              </a:r>
              <a:endParaRPr dirty="0"/>
            </a:p>
          </p:txBody>
        </p:sp>
        <p:sp>
          <p:nvSpPr>
            <p:cNvPr id="236" name="Google Shape;236;p21"/>
            <p:cNvSpPr/>
            <p:nvPr/>
          </p:nvSpPr>
          <p:spPr>
            <a:xfrm>
              <a:off x="5501313" y="1581214"/>
              <a:ext cx="595200" cy="595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Fira Sans Extra Condensed"/>
                  <a:ea typeface="Fira Sans Extra Condensed"/>
                  <a:cs typeface="Times New Roman" panose="02020603050405020304" pitchFamily="18" charset="0"/>
                  <a:sym typeface="Fira Sans Extra Condensed"/>
                </a:rPr>
                <a:t>01</a:t>
              </a:r>
              <a:endParaRPr sz="1800" b="1" i="0" u="none" strike="noStrike" cap="none" dirty="0">
                <a:solidFill>
                  <a:schemeClr val="lt1"/>
                </a:solidFill>
                <a:latin typeface="Fira Sans Extra Condensed"/>
                <a:ea typeface="Fira Sans Extra Condensed"/>
                <a:cs typeface="Times New Roman" panose="02020603050405020304" pitchFamily="18" charset="0"/>
                <a:sym typeface="Fira Sans Extra Condensed"/>
              </a:endParaRPr>
            </a:p>
          </p:txBody>
        </p:sp>
      </p:grpSp>
      <p:grpSp>
        <p:nvGrpSpPr>
          <p:cNvPr id="237" name="Google Shape;237;p21"/>
          <p:cNvGrpSpPr/>
          <p:nvPr/>
        </p:nvGrpSpPr>
        <p:grpSpPr>
          <a:xfrm>
            <a:off x="457200" y="2586600"/>
            <a:ext cx="8229600" cy="618000"/>
            <a:chOff x="457200" y="2586600"/>
            <a:chExt cx="8229600" cy="618000"/>
          </a:xfrm>
        </p:grpSpPr>
        <p:sp>
          <p:nvSpPr>
            <p:cNvPr id="238" name="Google Shape;238;p21"/>
            <p:cNvSpPr txBox="1"/>
            <p:nvPr/>
          </p:nvSpPr>
          <p:spPr>
            <a:xfrm>
              <a:off x="457200" y="2586600"/>
              <a:ext cx="2229000" cy="61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rPr>
                <a:t>Retail store</a:t>
              </a:r>
              <a:endParaRPr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endParaRPr>
            </a:p>
          </p:txBody>
        </p:sp>
        <p:sp>
          <p:nvSpPr>
            <p:cNvPr id="239" name="Google Shape;239;p21"/>
            <p:cNvSpPr txBox="1"/>
            <p:nvPr/>
          </p:nvSpPr>
          <p:spPr>
            <a:xfrm>
              <a:off x="6625800" y="2693850"/>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1"/>
                  </a:solidFill>
                  <a:latin typeface="Roboto"/>
                  <a:ea typeface="Roboto"/>
                  <a:cs typeface="Roboto"/>
                  <a:sym typeface="Roboto"/>
                </a:rPr>
                <a:t>Manager</a:t>
              </a:r>
              <a:endParaRPr sz="1400" b="0" i="0" u="none" strike="noStrike" cap="none" dirty="0">
                <a:solidFill>
                  <a:schemeClr val="dk1"/>
                </a:solidFill>
                <a:latin typeface="Roboto"/>
                <a:ea typeface="Roboto"/>
                <a:cs typeface="Roboto"/>
                <a:sym typeface="Roboto"/>
              </a:endParaRPr>
            </a:p>
          </p:txBody>
        </p:sp>
        <p:sp>
          <p:nvSpPr>
            <p:cNvPr id="240" name="Google Shape;240;p21"/>
            <p:cNvSpPr/>
            <p:nvPr/>
          </p:nvSpPr>
          <p:spPr>
            <a:xfrm>
              <a:off x="5501313" y="2598000"/>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Fira Sans Extra Condensed"/>
                  <a:ea typeface="Fira Sans Extra Condensed"/>
                  <a:cs typeface="Times New Roman" panose="02020603050405020304" pitchFamily="18" charset="0"/>
                  <a:sym typeface="Fira Sans Extra Condensed"/>
                </a:rPr>
                <a:t>02</a:t>
              </a:r>
              <a:endParaRPr sz="1800" b="1" i="0" u="none" strike="noStrike" cap="none">
                <a:solidFill>
                  <a:schemeClr val="lt1"/>
                </a:solidFill>
                <a:latin typeface="Fira Sans Extra Condensed"/>
                <a:ea typeface="Fira Sans Extra Condensed"/>
                <a:cs typeface="Times New Roman" panose="02020603050405020304" pitchFamily="18" charset="0"/>
                <a:sym typeface="Fira Sans Extra Condensed"/>
              </a:endParaRPr>
            </a:p>
          </p:txBody>
        </p:sp>
      </p:grpSp>
      <p:grpSp>
        <p:nvGrpSpPr>
          <p:cNvPr id="241" name="Google Shape;241;p21"/>
          <p:cNvGrpSpPr/>
          <p:nvPr/>
        </p:nvGrpSpPr>
        <p:grpSpPr>
          <a:xfrm>
            <a:off x="457200" y="3603375"/>
            <a:ext cx="8229513" cy="618000"/>
            <a:chOff x="457200" y="3603375"/>
            <a:chExt cx="8229513" cy="618000"/>
          </a:xfrm>
        </p:grpSpPr>
        <p:sp>
          <p:nvSpPr>
            <p:cNvPr id="242" name="Google Shape;242;p21"/>
            <p:cNvSpPr txBox="1"/>
            <p:nvPr/>
          </p:nvSpPr>
          <p:spPr>
            <a:xfrm>
              <a:off x="457200" y="3603375"/>
              <a:ext cx="2229000" cy="61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Fira Sans Extra Condensed"/>
                  <a:ea typeface="Fira Sans Extra Condensed"/>
                  <a:cs typeface="Times New Roman" panose="02020603050405020304" pitchFamily="18" charset="0"/>
                  <a:sym typeface="Fira Sans Extra Condensed"/>
                </a:rPr>
                <a:t>Sales staff</a:t>
              </a: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rPr>
                <a:t>Log</a:t>
              </a:r>
              <a:r>
                <a:rPr lang="en-US" sz="1800" b="1" dirty="0">
                  <a:solidFill>
                    <a:schemeClr val="dk1"/>
                  </a:solidFill>
                  <a:latin typeface="Fira Sans Extra Condensed"/>
                  <a:ea typeface="Fira Sans Extra Condensed"/>
                  <a:cs typeface="Times New Roman" panose="02020603050405020304" pitchFamily="18" charset="0"/>
                  <a:sym typeface="Fira Sans Extra Condensed"/>
                </a:rPr>
                <a:t>istic staff</a:t>
              </a:r>
              <a:endParaRPr sz="1800" b="1" i="0" u="none" strike="noStrike" cap="none" dirty="0">
                <a:solidFill>
                  <a:schemeClr val="dk1"/>
                </a:solidFill>
                <a:latin typeface="Fira Sans Extra Condensed"/>
                <a:ea typeface="Fira Sans Extra Condensed"/>
                <a:cs typeface="Times New Roman" panose="02020603050405020304" pitchFamily="18" charset="0"/>
                <a:sym typeface="Fira Sans Extra Condensed"/>
              </a:endParaRPr>
            </a:p>
          </p:txBody>
        </p:sp>
        <p:sp>
          <p:nvSpPr>
            <p:cNvPr id="243" name="Google Shape;243;p21"/>
            <p:cNvSpPr txBox="1"/>
            <p:nvPr/>
          </p:nvSpPr>
          <p:spPr>
            <a:xfrm>
              <a:off x="6625713" y="3713036"/>
              <a:ext cx="2061000" cy="398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Roboto"/>
                  <a:ea typeface="Roboto"/>
                  <a:cs typeface="Roboto"/>
                  <a:sym typeface="Roboto"/>
                </a:rPr>
                <a:t>Staff</a:t>
              </a:r>
              <a:endParaRPr sz="1400" b="0" i="0" u="none" strike="noStrike" cap="none" dirty="0">
                <a:solidFill>
                  <a:schemeClr val="dk1"/>
                </a:solidFill>
                <a:latin typeface="Roboto"/>
                <a:ea typeface="Roboto"/>
                <a:cs typeface="Roboto"/>
                <a:sym typeface="Roboto"/>
              </a:endParaRPr>
            </a:p>
          </p:txBody>
        </p:sp>
        <p:sp>
          <p:nvSpPr>
            <p:cNvPr id="244" name="Google Shape;244;p21"/>
            <p:cNvSpPr/>
            <p:nvPr/>
          </p:nvSpPr>
          <p:spPr>
            <a:xfrm>
              <a:off x="5501313" y="3614764"/>
              <a:ext cx="595200" cy="59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Fira Sans Extra Condensed"/>
                  <a:ea typeface="Fira Sans Extra Condensed"/>
                  <a:cs typeface="Times New Roman" panose="02020603050405020304" pitchFamily="18" charset="0"/>
                  <a:sym typeface="Fira Sans Extra Condensed"/>
                </a:rPr>
                <a:t>03</a:t>
              </a:r>
              <a:endParaRPr sz="1800" b="1" i="0" u="none" strike="noStrike" cap="none" dirty="0">
                <a:solidFill>
                  <a:schemeClr val="lt1"/>
                </a:solidFill>
                <a:latin typeface="Fira Sans Extra Condensed"/>
                <a:ea typeface="Fira Sans Extra Condensed"/>
                <a:cs typeface="Times New Roman" panose="02020603050405020304" pitchFamily="18" charset="0"/>
                <a:sym typeface="Fira Sans Extra Condensed"/>
              </a:endParaRPr>
            </a:p>
          </p:txBody>
        </p:sp>
      </p:grpSp>
      <p:cxnSp>
        <p:nvCxnSpPr>
          <p:cNvPr id="245" name="Google Shape;245;p21"/>
          <p:cNvCxnSpPr>
            <a:stCxn id="234" idx="3"/>
            <a:endCxn id="236" idx="2"/>
          </p:cNvCxnSpPr>
          <p:nvPr/>
        </p:nvCxnSpPr>
        <p:spPr>
          <a:xfrm>
            <a:off x="2686200" y="1878825"/>
            <a:ext cx="2815200" cy="0"/>
          </a:xfrm>
          <a:prstGeom prst="straightConnector1">
            <a:avLst/>
          </a:prstGeom>
          <a:noFill/>
          <a:ln w="9525" cap="flat" cmpd="sng">
            <a:solidFill>
              <a:schemeClr val="dk2"/>
            </a:solidFill>
            <a:prstDash val="solid"/>
            <a:round/>
            <a:headEnd type="oval" w="med" len="med"/>
            <a:tailEnd type="none" w="sm" len="sm"/>
          </a:ln>
        </p:spPr>
      </p:cxnSp>
      <p:cxnSp>
        <p:nvCxnSpPr>
          <p:cNvPr id="246" name="Google Shape;246;p21"/>
          <p:cNvCxnSpPr>
            <a:stCxn id="236" idx="6"/>
            <a:endCxn id="235" idx="1"/>
          </p:cNvCxnSpPr>
          <p:nvPr/>
        </p:nvCxnSpPr>
        <p:spPr>
          <a:xfrm>
            <a:off x="6096513" y="1878814"/>
            <a:ext cx="529200" cy="0"/>
          </a:xfrm>
          <a:prstGeom prst="straightConnector1">
            <a:avLst/>
          </a:prstGeom>
          <a:noFill/>
          <a:ln w="9525" cap="flat" cmpd="sng">
            <a:solidFill>
              <a:schemeClr val="dk2"/>
            </a:solidFill>
            <a:prstDash val="solid"/>
            <a:round/>
            <a:headEnd type="none" w="sm" len="sm"/>
            <a:tailEnd type="oval" w="med" len="med"/>
          </a:ln>
        </p:spPr>
      </p:cxnSp>
      <p:cxnSp>
        <p:nvCxnSpPr>
          <p:cNvPr id="247" name="Google Shape;247;p21"/>
          <p:cNvCxnSpPr>
            <a:stCxn id="238" idx="3"/>
            <a:endCxn id="240" idx="2"/>
          </p:cNvCxnSpPr>
          <p:nvPr/>
        </p:nvCxnSpPr>
        <p:spPr>
          <a:xfrm>
            <a:off x="2686200" y="2895600"/>
            <a:ext cx="2815200" cy="0"/>
          </a:xfrm>
          <a:prstGeom prst="straightConnector1">
            <a:avLst/>
          </a:prstGeom>
          <a:noFill/>
          <a:ln w="9525" cap="flat" cmpd="sng">
            <a:solidFill>
              <a:schemeClr val="dk2"/>
            </a:solidFill>
            <a:prstDash val="solid"/>
            <a:round/>
            <a:headEnd type="oval" w="med" len="med"/>
            <a:tailEnd type="none" w="sm" len="sm"/>
          </a:ln>
        </p:spPr>
      </p:cxnSp>
      <p:cxnSp>
        <p:nvCxnSpPr>
          <p:cNvPr id="248" name="Google Shape;248;p21"/>
          <p:cNvCxnSpPr>
            <a:stCxn id="242" idx="3"/>
            <a:endCxn id="244" idx="2"/>
          </p:cNvCxnSpPr>
          <p:nvPr/>
        </p:nvCxnSpPr>
        <p:spPr>
          <a:xfrm>
            <a:off x="2686200" y="3912375"/>
            <a:ext cx="2815200" cy="0"/>
          </a:xfrm>
          <a:prstGeom prst="straightConnector1">
            <a:avLst/>
          </a:prstGeom>
          <a:noFill/>
          <a:ln w="9525" cap="flat" cmpd="sng">
            <a:solidFill>
              <a:schemeClr val="dk2"/>
            </a:solidFill>
            <a:prstDash val="solid"/>
            <a:round/>
            <a:headEnd type="oval" w="med" len="med"/>
            <a:tailEnd type="none" w="sm" len="sm"/>
          </a:ln>
        </p:spPr>
      </p:cxnSp>
      <p:cxnSp>
        <p:nvCxnSpPr>
          <p:cNvPr id="249" name="Google Shape;249;p21"/>
          <p:cNvCxnSpPr>
            <a:stCxn id="240" idx="6"/>
            <a:endCxn id="239" idx="1"/>
          </p:cNvCxnSpPr>
          <p:nvPr/>
        </p:nvCxnSpPr>
        <p:spPr>
          <a:xfrm>
            <a:off x="6096513" y="2895600"/>
            <a:ext cx="529200" cy="0"/>
          </a:xfrm>
          <a:prstGeom prst="straightConnector1">
            <a:avLst/>
          </a:prstGeom>
          <a:noFill/>
          <a:ln w="9525" cap="flat" cmpd="sng">
            <a:solidFill>
              <a:schemeClr val="dk2"/>
            </a:solidFill>
            <a:prstDash val="solid"/>
            <a:round/>
            <a:headEnd type="none" w="sm" len="sm"/>
            <a:tailEnd type="oval" w="med" len="med"/>
          </a:ln>
        </p:spPr>
      </p:cxnSp>
      <p:cxnSp>
        <p:nvCxnSpPr>
          <p:cNvPr id="250" name="Google Shape;250;p21"/>
          <p:cNvCxnSpPr>
            <a:stCxn id="244" idx="6"/>
            <a:endCxn id="243" idx="1"/>
          </p:cNvCxnSpPr>
          <p:nvPr/>
        </p:nvCxnSpPr>
        <p:spPr>
          <a:xfrm>
            <a:off x="6096513" y="3912364"/>
            <a:ext cx="529200" cy="22"/>
          </a:xfrm>
          <a:prstGeom prst="straightConnector1">
            <a:avLst/>
          </a:prstGeom>
          <a:noFill/>
          <a:ln w="9525" cap="flat" cmpd="sng">
            <a:solidFill>
              <a:schemeClr val="dk2"/>
            </a:solidFill>
            <a:prstDash val="solid"/>
            <a:round/>
            <a:headEnd type="none" w="sm" len="sm"/>
            <a:tailEnd type="oval" w="med" len="med"/>
          </a:ln>
        </p:spPr>
      </p:cxnSp>
      <p:pic>
        <p:nvPicPr>
          <p:cNvPr id="251" name="Google Shape;251;p21"/>
          <p:cNvPicPr preferRelativeResize="0"/>
          <p:nvPr/>
        </p:nvPicPr>
        <p:blipFill rotWithShape="1">
          <a:blip r:embed="rId3">
            <a:alphaModFix/>
          </a:blip>
          <a:srcRect/>
          <a:stretch/>
        </p:blipFill>
        <p:spPr>
          <a:xfrm>
            <a:off x="127000" y="101601"/>
            <a:ext cx="885645" cy="48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List of use cases</a:t>
            </a:r>
            <a:endParaRPr dirty="0"/>
          </a:p>
        </p:txBody>
      </p:sp>
      <p:pic>
        <p:nvPicPr>
          <p:cNvPr id="311" name="Google Shape;311;p24"/>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312" name="Google Shape;312;p24"/>
          <p:cNvSpPr/>
          <p:nvPr/>
        </p:nvSpPr>
        <p:spPr>
          <a:xfrm>
            <a:off x="457200"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TextBox 4">
            <a:extLst>
              <a:ext uri="{FF2B5EF4-FFF2-40B4-BE49-F238E27FC236}">
                <a16:creationId xmlns:a16="http://schemas.microsoft.com/office/drawing/2014/main" id="{A6C9DB88-D13B-2652-2B61-6FC4FA1673BD}"/>
              </a:ext>
            </a:extLst>
          </p:cNvPr>
          <p:cNvSpPr txBox="1"/>
          <p:nvPr/>
        </p:nvSpPr>
        <p:spPr>
          <a:xfrm>
            <a:off x="1107440" y="1420742"/>
            <a:ext cx="4572000" cy="954107"/>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Logout</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Create Manager Account</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Create Staff Account</a:t>
            </a:r>
            <a:endParaRPr lang="en-US" sz="1100" dirty="0">
              <a:effectLst/>
              <a:latin typeface="Times New Roman" panose="02020603050405020304" pitchFamily="18" charset="0"/>
              <a:ea typeface="CG Times"/>
              <a:cs typeface="Times New Roman" panose="02020603050405020304" pitchFamily="18" charset="0"/>
            </a:endParaRPr>
          </a:p>
        </p:txBody>
      </p:sp>
      <p:sp>
        <p:nvSpPr>
          <p:cNvPr id="7" name="TextBox 6">
            <a:extLst>
              <a:ext uri="{FF2B5EF4-FFF2-40B4-BE49-F238E27FC236}">
                <a16:creationId xmlns:a16="http://schemas.microsoft.com/office/drawing/2014/main" id="{989C3448-B1F1-5347-023A-7AC60485244E}"/>
              </a:ext>
            </a:extLst>
          </p:cNvPr>
          <p:cNvSpPr txBox="1"/>
          <p:nvPr/>
        </p:nvSpPr>
        <p:spPr>
          <a:xfrm>
            <a:off x="1107440" y="2541831"/>
            <a:ext cx="4572000" cy="954107"/>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Add New Product</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View Product List</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Update Product Information</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Delete Product</a:t>
            </a:r>
            <a:endParaRPr lang="en-US" sz="1100" dirty="0">
              <a:effectLst/>
              <a:latin typeface="Times New Roman" panose="02020603050405020304" pitchFamily="18" charset="0"/>
              <a:ea typeface="CG Times"/>
              <a:cs typeface="Times New Roman" panose="02020603050405020304" pitchFamily="18" charset="0"/>
            </a:endParaRPr>
          </a:p>
        </p:txBody>
      </p:sp>
      <p:sp>
        <p:nvSpPr>
          <p:cNvPr id="9" name="TextBox 8">
            <a:extLst>
              <a:ext uri="{FF2B5EF4-FFF2-40B4-BE49-F238E27FC236}">
                <a16:creationId xmlns:a16="http://schemas.microsoft.com/office/drawing/2014/main" id="{B607FA90-A7E6-942F-A0F6-352CA8F1F796}"/>
              </a:ext>
            </a:extLst>
          </p:cNvPr>
          <p:cNvSpPr txBox="1"/>
          <p:nvPr/>
        </p:nvSpPr>
        <p:spPr>
          <a:xfrm>
            <a:off x="1107440" y="3660770"/>
            <a:ext cx="4678680" cy="954107"/>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Create New Customer</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View Customer &amp; Purchase History</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Update Customer Information</a:t>
            </a:r>
          </a:p>
          <a:p>
            <a:pPr marL="228600" marR="0" algn="just">
              <a:spcBef>
                <a:spcPts val="0"/>
              </a:spcBef>
              <a:spcAft>
                <a:spcPts val="0"/>
              </a:spcAft>
            </a:pPr>
            <a:r>
              <a:rPr lang="en-AU" b="1" dirty="0">
                <a:solidFill>
                  <a:srgbClr val="0000FF"/>
                </a:solidFill>
                <a:latin typeface="Times New Roman" panose="02020603050405020304" pitchFamily="18" charset="0"/>
                <a:ea typeface="CG Times"/>
                <a:cs typeface="Times New Roman" panose="02020603050405020304" pitchFamily="18" charset="0"/>
              </a:rPr>
              <a:t>Delete Customer</a:t>
            </a:r>
            <a:endParaRPr lang="en-US" sz="1100" dirty="0">
              <a:effectLst/>
              <a:latin typeface="Times New Roman" panose="02020603050405020304" pitchFamily="18" charset="0"/>
              <a:ea typeface="CG Times"/>
              <a:cs typeface="Times New Roman" panose="02020603050405020304" pitchFamily="18" charset="0"/>
            </a:endParaRPr>
          </a:p>
        </p:txBody>
      </p:sp>
      <p:sp>
        <p:nvSpPr>
          <p:cNvPr id="11" name="TextBox 10">
            <a:extLst>
              <a:ext uri="{FF2B5EF4-FFF2-40B4-BE49-F238E27FC236}">
                <a16:creationId xmlns:a16="http://schemas.microsoft.com/office/drawing/2014/main" id="{3A9726E0-4D73-9080-425A-7661DD9DFB46}"/>
              </a:ext>
            </a:extLst>
          </p:cNvPr>
          <p:cNvSpPr txBox="1"/>
          <p:nvPr/>
        </p:nvSpPr>
        <p:spPr>
          <a:xfrm>
            <a:off x="5201919" y="1419084"/>
            <a:ext cx="4678680" cy="523220"/>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Manage Sale Transactions</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View Total Sales</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2C64F2B-7829-14E5-0E6E-E2B78AD61194}"/>
              </a:ext>
            </a:extLst>
          </p:cNvPr>
          <p:cNvSpPr txBox="1"/>
          <p:nvPr/>
        </p:nvSpPr>
        <p:spPr>
          <a:xfrm>
            <a:off x="5201919" y="2535481"/>
            <a:ext cx="5608320" cy="523220"/>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Manage Sale Transactions</a:t>
            </a:r>
            <a:endParaRPr lang="en-US" sz="1100" dirty="0">
              <a:effectLst/>
              <a:latin typeface="Times New Roman" panose="02020603050405020304" pitchFamily="18" charset="0"/>
              <a:ea typeface="CG Times"/>
              <a:cs typeface="Times New Roman" panose="02020603050405020304" pitchFamily="18" charset="0"/>
            </a:endParaRPr>
          </a:p>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View Total Sales</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06265C8-CB69-570A-0075-AF3FDF52D4E6}"/>
              </a:ext>
            </a:extLst>
          </p:cNvPr>
          <p:cNvSpPr txBox="1"/>
          <p:nvPr/>
        </p:nvSpPr>
        <p:spPr>
          <a:xfrm>
            <a:off x="5201919" y="3651878"/>
            <a:ext cx="5608320" cy="307777"/>
          </a:xfrm>
          <a:prstGeom prst="rect">
            <a:avLst/>
          </a:prstGeom>
          <a:noFill/>
        </p:spPr>
        <p:txBody>
          <a:bodyPr wrap="square">
            <a:spAutoFit/>
          </a:bodyPr>
          <a:lstStyle/>
          <a:p>
            <a:pPr marL="228600" marR="0" algn="just">
              <a:spcBef>
                <a:spcPts val="0"/>
              </a:spcBef>
              <a:spcAft>
                <a:spcPts val="0"/>
              </a:spcAft>
            </a:pPr>
            <a:r>
              <a:rPr lang="en-AU" sz="1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Generate Report</a:t>
            </a:r>
            <a:endParaRPr lang="en-US" sz="1100" dirty="0">
              <a:effectLst/>
              <a:latin typeface="Times New Roman" panose="02020603050405020304" pitchFamily="18" charset="0"/>
              <a:ea typeface="CG Times"/>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5"/>
          <p:cNvSpPr txBox="1">
            <a:spLocks noGrp="1"/>
          </p:cNvSpPr>
          <p:nvPr>
            <p:ph type="title"/>
          </p:nvPr>
        </p:nvSpPr>
        <p:spPr>
          <a:xfrm>
            <a:off x="457200" y="0"/>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solidFill>
                  <a:srgbClr val="000000"/>
                </a:solidFill>
                <a:latin typeface="Fira Sans Extra Condensed"/>
                <a:ea typeface="Fira Sans Extra Condensed"/>
                <a:cs typeface="Fira Sans Extra Condensed"/>
                <a:sym typeface="Fira Sans Extra Condensed"/>
              </a:rPr>
              <a:t>Use Case Diagram</a:t>
            </a:r>
            <a:endParaRPr sz="2000" dirty="0">
              <a:solidFill>
                <a:srgbClr val="000000"/>
              </a:solidFill>
              <a:latin typeface="Fira Sans Extra Condensed"/>
              <a:ea typeface="Fira Sans Extra Condensed"/>
              <a:cs typeface="Fira Sans Extra Condensed"/>
              <a:sym typeface="Fira Sans Extra Condensed"/>
            </a:endParaRPr>
          </a:p>
        </p:txBody>
      </p:sp>
      <p:sp>
        <p:nvSpPr>
          <p:cNvPr id="319" name="Google Shape;319;p25"/>
          <p:cNvSpPr txBox="1"/>
          <p:nvPr/>
        </p:nvSpPr>
        <p:spPr>
          <a:xfrm>
            <a:off x="457200" y="1191096"/>
            <a:ext cx="6321555" cy="5896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Fira Sans Extra Condensed"/>
              <a:ea typeface="Fira Sans Extra Condensed"/>
              <a:cs typeface="Fira Sans Extra Condensed"/>
              <a:sym typeface="Fira Sans Extra Condensed"/>
            </a:endParaRPr>
          </a:p>
        </p:txBody>
      </p:sp>
      <p:pic>
        <p:nvPicPr>
          <p:cNvPr id="320" name="Google Shape;320;p25"/>
          <p:cNvPicPr preferRelativeResize="0"/>
          <p:nvPr/>
        </p:nvPicPr>
        <p:blipFill rotWithShape="1">
          <a:blip r:embed="rId3">
            <a:alphaModFix/>
          </a:blip>
          <a:srcRect/>
          <a:stretch/>
        </p:blipFill>
        <p:spPr>
          <a:xfrm>
            <a:off x="127000" y="101601"/>
            <a:ext cx="885645" cy="488950"/>
          </a:xfrm>
          <a:prstGeom prst="rect">
            <a:avLst/>
          </a:prstGeom>
          <a:noFill/>
          <a:ln>
            <a:noFill/>
          </a:ln>
        </p:spPr>
      </p:pic>
      <p:pic>
        <p:nvPicPr>
          <p:cNvPr id="2" name="image109.jpg">
            <a:extLst>
              <a:ext uri="{FF2B5EF4-FFF2-40B4-BE49-F238E27FC236}">
                <a16:creationId xmlns:a16="http://schemas.microsoft.com/office/drawing/2014/main" id="{4EDE2225-C23C-5C7E-3B6F-679C43FC70DD}"/>
              </a:ext>
            </a:extLst>
          </p:cNvPr>
          <p:cNvPicPr/>
          <p:nvPr/>
        </p:nvPicPr>
        <p:blipFill>
          <a:blip r:embed="rId4"/>
          <a:srcRect/>
          <a:stretch>
            <a:fillRect/>
          </a:stretch>
        </p:blipFill>
        <p:spPr>
          <a:xfrm>
            <a:off x="2367504" y="297181"/>
            <a:ext cx="4408992" cy="4846319"/>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5"/>
          <p:cNvSpPr txBox="1">
            <a:spLocks noGrp="1"/>
          </p:cNvSpPr>
          <p:nvPr>
            <p:ph type="title"/>
          </p:nvPr>
        </p:nvSpPr>
        <p:spPr>
          <a:xfrm>
            <a:off x="457200" y="0"/>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solidFill>
                  <a:srgbClr val="000000"/>
                </a:solidFill>
                <a:latin typeface="Fira Sans Extra Condensed"/>
                <a:ea typeface="Fira Sans Extra Condensed"/>
                <a:cs typeface="Fira Sans Extra Condensed"/>
                <a:sym typeface="Fira Sans Extra Condensed"/>
              </a:rPr>
              <a:t>Domain class diagram</a:t>
            </a:r>
            <a:endParaRPr sz="2000" dirty="0">
              <a:solidFill>
                <a:srgbClr val="000000"/>
              </a:solidFill>
              <a:latin typeface="Fira Sans Extra Condensed"/>
              <a:ea typeface="Fira Sans Extra Condensed"/>
              <a:cs typeface="Fira Sans Extra Condensed"/>
              <a:sym typeface="Fira Sans Extra Condensed"/>
            </a:endParaRPr>
          </a:p>
        </p:txBody>
      </p:sp>
      <p:sp>
        <p:nvSpPr>
          <p:cNvPr id="319" name="Google Shape;319;p25"/>
          <p:cNvSpPr txBox="1"/>
          <p:nvPr/>
        </p:nvSpPr>
        <p:spPr>
          <a:xfrm>
            <a:off x="457200" y="1191096"/>
            <a:ext cx="6321555" cy="5896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Fira Sans Extra Condensed"/>
              <a:ea typeface="Fira Sans Extra Condensed"/>
              <a:cs typeface="Fira Sans Extra Condensed"/>
              <a:sym typeface="Fira Sans Extra Condensed"/>
            </a:endParaRPr>
          </a:p>
        </p:txBody>
      </p:sp>
      <p:pic>
        <p:nvPicPr>
          <p:cNvPr id="320" name="Google Shape;320;p25"/>
          <p:cNvPicPr preferRelativeResize="0"/>
          <p:nvPr/>
        </p:nvPicPr>
        <p:blipFill rotWithShape="1">
          <a:blip r:embed="rId3">
            <a:alphaModFix/>
          </a:blip>
          <a:srcRect/>
          <a:stretch/>
        </p:blipFill>
        <p:spPr>
          <a:xfrm>
            <a:off x="127000" y="101601"/>
            <a:ext cx="885645" cy="488950"/>
          </a:xfrm>
          <a:prstGeom prst="rect">
            <a:avLst/>
          </a:prstGeom>
          <a:noFill/>
          <a:ln>
            <a:noFill/>
          </a:ln>
        </p:spPr>
      </p:pic>
      <p:pic>
        <p:nvPicPr>
          <p:cNvPr id="3" name="image187.png">
            <a:extLst>
              <a:ext uri="{FF2B5EF4-FFF2-40B4-BE49-F238E27FC236}">
                <a16:creationId xmlns:a16="http://schemas.microsoft.com/office/drawing/2014/main" id="{1B44D80D-547F-2CB9-C568-5BE481D18222}"/>
              </a:ext>
            </a:extLst>
          </p:cNvPr>
          <p:cNvPicPr/>
          <p:nvPr/>
        </p:nvPicPr>
        <p:blipFill>
          <a:blip r:embed="rId4"/>
          <a:srcRect/>
          <a:stretch>
            <a:fillRect/>
          </a:stretch>
        </p:blipFill>
        <p:spPr>
          <a:xfrm>
            <a:off x="2198846" y="346076"/>
            <a:ext cx="4746307" cy="4790604"/>
          </a:xfrm>
          <a:prstGeom prst="rect">
            <a:avLst/>
          </a:prstGeom>
          <a:ln/>
        </p:spPr>
      </p:pic>
    </p:spTree>
    <p:extLst>
      <p:ext uri="{BB962C8B-B14F-4D97-AF65-F5344CB8AC3E}">
        <p14:creationId xmlns:p14="http://schemas.microsoft.com/office/powerpoint/2010/main" val="230147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SQL code</a:t>
            </a:r>
            <a:endParaRPr dirty="0"/>
          </a:p>
        </p:txBody>
      </p:sp>
      <p:pic>
        <p:nvPicPr>
          <p:cNvPr id="344" name="Google Shape;344;p28"/>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345" name="Google Shape;345;p28"/>
          <p:cNvSpPr/>
          <p:nvPr/>
        </p:nvSpPr>
        <p:spPr>
          <a:xfrm>
            <a:off x="457200"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46" name="Google Shape;346;p28"/>
          <p:cNvGrpSpPr/>
          <p:nvPr/>
        </p:nvGrpSpPr>
        <p:grpSpPr>
          <a:xfrm>
            <a:off x="7347932" y="1476987"/>
            <a:ext cx="360786" cy="359182"/>
            <a:chOff x="3195864" y="4047119"/>
            <a:chExt cx="360786" cy="359182"/>
          </a:xfrm>
        </p:grpSpPr>
        <p:sp>
          <p:nvSpPr>
            <p:cNvPr id="347" name="Google Shape;347;p28"/>
            <p:cNvSpPr/>
            <p:nvPr/>
          </p:nvSpPr>
          <p:spPr>
            <a:xfrm>
              <a:off x="3315284" y="4047119"/>
              <a:ext cx="122730" cy="147091"/>
            </a:xfrm>
            <a:custGeom>
              <a:avLst/>
              <a:gdLst/>
              <a:ahLst/>
              <a:cxnLst/>
              <a:rect l="l" t="t" r="r" b="b"/>
              <a:pathLst>
                <a:path w="3597" h="4311" extrusionOk="0">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8"/>
            <p:cNvSpPr/>
            <p:nvPr/>
          </p:nvSpPr>
          <p:spPr>
            <a:xfrm>
              <a:off x="3231588" y="4119931"/>
              <a:ext cx="70048" cy="102735"/>
            </a:xfrm>
            <a:custGeom>
              <a:avLst/>
              <a:gdLst/>
              <a:ahLst/>
              <a:cxnLst/>
              <a:rect l="l" t="t" r="r" b="b"/>
              <a:pathLst>
                <a:path w="2053" h="3011" extrusionOk="0">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8"/>
            <p:cNvSpPr/>
            <p:nvPr/>
          </p:nvSpPr>
          <p:spPr>
            <a:xfrm>
              <a:off x="3451594" y="4120272"/>
              <a:ext cx="70117" cy="102394"/>
            </a:xfrm>
            <a:custGeom>
              <a:avLst/>
              <a:gdLst/>
              <a:ahLst/>
              <a:cxnLst/>
              <a:rect l="l" t="t" r="r" b="b"/>
              <a:pathLst>
                <a:path w="2055" h="3001" extrusionOk="0">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8"/>
            <p:cNvSpPr/>
            <p:nvPr/>
          </p:nvSpPr>
          <p:spPr>
            <a:xfrm>
              <a:off x="3315933" y="4302644"/>
              <a:ext cx="119625" cy="28900"/>
            </a:xfrm>
            <a:custGeom>
              <a:avLst/>
              <a:gdLst/>
              <a:ahLst/>
              <a:cxnLst/>
              <a:rect l="l" t="t" r="r" b="b"/>
              <a:pathLst>
                <a:path w="3506" h="847" extrusionOk="0">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8"/>
            <p:cNvSpPr/>
            <p:nvPr/>
          </p:nvSpPr>
          <p:spPr>
            <a:xfrm>
              <a:off x="3195864" y="4259994"/>
              <a:ext cx="123514" cy="146307"/>
            </a:xfrm>
            <a:custGeom>
              <a:avLst/>
              <a:gdLst/>
              <a:ahLst/>
              <a:cxnLst/>
              <a:rect l="l" t="t" r="r" b="b"/>
              <a:pathLst>
                <a:path w="3620" h="4288" extrusionOk="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8"/>
            <p:cNvSpPr/>
            <p:nvPr/>
          </p:nvSpPr>
          <p:spPr>
            <a:xfrm>
              <a:off x="3433920" y="4259994"/>
              <a:ext cx="122730" cy="146307"/>
            </a:xfrm>
            <a:custGeom>
              <a:avLst/>
              <a:gdLst/>
              <a:ahLst/>
              <a:cxnLst/>
              <a:rect l="l" t="t" r="r" b="b"/>
              <a:pathLst>
                <a:path w="3597" h="4288" extrusionOk="0">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3" name="Google Shape;353;p28"/>
          <p:cNvGrpSpPr/>
          <p:nvPr/>
        </p:nvGrpSpPr>
        <p:grpSpPr>
          <a:xfrm>
            <a:off x="2150431" y="4515072"/>
            <a:ext cx="366475" cy="367056"/>
            <a:chOff x="828827" y="2287503"/>
            <a:chExt cx="366475" cy="367056"/>
          </a:xfrm>
        </p:grpSpPr>
        <p:sp>
          <p:nvSpPr>
            <p:cNvPr id="354" name="Google Shape;354;p28"/>
            <p:cNvSpPr/>
            <p:nvPr/>
          </p:nvSpPr>
          <p:spPr>
            <a:xfrm>
              <a:off x="1001465" y="2287503"/>
              <a:ext cx="21199" cy="35663"/>
            </a:xfrm>
            <a:custGeom>
              <a:avLst/>
              <a:gdLst/>
              <a:ahLst/>
              <a:cxnLst/>
              <a:rect l="l" t="t" r="r" b="b"/>
              <a:pathLst>
                <a:path w="620" h="1043" extrusionOk="0">
                  <a:moveTo>
                    <a:pt x="310" y="1"/>
                  </a:moveTo>
                  <a:cubicBezTo>
                    <a:pt x="155" y="1"/>
                    <a:pt x="1" y="102"/>
                    <a:pt x="1" y="304"/>
                  </a:cubicBezTo>
                  <a:lnTo>
                    <a:pt x="1" y="733"/>
                  </a:lnTo>
                  <a:cubicBezTo>
                    <a:pt x="1" y="900"/>
                    <a:pt x="120" y="1042"/>
                    <a:pt x="286" y="1042"/>
                  </a:cubicBezTo>
                  <a:lnTo>
                    <a:pt x="310" y="1042"/>
                  </a:lnTo>
                  <a:cubicBezTo>
                    <a:pt x="477" y="1042"/>
                    <a:pt x="620" y="900"/>
                    <a:pt x="620" y="733"/>
                  </a:cubicBezTo>
                  <a:lnTo>
                    <a:pt x="620" y="304"/>
                  </a:lnTo>
                  <a:cubicBezTo>
                    <a:pt x="620" y="102"/>
                    <a:pt x="465" y="1"/>
                    <a:pt x="3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8"/>
            <p:cNvSpPr/>
            <p:nvPr/>
          </p:nvSpPr>
          <p:spPr>
            <a:xfrm>
              <a:off x="1063148" y="2333663"/>
              <a:ext cx="45544" cy="29679"/>
            </a:xfrm>
            <a:custGeom>
              <a:avLst/>
              <a:gdLst/>
              <a:ahLst/>
              <a:cxnLst/>
              <a:rect l="l" t="t" r="r" b="b"/>
              <a:pathLst>
                <a:path w="1332" h="868" extrusionOk="0">
                  <a:moveTo>
                    <a:pt x="871" y="1"/>
                  </a:moveTo>
                  <a:cubicBezTo>
                    <a:pt x="816" y="1"/>
                    <a:pt x="758" y="16"/>
                    <a:pt x="697" y="50"/>
                  </a:cubicBezTo>
                  <a:lnTo>
                    <a:pt x="340" y="264"/>
                  </a:lnTo>
                  <a:cubicBezTo>
                    <a:pt x="1" y="424"/>
                    <a:pt x="196" y="867"/>
                    <a:pt x="479" y="867"/>
                  </a:cubicBezTo>
                  <a:cubicBezTo>
                    <a:pt x="533" y="867"/>
                    <a:pt x="591" y="850"/>
                    <a:pt x="649" y="812"/>
                  </a:cubicBezTo>
                  <a:lnTo>
                    <a:pt x="1031" y="597"/>
                  </a:lnTo>
                  <a:cubicBezTo>
                    <a:pt x="1331" y="417"/>
                    <a:pt x="1160" y="1"/>
                    <a:pt x="8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8"/>
            <p:cNvSpPr/>
            <p:nvPr/>
          </p:nvSpPr>
          <p:spPr>
            <a:xfrm>
              <a:off x="1037948" y="2299812"/>
              <a:ext cx="35389" cy="34466"/>
            </a:xfrm>
            <a:custGeom>
              <a:avLst/>
              <a:gdLst/>
              <a:ahLst/>
              <a:cxnLst/>
              <a:rect l="l" t="t" r="r" b="b"/>
              <a:pathLst>
                <a:path w="1035" h="1008" extrusionOk="0">
                  <a:moveTo>
                    <a:pt x="602" y="1"/>
                  </a:moveTo>
                  <a:cubicBezTo>
                    <a:pt x="504" y="1"/>
                    <a:pt x="405" y="47"/>
                    <a:pt x="339" y="159"/>
                  </a:cubicBezTo>
                  <a:lnTo>
                    <a:pt x="148" y="540"/>
                  </a:lnTo>
                  <a:cubicBezTo>
                    <a:pt x="1" y="785"/>
                    <a:pt x="213" y="1008"/>
                    <a:pt x="422" y="1008"/>
                  </a:cubicBezTo>
                  <a:cubicBezTo>
                    <a:pt x="517" y="1008"/>
                    <a:pt x="612" y="961"/>
                    <a:pt x="672" y="849"/>
                  </a:cubicBezTo>
                  <a:lnTo>
                    <a:pt x="886" y="492"/>
                  </a:lnTo>
                  <a:cubicBezTo>
                    <a:pt x="1034" y="229"/>
                    <a:pt x="820"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8"/>
            <p:cNvSpPr/>
            <p:nvPr/>
          </p:nvSpPr>
          <p:spPr>
            <a:xfrm>
              <a:off x="951646" y="2299812"/>
              <a:ext cx="35355" cy="33645"/>
            </a:xfrm>
            <a:custGeom>
              <a:avLst/>
              <a:gdLst/>
              <a:ahLst/>
              <a:cxnLst/>
              <a:rect l="l" t="t" r="r" b="b"/>
              <a:pathLst>
                <a:path w="1034" h="984" extrusionOk="0">
                  <a:moveTo>
                    <a:pt x="411" y="0"/>
                  </a:moveTo>
                  <a:cubicBezTo>
                    <a:pt x="201" y="0"/>
                    <a:pt x="1" y="223"/>
                    <a:pt x="148" y="468"/>
                  </a:cubicBezTo>
                  <a:lnTo>
                    <a:pt x="338" y="825"/>
                  </a:lnTo>
                  <a:cubicBezTo>
                    <a:pt x="405" y="937"/>
                    <a:pt x="505" y="984"/>
                    <a:pt x="604" y="984"/>
                  </a:cubicBezTo>
                  <a:cubicBezTo>
                    <a:pt x="821" y="984"/>
                    <a:pt x="1033" y="761"/>
                    <a:pt x="886" y="516"/>
                  </a:cubicBezTo>
                  <a:lnTo>
                    <a:pt x="672" y="159"/>
                  </a:lnTo>
                  <a:cubicBezTo>
                    <a:pt x="605" y="47"/>
                    <a:pt x="507" y="0"/>
                    <a:pt x="4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8"/>
            <p:cNvSpPr/>
            <p:nvPr/>
          </p:nvSpPr>
          <p:spPr>
            <a:xfrm>
              <a:off x="914479" y="2332876"/>
              <a:ext cx="46331" cy="29987"/>
            </a:xfrm>
            <a:custGeom>
              <a:avLst/>
              <a:gdLst/>
              <a:ahLst/>
              <a:cxnLst/>
              <a:rect l="l" t="t" r="r" b="b"/>
              <a:pathLst>
                <a:path w="1355" h="877" extrusionOk="0">
                  <a:moveTo>
                    <a:pt x="467" y="1"/>
                  </a:moveTo>
                  <a:cubicBezTo>
                    <a:pt x="180" y="1"/>
                    <a:pt x="1" y="464"/>
                    <a:pt x="354" y="620"/>
                  </a:cubicBezTo>
                  <a:lnTo>
                    <a:pt x="711" y="811"/>
                  </a:lnTo>
                  <a:cubicBezTo>
                    <a:pt x="774" y="857"/>
                    <a:pt x="836" y="876"/>
                    <a:pt x="895" y="876"/>
                  </a:cubicBezTo>
                  <a:cubicBezTo>
                    <a:pt x="1170" y="876"/>
                    <a:pt x="1354" y="444"/>
                    <a:pt x="1020" y="287"/>
                  </a:cubicBezTo>
                  <a:lnTo>
                    <a:pt x="663" y="73"/>
                  </a:lnTo>
                  <a:cubicBezTo>
                    <a:pt x="596" y="22"/>
                    <a:pt x="529" y="1"/>
                    <a:pt x="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8"/>
            <p:cNvSpPr/>
            <p:nvPr/>
          </p:nvSpPr>
          <p:spPr>
            <a:xfrm>
              <a:off x="985189" y="2517755"/>
              <a:ext cx="53785" cy="67599"/>
            </a:xfrm>
            <a:custGeom>
              <a:avLst/>
              <a:gdLst/>
              <a:ahLst/>
              <a:cxnLst/>
              <a:rect l="l" t="t" r="r" b="b"/>
              <a:pathLst>
                <a:path w="1573" h="1977" extrusionOk="0">
                  <a:moveTo>
                    <a:pt x="786" y="0"/>
                  </a:moveTo>
                  <a:cubicBezTo>
                    <a:pt x="358" y="0"/>
                    <a:pt x="0" y="357"/>
                    <a:pt x="0" y="786"/>
                  </a:cubicBezTo>
                  <a:lnTo>
                    <a:pt x="0" y="1191"/>
                  </a:lnTo>
                  <a:cubicBezTo>
                    <a:pt x="0" y="1715"/>
                    <a:pt x="393" y="1977"/>
                    <a:pt x="786" y="1977"/>
                  </a:cubicBezTo>
                  <a:cubicBezTo>
                    <a:pt x="1179" y="1977"/>
                    <a:pt x="1572" y="1715"/>
                    <a:pt x="1572" y="1191"/>
                  </a:cubicBezTo>
                  <a:lnTo>
                    <a:pt x="1572" y="786"/>
                  </a:lnTo>
                  <a:cubicBezTo>
                    <a:pt x="1572" y="357"/>
                    <a:pt x="1215" y="0"/>
                    <a:pt x="7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8"/>
            <p:cNvSpPr/>
            <p:nvPr/>
          </p:nvSpPr>
          <p:spPr>
            <a:xfrm>
              <a:off x="958314" y="2590209"/>
              <a:ext cx="107501" cy="64350"/>
            </a:xfrm>
            <a:custGeom>
              <a:avLst/>
              <a:gdLst/>
              <a:ahLst/>
              <a:cxnLst/>
              <a:rect l="l" t="t" r="r" b="b"/>
              <a:pathLst>
                <a:path w="3144" h="1882" extrusionOk="0">
                  <a:moveTo>
                    <a:pt x="477" y="1"/>
                  </a:moveTo>
                  <a:cubicBezTo>
                    <a:pt x="167" y="286"/>
                    <a:pt x="0" y="691"/>
                    <a:pt x="0" y="1120"/>
                  </a:cubicBezTo>
                  <a:lnTo>
                    <a:pt x="0" y="1572"/>
                  </a:lnTo>
                  <a:cubicBezTo>
                    <a:pt x="0" y="1739"/>
                    <a:pt x="119" y="1882"/>
                    <a:pt x="310" y="1882"/>
                  </a:cubicBezTo>
                  <a:lnTo>
                    <a:pt x="2811" y="1882"/>
                  </a:lnTo>
                  <a:cubicBezTo>
                    <a:pt x="3001" y="1882"/>
                    <a:pt x="3144" y="1739"/>
                    <a:pt x="3120" y="1572"/>
                  </a:cubicBezTo>
                  <a:lnTo>
                    <a:pt x="3120" y="1144"/>
                  </a:lnTo>
                  <a:cubicBezTo>
                    <a:pt x="3120" y="715"/>
                    <a:pt x="2953" y="310"/>
                    <a:pt x="2644" y="1"/>
                  </a:cubicBezTo>
                  <a:cubicBezTo>
                    <a:pt x="2370" y="334"/>
                    <a:pt x="1971" y="501"/>
                    <a:pt x="1569" y="501"/>
                  </a:cubicBezTo>
                  <a:cubicBezTo>
                    <a:pt x="1167" y="501"/>
                    <a:pt x="762" y="334"/>
                    <a:pt x="4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8"/>
            <p:cNvSpPr/>
            <p:nvPr/>
          </p:nvSpPr>
          <p:spPr>
            <a:xfrm>
              <a:off x="854506" y="2517755"/>
              <a:ext cx="56212" cy="69445"/>
            </a:xfrm>
            <a:custGeom>
              <a:avLst/>
              <a:gdLst/>
              <a:ahLst/>
              <a:cxnLst/>
              <a:rect l="l" t="t" r="r" b="b"/>
              <a:pathLst>
                <a:path w="1644" h="2031" extrusionOk="0">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8"/>
            <p:cNvSpPr/>
            <p:nvPr/>
          </p:nvSpPr>
          <p:spPr>
            <a:xfrm>
              <a:off x="828827" y="2590209"/>
              <a:ext cx="106715" cy="64350"/>
            </a:xfrm>
            <a:custGeom>
              <a:avLst/>
              <a:gdLst/>
              <a:ahLst/>
              <a:cxnLst/>
              <a:rect l="l" t="t" r="r" b="b"/>
              <a:pathLst>
                <a:path w="3121" h="1882" extrusionOk="0">
                  <a:moveTo>
                    <a:pt x="501" y="1"/>
                  </a:moveTo>
                  <a:cubicBezTo>
                    <a:pt x="168" y="286"/>
                    <a:pt x="1" y="691"/>
                    <a:pt x="1" y="1120"/>
                  </a:cubicBezTo>
                  <a:lnTo>
                    <a:pt x="1" y="1572"/>
                  </a:lnTo>
                  <a:cubicBezTo>
                    <a:pt x="1" y="1739"/>
                    <a:pt x="120" y="1882"/>
                    <a:pt x="311" y="1882"/>
                  </a:cubicBezTo>
                  <a:lnTo>
                    <a:pt x="2811" y="1882"/>
                  </a:lnTo>
                  <a:cubicBezTo>
                    <a:pt x="2978" y="1882"/>
                    <a:pt x="3121" y="1739"/>
                    <a:pt x="3121" y="1572"/>
                  </a:cubicBezTo>
                  <a:lnTo>
                    <a:pt x="3121" y="1144"/>
                  </a:lnTo>
                  <a:cubicBezTo>
                    <a:pt x="3121" y="715"/>
                    <a:pt x="2954" y="310"/>
                    <a:pt x="2644" y="1"/>
                  </a:cubicBezTo>
                  <a:cubicBezTo>
                    <a:pt x="2370" y="334"/>
                    <a:pt x="1972" y="501"/>
                    <a:pt x="1573" y="501"/>
                  </a:cubicBezTo>
                  <a:cubicBezTo>
                    <a:pt x="1174" y="501"/>
                    <a:pt x="775" y="334"/>
                    <a:pt x="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8"/>
            <p:cNvSpPr/>
            <p:nvPr/>
          </p:nvSpPr>
          <p:spPr>
            <a:xfrm>
              <a:off x="1113445" y="2517755"/>
              <a:ext cx="56212" cy="69445"/>
            </a:xfrm>
            <a:custGeom>
              <a:avLst/>
              <a:gdLst/>
              <a:ahLst/>
              <a:cxnLst/>
              <a:rect l="l" t="t" r="r" b="b"/>
              <a:pathLst>
                <a:path w="1644" h="2031" extrusionOk="0">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8"/>
            <p:cNvSpPr/>
            <p:nvPr/>
          </p:nvSpPr>
          <p:spPr>
            <a:xfrm>
              <a:off x="1087767" y="2590209"/>
              <a:ext cx="107535" cy="64350"/>
            </a:xfrm>
            <a:custGeom>
              <a:avLst/>
              <a:gdLst/>
              <a:ahLst/>
              <a:cxnLst/>
              <a:rect l="l" t="t" r="r" b="b"/>
              <a:pathLst>
                <a:path w="3145" h="1882" extrusionOk="0">
                  <a:moveTo>
                    <a:pt x="501" y="1"/>
                  </a:moveTo>
                  <a:cubicBezTo>
                    <a:pt x="191" y="286"/>
                    <a:pt x="1" y="691"/>
                    <a:pt x="1" y="1120"/>
                  </a:cubicBezTo>
                  <a:lnTo>
                    <a:pt x="1" y="1572"/>
                  </a:lnTo>
                  <a:cubicBezTo>
                    <a:pt x="1" y="1739"/>
                    <a:pt x="144" y="1882"/>
                    <a:pt x="311" y="1882"/>
                  </a:cubicBezTo>
                  <a:lnTo>
                    <a:pt x="2859" y="1882"/>
                  </a:lnTo>
                  <a:cubicBezTo>
                    <a:pt x="3025" y="1882"/>
                    <a:pt x="3144" y="1739"/>
                    <a:pt x="3144" y="1572"/>
                  </a:cubicBezTo>
                  <a:lnTo>
                    <a:pt x="3144" y="1144"/>
                  </a:lnTo>
                  <a:cubicBezTo>
                    <a:pt x="3144" y="715"/>
                    <a:pt x="2978" y="310"/>
                    <a:pt x="2668" y="1"/>
                  </a:cubicBezTo>
                  <a:cubicBezTo>
                    <a:pt x="2382" y="334"/>
                    <a:pt x="1978" y="501"/>
                    <a:pt x="1576" y="501"/>
                  </a:cubicBezTo>
                  <a:cubicBezTo>
                    <a:pt x="1174" y="501"/>
                    <a:pt x="775" y="334"/>
                    <a:pt x="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8"/>
            <p:cNvSpPr/>
            <p:nvPr/>
          </p:nvSpPr>
          <p:spPr>
            <a:xfrm>
              <a:off x="983548" y="2466432"/>
              <a:ext cx="57033" cy="31799"/>
            </a:xfrm>
            <a:custGeom>
              <a:avLst/>
              <a:gdLst/>
              <a:ahLst/>
              <a:cxnLst/>
              <a:rect l="l" t="t" r="r" b="b"/>
              <a:pathLst>
                <a:path w="1668" h="930" extrusionOk="0">
                  <a:moveTo>
                    <a:pt x="1" y="1"/>
                  </a:moveTo>
                  <a:lnTo>
                    <a:pt x="1" y="525"/>
                  </a:lnTo>
                  <a:cubicBezTo>
                    <a:pt x="1" y="739"/>
                    <a:pt x="191" y="930"/>
                    <a:pt x="406" y="930"/>
                  </a:cubicBezTo>
                  <a:lnTo>
                    <a:pt x="1263" y="930"/>
                  </a:lnTo>
                  <a:cubicBezTo>
                    <a:pt x="1477" y="930"/>
                    <a:pt x="1668" y="739"/>
                    <a:pt x="1668" y="525"/>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8"/>
            <p:cNvSpPr/>
            <p:nvPr/>
          </p:nvSpPr>
          <p:spPr>
            <a:xfrm>
              <a:off x="939576" y="2337800"/>
              <a:ext cx="144976" cy="106681"/>
            </a:xfrm>
            <a:custGeom>
              <a:avLst/>
              <a:gdLst/>
              <a:ahLst/>
              <a:cxnLst/>
              <a:rect l="l" t="t" r="r" b="b"/>
              <a:pathLst>
                <a:path w="4240" h="3120" extrusionOk="0">
                  <a:moveTo>
                    <a:pt x="2120" y="0"/>
                  </a:moveTo>
                  <a:cubicBezTo>
                    <a:pt x="691" y="0"/>
                    <a:pt x="1" y="1739"/>
                    <a:pt x="1049" y="2715"/>
                  </a:cubicBezTo>
                  <a:cubicBezTo>
                    <a:pt x="1168" y="2834"/>
                    <a:pt x="1263" y="2977"/>
                    <a:pt x="1287" y="3120"/>
                  </a:cubicBezTo>
                  <a:lnTo>
                    <a:pt x="2954" y="3120"/>
                  </a:lnTo>
                  <a:cubicBezTo>
                    <a:pt x="2977" y="2977"/>
                    <a:pt x="3073" y="2834"/>
                    <a:pt x="3192" y="2715"/>
                  </a:cubicBezTo>
                  <a:cubicBezTo>
                    <a:pt x="4240" y="1739"/>
                    <a:pt x="3549" y="0"/>
                    <a:pt x="21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image43.png">
            <a:extLst>
              <a:ext uri="{FF2B5EF4-FFF2-40B4-BE49-F238E27FC236}">
                <a16:creationId xmlns:a16="http://schemas.microsoft.com/office/drawing/2014/main" id="{FAED2C0B-A20E-7B45-F513-56F148B5F555}"/>
              </a:ext>
            </a:extLst>
          </p:cNvPr>
          <p:cNvPicPr/>
          <p:nvPr/>
        </p:nvPicPr>
        <p:blipFill>
          <a:blip r:embed="rId4"/>
          <a:srcRect/>
          <a:stretch>
            <a:fillRect/>
          </a:stretch>
        </p:blipFill>
        <p:spPr>
          <a:xfrm>
            <a:off x="429919" y="1200607"/>
            <a:ext cx="2589921" cy="168961"/>
          </a:xfrm>
          <a:prstGeom prst="rect">
            <a:avLst/>
          </a:prstGeom>
          <a:ln/>
        </p:spPr>
      </p:pic>
      <p:pic>
        <p:nvPicPr>
          <p:cNvPr id="3" name="image40.png">
            <a:extLst>
              <a:ext uri="{FF2B5EF4-FFF2-40B4-BE49-F238E27FC236}">
                <a16:creationId xmlns:a16="http://schemas.microsoft.com/office/drawing/2014/main" id="{016577AF-3AE4-FB09-A880-C5B79A7AFB9D}"/>
              </a:ext>
            </a:extLst>
          </p:cNvPr>
          <p:cNvPicPr/>
          <p:nvPr/>
        </p:nvPicPr>
        <p:blipFill>
          <a:blip r:embed="rId5"/>
          <a:srcRect/>
          <a:stretch>
            <a:fillRect/>
          </a:stretch>
        </p:blipFill>
        <p:spPr>
          <a:xfrm>
            <a:off x="457201" y="1368945"/>
            <a:ext cx="2712598" cy="3449456"/>
          </a:xfrm>
          <a:prstGeom prst="rect">
            <a:avLst/>
          </a:prstGeom>
          <a:ln/>
        </p:spPr>
      </p:pic>
      <p:pic>
        <p:nvPicPr>
          <p:cNvPr id="4" name="image68.png">
            <a:extLst>
              <a:ext uri="{FF2B5EF4-FFF2-40B4-BE49-F238E27FC236}">
                <a16:creationId xmlns:a16="http://schemas.microsoft.com/office/drawing/2014/main" id="{83A0E5F8-65B4-EF85-7575-1CC194026CA7}"/>
              </a:ext>
            </a:extLst>
          </p:cNvPr>
          <p:cNvPicPr/>
          <p:nvPr/>
        </p:nvPicPr>
        <p:blipFill>
          <a:blip r:embed="rId6"/>
          <a:srcRect/>
          <a:stretch>
            <a:fillRect/>
          </a:stretch>
        </p:blipFill>
        <p:spPr>
          <a:xfrm>
            <a:off x="3325677" y="1092749"/>
            <a:ext cx="2825028" cy="3820477"/>
          </a:xfrm>
          <a:prstGeom prst="rect">
            <a:avLst/>
          </a:prstGeom>
          <a:ln/>
        </p:spPr>
      </p:pic>
      <p:pic>
        <p:nvPicPr>
          <p:cNvPr id="5" name="image72.png">
            <a:extLst>
              <a:ext uri="{FF2B5EF4-FFF2-40B4-BE49-F238E27FC236}">
                <a16:creationId xmlns:a16="http://schemas.microsoft.com/office/drawing/2014/main" id="{CA079AAC-56EA-6CD5-CFE7-1E9D23E58EDD}"/>
              </a:ext>
            </a:extLst>
          </p:cNvPr>
          <p:cNvPicPr/>
          <p:nvPr/>
        </p:nvPicPr>
        <p:blipFill>
          <a:blip r:embed="rId7"/>
          <a:srcRect/>
          <a:stretch>
            <a:fillRect/>
          </a:stretch>
        </p:blipFill>
        <p:spPr>
          <a:xfrm>
            <a:off x="6318973" y="1092749"/>
            <a:ext cx="2825028" cy="3033749"/>
          </a:xfrm>
          <a:prstGeom prst="rect">
            <a:avLst/>
          </a:prstGeom>
          <a:ln/>
        </p:spPr>
      </p:pic>
      <p:pic>
        <p:nvPicPr>
          <p:cNvPr id="6" name="image70.png">
            <a:extLst>
              <a:ext uri="{FF2B5EF4-FFF2-40B4-BE49-F238E27FC236}">
                <a16:creationId xmlns:a16="http://schemas.microsoft.com/office/drawing/2014/main" id="{D7249F9D-74F0-3A43-957E-835DCDEFEA7B}"/>
              </a:ext>
            </a:extLst>
          </p:cNvPr>
          <p:cNvPicPr/>
          <p:nvPr/>
        </p:nvPicPr>
        <p:blipFill>
          <a:blip r:embed="rId8"/>
          <a:srcRect/>
          <a:stretch>
            <a:fillRect/>
          </a:stretch>
        </p:blipFill>
        <p:spPr>
          <a:xfrm>
            <a:off x="6318973" y="4133232"/>
            <a:ext cx="2733587" cy="914400"/>
          </a:xfrm>
          <a:prstGeom prst="rect">
            <a:avLst/>
          </a:prstGeo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dirty="0"/>
              <a:t>Conclusions</a:t>
            </a:r>
            <a:endParaRPr sz="2000" b="0" dirty="0">
              <a:solidFill>
                <a:srgbClr val="000000"/>
              </a:solidFill>
              <a:latin typeface="Fira Sans Extra Condensed"/>
              <a:ea typeface="Fira Sans Extra Condensed"/>
              <a:cs typeface="Fira Sans Extra Condensed"/>
              <a:sym typeface="Fira Sans Extra Condensed"/>
            </a:endParaRPr>
          </a:p>
        </p:txBody>
      </p:sp>
      <p:sp>
        <p:nvSpPr>
          <p:cNvPr id="391" name="Google Shape;391;p30"/>
          <p:cNvSpPr txBox="1"/>
          <p:nvPr/>
        </p:nvSpPr>
        <p:spPr>
          <a:xfrm>
            <a:off x="457200" y="840926"/>
            <a:ext cx="7248000" cy="58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Fira Sans Extra Condensed"/>
              <a:ea typeface="Fira Sans Extra Condensed"/>
              <a:cs typeface="Fira Sans Extra Condensed"/>
              <a:sym typeface="Fira Sans Extra Condensed"/>
            </a:endParaRPr>
          </a:p>
        </p:txBody>
      </p:sp>
      <p:pic>
        <p:nvPicPr>
          <p:cNvPr id="392" name="Google Shape;392;p30"/>
          <p:cNvPicPr preferRelativeResize="0"/>
          <p:nvPr/>
        </p:nvPicPr>
        <p:blipFill rotWithShape="1">
          <a:blip r:embed="rId3">
            <a:alphaModFix/>
          </a:blip>
          <a:srcRect/>
          <a:stretch/>
        </p:blipFill>
        <p:spPr>
          <a:xfrm>
            <a:off x="127000" y="101601"/>
            <a:ext cx="885646" cy="488950"/>
          </a:xfrm>
          <a:prstGeom prst="rect">
            <a:avLst/>
          </a:prstGeom>
          <a:noFill/>
          <a:ln>
            <a:noFill/>
          </a:ln>
        </p:spPr>
      </p:pic>
      <p:sp>
        <p:nvSpPr>
          <p:cNvPr id="393" name="Google Shape;393;p30"/>
          <p:cNvSpPr/>
          <p:nvPr/>
        </p:nvSpPr>
        <p:spPr>
          <a:xfrm>
            <a:off x="457201" y="973445"/>
            <a:ext cx="8229600" cy="507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3A5F1D25-3F62-349F-5E13-A794EBDCD28E}"/>
              </a:ext>
            </a:extLst>
          </p:cNvPr>
          <p:cNvSpPr txBox="1"/>
          <p:nvPr/>
        </p:nvSpPr>
        <p:spPr>
          <a:xfrm>
            <a:off x="569823" y="1488777"/>
            <a:ext cx="7752080" cy="2677656"/>
          </a:xfrm>
          <a:prstGeom prst="rect">
            <a:avLst/>
          </a:prstGeom>
          <a:noFill/>
        </p:spPr>
        <p:txBody>
          <a:bodyPr wrap="square">
            <a:spAutoFit/>
          </a:bodyPr>
          <a:lstStyle/>
          <a:p>
            <a:pPr marL="457200" marR="0" algn="just">
              <a:spcBef>
                <a:spcPts val="0"/>
              </a:spcBef>
              <a:spcAft>
                <a:spcPts val="0"/>
              </a:spcAft>
            </a:pPr>
            <a:r>
              <a:rPr lang="en-AU" sz="1400" dirty="0">
                <a:effectLst/>
                <a:latin typeface="Times New Roman" panose="02020603050405020304" pitchFamily="18" charset="0"/>
                <a:ea typeface="Times New Roman" panose="02020603050405020304" pitchFamily="18" charset="0"/>
                <a:cs typeface="Times New Roman" panose="02020603050405020304" pitchFamily="18" charset="0"/>
              </a:rPr>
              <a:t>Overall, my team has roughly outlined the main aspects of retail operations management. It includes admin account management, allowing store managers to create accounts for employees. The product management system allows administrators to perform essential operations such as viewing, adding, updating, and deleting products. Sales staff have limited access to view product listings without modifying content or viewing original prices. Customer management allows creating new customer accounts and tracking their purchase history. Sales management facilitates the creation of invoices and reports for sales transactions, while inventory management ensures effective inventory tracking and control across retail stores. Finally, the reporting system allows generating reports for both the company and individual retail stores.</a:t>
            </a:r>
            <a:endParaRPr lang="en-US" sz="1100" dirty="0">
              <a:effectLst/>
              <a:latin typeface="Times New Roman" panose="02020603050405020304" pitchFamily="18" charset="0"/>
              <a:ea typeface="CG Times"/>
              <a:cs typeface="Times New Roman" panose="02020603050405020304" pitchFamily="18" charset="0"/>
            </a:endParaRPr>
          </a:p>
          <a:p>
            <a:pPr marL="457200" marR="0" algn="just">
              <a:spcBef>
                <a:spcPts val="0"/>
              </a:spcBef>
              <a:spcAft>
                <a:spcPts val="0"/>
              </a:spcAft>
            </a:pPr>
            <a:r>
              <a:rPr lang="en-AU"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CG Times"/>
              <a:cs typeface="Times New Roman" panose="02020603050405020304" pitchFamily="18" charset="0"/>
            </a:endParaRPr>
          </a:p>
          <a:p>
            <a:pPr marL="457200" marR="0" algn="just">
              <a:spcBef>
                <a:spcPts val="0"/>
              </a:spcBef>
              <a:spcAft>
                <a:spcPts val="0"/>
              </a:spcAft>
            </a:pPr>
            <a:r>
              <a:rPr lang="en-AU" sz="1400" dirty="0">
                <a:effectLst/>
                <a:latin typeface="Times New Roman" panose="02020603050405020304" pitchFamily="18" charset="0"/>
                <a:ea typeface="Times New Roman" panose="02020603050405020304" pitchFamily="18" charset="0"/>
                <a:cs typeface="Times New Roman" panose="02020603050405020304" pitchFamily="18" charset="0"/>
              </a:rPr>
              <a:t>However, because of the tight schedule and many projects, the team was unable to complete system development on time.</a:t>
            </a:r>
            <a:endParaRPr lang="en-US" sz="1100" dirty="0">
              <a:effectLst/>
              <a:latin typeface="Times New Roman" panose="02020603050405020304" pitchFamily="18" charset="0"/>
              <a:ea typeface="CG Times"/>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44"/>
        <p:cNvGrpSpPr/>
        <p:nvPr/>
      </p:nvGrpSpPr>
      <p:grpSpPr>
        <a:xfrm>
          <a:off x="0" y="0"/>
          <a:ext cx="0" cy="0"/>
          <a:chOff x="0" y="0"/>
          <a:chExt cx="0" cy="0"/>
        </a:xfrm>
      </p:grpSpPr>
      <p:sp>
        <p:nvSpPr>
          <p:cNvPr id="545" name="Google Shape;545;p38"/>
          <p:cNvSpPr txBox="1">
            <a:spLocks noGrp="1"/>
          </p:cNvSpPr>
          <p:nvPr>
            <p:ph type="title"/>
          </p:nvPr>
        </p:nvSpPr>
        <p:spPr>
          <a:xfrm>
            <a:off x="1048350" y="2209900"/>
            <a:ext cx="7047300" cy="622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3600" b="1" dirty="0">
                <a:latin typeface="Roboto"/>
                <a:ea typeface="Roboto"/>
                <a:cs typeface="Roboto"/>
                <a:sym typeface="Roboto"/>
              </a:rPr>
              <a:t>-THANKS FOR WATCHING-</a:t>
            </a:r>
            <a:endParaRPr sz="3600" b="1"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1000"/>
                                        <p:tgtEl>
                                          <p:spTgt spid="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Overall final project</a:t>
            </a:r>
            <a:endParaRPr dirty="0"/>
          </a:p>
        </p:txBody>
      </p:sp>
      <p:grpSp>
        <p:nvGrpSpPr>
          <p:cNvPr id="126" name="Google Shape;126;p16"/>
          <p:cNvGrpSpPr/>
          <p:nvPr/>
        </p:nvGrpSpPr>
        <p:grpSpPr>
          <a:xfrm>
            <a:off x="990599" y="1245050"/>
            <a:ext cx="2656189" cy="637927"/>
            <a:chOff x="457199" y="1245050"/>
            <a:chExt cx="2656189" cy="637927"/>
          </a:xfrm>
        </p:grpSpPr>
        <p:sp>
          <p:nvSpPr>
            <p:cNvPr id="127" name="Google Shape;127;p16"/>
            <p:cNvSpPr txBox="1"/>
            <p:nvPr/>
          </p:nvSpPr>
          <p:spPr>
            <a:xfrm>
              <a:off x="457199" y="1245050"/>
              <a:ext cx="2234921"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Fira Sans Extra Condensed"/>
                  <a:sym typeface="Fira Sans Extra Condensed"/>
                </a:rPr>
                <a:t>Business Requirement</a:t>
              </a:r>
              <a:endParaRPr dirty="0"/>
            </a:p>
          </p:txBody>
        </p:sp>
        <p:sp>
          <p:nvSpPr>
            <p:cNvPr id="128" name="Google Shape;128;p16"/>
            <p:cNvSpPr/>
            <p:nvPr/>
          </p:nvSpPr>
          <p:spPr>
            <a:xfrm>
              <a:off x="2518188" y="1287777"/>
              <a:ext cx="595200" cy="595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Fira Sans Extra Condensed"/>
                  <a:ea typeface="Fira Sans Extra Condensed"/>
                  <a:cs typeface="Fira Sans Extra Condensed"/>
                  <a:sym typeface="Fira Sans Extra Condensed"/>
                </a:rPr>
                <a:t>01</a:t>
              </a: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grpSp>
        <p:nvGrpSpPr>
          <p:cNvPr id="129" name="Google Shape;129;p16"/>
          <p:cNvGrpSpPr/>
          <p:nvPr/>
        </p:nvGrpSpPr>
        <p:grpSpPr>
          <a:xfrm>
            <a:off x="867413" y="2475861"/>
            <a:ext cx="2245975" cy="648379"/>
            <a:chOff x="867413" y="2475861"/>
            <a:chExt cx="2245975" cy="648379"/>
          </a:xfrm>
        </p:grpSpPr>
        <p:sp>
          <p:nvSpPr>
            <p:cNvPr id="130" name="Google Shape;130;p16"/>
            <p:cNvSpPr txBox="1"/>
            <p:nvPr/>
          </p:nvSpPr>
          <p:spPr>
            <a:xfrm>
              <a:off x="867413" y="2475861"/>
              <a:ext cx="2061000" cy="27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Fira Sans Extra Condensed"/>
                  <a:sym typeface="Fira Sans Extra Condensed"/>
                </a:rPr>
                <a:t>System Requirements Implementation</a:t>
              </a:r>
              <a:endParaRPr dirty="0"/>
            </a:p>
          </p:txBody>
        </p:sp>
        <p:sp>
          <p:nvSpPr>
            <p:cNvPr id="131" name="Google Shape;131;p16"/>
            <p:cNvSpPr/>
            <p:nvPr/>
          </p:nvSpPr>
          <p:spPr>
            <a:xfrm>
              <a:off x="2518188" y="2529040"/>
              <a:ext cx="595200" cy="595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Fira Sans Extra Condensed"/>
                  <a:ea typeface="Fira Sans Extra Condensed"/>
                  <a:cs typeface="Fira Sans Extra Condensed"/>
                  <a:sym typeface="Fira Sans Extra Condensed"/>
                </a:rPr>
                <a:t>4</a:t>
              </a:r>
              <a:endParaRPr sz="1800" b="1" i="0" u="none" strike="noStrike" cap="none" dirty="0">
                <a:solidFill>
                  <a:schemeClr val="lt1"/>
                </a:solidFill>
                <a:latin typeface="Fira Sans Extra Condensed"/>
                <a:ea typeface="Fira Sans Extra Condensed"/>
                <a:cs typeface="Fira Sans Extra Condensed"/>
                <a:sym typeface="Fira Sans Extra Condensed"/>
              </a:endParaRPr>
            </a:p>
          </p:txBody>
        </p:sp>
      </p:grpSp>
      <p:grpSp>
        <p:nvGrpSpPr>
          <p:cNvPr id="135" name="Google Shape;135;p16"/>
          <p:cNvGrpSpPr/>
          <p:nvPr/>
        </p:nvGrpSpPr>
        <p:grpSpPr>
          <a:xfrm>
            <a:off x="5515088" y="1245050"/>
            <a:ext cx="2656212" cy="680664"/>
            <a:chOff x="6048488" y="1245050"/>
            <a:chExt cx="2656212" cy="680664"/>
          </a:xfrm>
        </p:grpSpPr>
        <p:grpSp>
          <p:nvGrpSpPr>
            <p:cNvPr id="136" name="Google Shape;136;p16"/>
            <p:cNvGrpSpPr/>
            <p:nvPr/>
          </p:nvGrpSpPr>
          <p:grpSpPr>
            <a:xfrm>
              <a:off x="6643700" y="1245050"/>
              <a:ext cx="2061000" cy="680664"/>
              <a:chOff x="6643700" y="1073600"/>
              <a:chExt cx="2061000" cy="680664"/>
            </a:xfrm>
          </p:grpSpPr>
          <p:sp>
            <p:nvSpPr>
              <p:cNvPr id="137" name="Google Shape;137;p16"/>
              <p:cNvSpPr txBox="1"/>
              <p:nvPr/>
            </p:nvSpPr>
            <p:spPr>
              <a:xfrm>
                <a:off x="6643700" y="10736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Fira Sans Extra Condensed"/>
                    <a:sym typeface="Fira Sans Extra Condensed"/>
                  </a:rPr>
                  <a:t>System Requirements Analysis</a:t>
                </a:r>
                <a:endParaRPr dirty="0"/>
              </a:p>
            </p:txBody>
          </p:sp>
          <p:sp>
            <p:nvSpPr>
              <p:cNvPr id="138" name="Google Shape;138;p16"/>
              <p:cNvSpPr txBox="1"/>
              <p:nvPr/>
            </p:nvSpPr>
            <p:spPr>
              <a:xfrm>
                <a:off x="6643700" y="1355564"/>
                <a:ext cx="2061000" cy="398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grpSp>
        <p:sp>
          <p:nvSpPr>
            <p:cNvPr id="139" name="Google Shape;139;p16"/>
            <p:cNvSpPr/>
            <p:nvPr/>
          </p:nvSpPr>
          <p:spPr>
            <a:xfrm>
              <a:off x="6048488" y="1287777"/>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Fira Sans Extra Condensed"/>
                  <a:ea typeface="Fira Sans Extra Condensed"/>
                  <a:cs typeface="Fira Sans Extra Condensed"/>
                  <a:sym typeface="Fira Sans Extra Condensed"/>
                </a:rPr>
                <a:t>02</a:t>
              </a: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grpSp>
        <p:nvGrpSpPr>
          <p:cNvPr id="140" name="Google Shape;140;p16"/>
          <p:cNvGrpSpPr/>
          <p:nvPr/>
        </p:nvGrpSpPr>
        <p:grpSpPr>
          <a:xfrm>
            <a:off x="6048488" y="2486300"/>
            <a:ext cx="2656212" cy="637940"/>
            <a:chOff x="6048488" y="2486300"/>
            <a:chExt cx="2656212" cy="637940"/>
          </a:xfrm>
        </p:grpSpPr>
        <p:sp>
          <p:nvSpPr>
            <p:cNvPr id="141" name="Google Shape;141;p16"/>
            <p:cNvSpPr txBox="1"/>
            <p:nvPr/>
          </p:nvSpPr>
          <p:spPr>
            <a:xfrm>
              <a:off x="6643700" y="2486300"/>
              <a:ext cx="2061000" cy="27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Fira Sans Extra Condensed"/>
                  <a:ea typeface="Fira Sans Extra Condensed"/>
                  <a:cs typeface="Fira Sans Extra Condensed"/>
                  <a:sym typeface="Fira Sans Extra Condensed"/>
                </a:rPr>
                <a:t>System Requirements Design</a:t>
              </a:r>
              <a:endParaRPr dirty="0"/>
            </a:p>
          </p:txBody>
        </p:sp>
        <p:sp>
          <p:nvSpPr>
            <p:cNvPr id="142" name="Google Shape;142;p16"/>
            <p:cNvSpPr/>
            <p:nvPr/>
          </p:nvSpPr>
          <p:spPr>
            <a:xfrm>
              <a:off x="6048488" y="2529040"/>
              <a:ext cx="595200" cy="595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Fira Sans Extra Condensed"/>
                  <a:ea typeface="Fira Sans Extra Condensed"/>
                  <a:cs typeface="Fira Sans Extra Condensed"/>
                  <a:sym typeface="Fira Sans Extra Condensed"/>
                </a:rPr>
                <a:t>03</a:t>
              </a:r>
              <a:endParaRPr sz="1800" b="1" i="0" u="none" strike="noStrike" cap="none" dirty="0">
                <a:solidFill>
                  <a:schemeClr val="lt1"/>
                </a:solidFill>
                <a:latin typeface="Fira Sans Extra Condensed"/>
                <a:ea typeface="Fira Sans Extra Condensed"/>
                <a:cs typeface="Fira Sans Extra Condensed"/>
                <a:sym typeface="Fira Sans Extra Condensed"/>
              </a:endParaRPr>
            </a:p>
          </p:txBody>
        </p:sp>
      </p:grpSp>
      <p:sp>
        <p:nvSpPr>
          <p:cNvPr id="146" name="Google Shape;146;p16"/>
          <p:cNvSpPr/>
          <p:nvPr/>
        </p:nvSpPr>
        <p:spPr>
          <a:xfrm>
            <a:off x="3723125" y="2305038"/>
            <a:ext cx="1715700" cy="1043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dirty="0">
                <a:solidFill>
                  <a:schemeClr val="lt1"/>
                </a:solidFill>
                <a:latin typeface="Fira Sans Extra Condensed"/>
                <a:ea typeface="Fira Sans Extra Condensed"/>
                <a:cs typeface="Fira Sans Extra Condensed"/>
                <a:sym typeface="Fira Sans Extra Condensed"/>
              </a:rPr>
              <a:t>B2B SYSTEM</a:t>
            </a:r>
            <a:endParaRPr sz="2100" b="1" i="0" u="none" strike="noStrike" cap="none" dirty="0">
              <a:solidFill>
                <a:schemeClr val="lt1"/>
              </a:solidFill>
              <a:latin typeface="Fira Sans Extra Condensed"/>
              <a:ea typeface="Fira Sans Extra Condensed"/>
              <a:cs typeface="Fira Sans Extra Condensed"/>
              <a:sym typeface="Fira Sans Extra Condensed"/>
            </a:endParaRPr>
          </a:p>
        </p:txBody>
      </p:sp>
      <p:cxnSp>
        <p:nvCxnSpPr>
          <p:cNvPr id="147" name="Google Shape;147;p16"/>
          <p:cNvCxnSpPr>
            <a:stCxn id="128" idx="6"/>
            <a:endCxn id="139" idx="2"/>
          </p:cNvCxnSpPr>
          <p:nvPr/>
        </p:nvCxnSpPr>
        <p:spPr>
          <a:xfrm>
            <a:off x="3646788" y="1585377"/>
            <a:ext cx="1868400" cy="0"/>
          </a:xfrm>
          <a:prstGeom prst="straightConnector1">
            <a:avLst/>
          </a:prstGeom>
          <a:noFill/>
          <a:ln w="9525" cap="flat" cmpd="sng">
            <a:solidFill>
              <a:schemeClr val="dk2"/>
            </a:solidFill>
            <a:prstDash val="solid"/>
            <a:round/>
            <a:headEnd type="none" w="sm" len="sm"/>
            <a:tailEnd type="triangle" w="med" len="med"/>
          </a:ln>
        </p:spPr>
      </p:cxnSp>
      <p:cxnSp>
        <p:nvCxnSpPr>
          <p:cNvPr id="149" name="Google Shape;149;p16"/>
          <p:cNvCxnSpPr>
            <a:stCxn id="139" idx="4"/>
            <a:endCxn id="142" idx="0"/>
          </p:cNvCxnSpPr>
          <p:nvPr/>
        </p:nvCxnSpPr>
        <p:spPr>
          <a:xfrm rot="-5400000" flipH="1">
            <a:off x="5756288" y="1939377"/>
            <a:ext cx="646200" cy="533400"/>
          </a:xfrm>
          <a:prstGeom prst="bentConnector3">
            <a:avLst>
              <a:gd name="adj1" fmla="val 49989"/>
            </a:avLst>
          </a:prstGeom>
          <a:noFill/>
          <a:ln w="9525" cap="flat" cmpd="sng">
            <a:solidFill>
              <a:schemeClr val="dk2"/>
            </a:solidFill>
            <a:prstDash val="solid"/>
            <a:round/>
            <a:headEnd type="none" w="sm" len="sm"/>
            <a:tailEnd type="triangle" w="med" len="med"/>
          </a:ln>
        </p:spPr>
      </p:cxnSp>
      <p:cxnSp>
        <p:nvCxnSpPr>
          <p:cNvPr id="152" name="Google Shape;152;p16"/>
          <p:cNvCxnSpPr>
            <a:stCxn id="131" idx="0"/>
            <a:endCxn id="128" idx="4"/>
          </p:cNvCxnSpPr>
          <p:nvPr/>
        </p:nvCxnSpPr>
        <p:spPr>
          <a:xfrm rot="-5400000">
            <a:off x="2759388" y="1939240"/>
            <a:ext cx="646200" cy="533400"/>
          </a:xfrm>
          <a:prstGeom prst="bentConnector3">
            <a:avLst>
              <a:gd name="adj1" fmla="val 49989"/>
            </a:avLst>
          </a:prstGeom>
          <a:ln>
            <a:headEnd type="none" w="sm" len="sm"/>
            <a:tailEnd type="triangle" w="med" len="med"/>
          </a:ln>
        </p:spPr>
        <p:style>
          <a:lnRef idx="1">
            <a:schemeClr val="dk1"/>
          </a:lnRef>
          <a:fillRef idx="0">
            <a:schemeClr val="dk1"/>
          </a:fillRef>
          <a:effectRef idx="0">
            <a:schemeClr val="dk1"/>
          </a:effectRef>
          <a:fontRef idx="minor">
            <a:schemeClr val="tx1"/>
          </a:fontRef>
        </p:style>
      </p:cxnSp>
      <p:pic>
        <p:nvPicPr>
          <p:cNvPr id="153" name="Google Shape;153;p16"/>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154" name="Google Shape;154;p16"/>
          <p:cNvSpPr/>
          <p:nvPr/>
        </p:nvSpPr>
        <p:spPr>
          <a:xfrm>
            <a:off x="473157" y="4472887"/>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 name="Connector: Curved 4">
            <a:extLst>
              <a:ext uri="{FF2B5EF4-FFF2-40B4-BE49-F238E27FC236}">
                <a16:creationId xmlns:a16="http://schemas.microsoft.com/office/drawing/2014/main" id="{0BFE8A35-BD86-B6D3-64C8-B5B1C824BD74}"/>
              </a:ext>
            </a:extLst>
          </p:cNvPr>
          <p:cNvCxnSpPr>
            <a:stCxn id="142" idx="4"/>
            <a:endCxn id="131" idx="4"/>
          </p:cNvCxnSpPr>
          <p:nvPr/>
        </p:nvCxnSpPr>
        <p:spPr>
          <a:xfrm rot="5400000">
            <a:off x="4580938" y="1359090"/>
            <a:ext cx="12700" cy="3530300"/>
          </a:xfrm>
          <a:prstGeom prst="curvedConnector3">
            <a:avLst>
              <a:gd name="adj1" fmla="val 7021984"/>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AU" sz="2300" dirty="0">
                <a:effectLst/>
                <a:latin typeface="Fira Sans Extra Condensed" panose="020B0503050000020004" pitchFamily="34" charset="0"/>
                <a:ea typeface="CG Times"/>
                <a:cs typeface="CG Times"/>
              </a:rPr>
              <a:t>Organization Chart / Project Chart/Gantt Chart</a:t>
            </a:r>
            <a:endParaRPr sz="2300" dirty="0">
              <a:latin typeface="Fira Sans Extra Condensed" panose="020B0503050000020004" pitchFamily="34" charset="0"/>
            </a:endParaRPr>
          </a:p>
        </p:txBody>
      </p:sp>
      <p:pic>
        <p:nvPicPr>
          <p:cNvPr id="205" name="Google Shape;205;p18"/>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207" name="Google Shape;207;p18"/>
          <p:cNvSpPr/>
          <p:nvPr/>
        </p:nvSpPr>
        <p:spPr>
          <a:xfrm>
            <a:off x="502926"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 name="image183.png">
            <a:extLst>
              <a:ext uri="{FF2B5EF4-FFF2-40B4-BE49-F238E27FC236}">
                <a16:creationId xmlns:a16="http://schemas.microsoft.com/office/drawing/2014/main" id="{34BCAC4E-204C-33E0-99DE-0AFED31E4AED}"/>
              </a:ext>
            </a:extLst>
          </p:cNvPr>
          <p:cNvPicPr/>
          <p:nvPr/>
        </p:nvPicPr>
        <p:blipFill>
          <a:blip r:embed="rId4"/>
          <a:srcRect/>
          <a:stretch>
            <a:fillRect/>
          </a:stretch>
        </p:blipFill>
        <p:spPr>
          <a:xfrm>
            <a:off x="2178526" y="1092749"/>
            <a:ext cx="4786948" cy="3693160"/>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R="0" lvl="0" fontAlgn="base">
              <a:spcBef>
                <a:spcPts val="1000"/>
              </a:spcBef>
              <a:spcAft>
                <a:spcPts val="1000"/>
              </a:spcAft>
              <a:buClr>
                <a:srgbClr val="4472C4"/>
              </a:buClr>
              <a:buSzPts val="1600"/>
            </a:pPr>
            <a:r>
              <a:rPr lang="en-AU"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rPr>
              <a:t>Business Modelling / Requirements</a:t>
            </a:r>
            <a:endParaRPr lang="en-US"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endParaRPr>
          </a:p>
        </p:txBody>
      </p:sp>
      <p:pic>
        <p:nvPicPr>
          <p:cNvPr id="213" name="Google Shape;213;p19"/>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214" name="Google Shape;214;p19"/>
          <p:cNvSpPr txBox="1"/>
          <p:nvPr/>
        </p:nvSpPr>
        <p:spPr>
          <a:xfrm>
            <a:off x="411473" y="951229"/>
            <a:ext cx="8321100" cy="4266000"/>
          </a:xfrm>
          <a:prstGeom prst="rect">
            <a:avLst/>
          </a:prstGeom>
          <a:noFill/>
          <a:ln>
            <a:noFill/>
          </a:ln>
        </p:spPr>
        <p:txBody>
          <a:bodyPr spcFirstLastPara="1" wrap="square" lIns="91425" tIns="91425" rIns="91425" bIns="91425" anchor="ctr" anchorCtr="0">
            <a:noAutofit/>
          </a:bodyPr>
          <a:lstStyle/>
          <a:p>
            <a:pPr marL="171450" marR="0" lvl="0" indent="-171450">
              <a:spcBef>
                <a:spcPts val="0"/>
              </a:spcBef>
              <a:spcAft>
                <a:spcPts val="0"/>
              </a:spcAft>
              <a:buFont typeface="Arial" panose="020B0604020202020204" pitchFamily="34" charset="0"/>
              <a:buChar char="•"/>
            </a:pPr>
            <a:r>
              <a:rPr lang="en-AU" sz="1200" b="1" u="none" strike="noStrike" dirty="0">
                <a:effectLst/>
                <a:latin typeface="Roboto" panose="02000000000000000000" pitchFamily="2" charset="0"/>
                <a:ea typeface="Roboto" panose="02000000000000000000" pitchFamily="2" charset="0"/>
                <a:cs typeface="Roboto" panose="02000000000000000000" pitchFamily="2" charset="0"/>
              </a:rPr>
              <a:t>Account Management: </a:t>
            </a:r>
            <a:r>
              <a:rPr lang="en-AU" sz="1200" u="none" strike="noStrike" dirty="0">
                <a:effectLst/>
                <a:latin typeface="Roboto" panose="02000000000000000000" pitchFamily="2" charset="0"/>
                <a:ea typeface="Roboto" panose="02000000000000000000" pitchFamily="2" charset="0"/>
                <a:cs typeface="Roboto" panose="02000000000000000000" pitchFamily="2" charset="0"/>
              </a:rPr>
              <a:t>This is the first layer of the business model. It involves the creation and management of user accounts. Each retail store will have an Admin account provided by the company. The Manager of each retail store will be able to create accounts for each staff member. This ensures proper access control and accountability with the system.</a:t>
            </a:r>
            <a:endParaRPr lang="en-US" sz="1200" u="none" strike="noStrike" dirty="0">
              <a:effectLst/>
              <a:latin typeface="Roboto" panose="02000000000000000000" pitchFamily="2" charset="0"/>
              <a:ea typeface="Roboto" panose="02000000000000000000" pitchFamily="2" charset="0"/>
              <a:cs typeface="Roboto" panose="02000000000000000000" pitchFamily="2" charset="0"/>
            </a:endParaRPr>
          </a:p>
          <a:p>
            <a:pPr marL="171450" marR="0" lvl="0" indent="-171450">
              <a:spcBef>
                <a:spcPts val="0"/>
              </a:spcBef>
              <a:spcAft>
                <a:spcPts val="0"/>
              </a:spcAft>
              <a:buFont typeface="Arial" panose="020B0604020202020204" pitchFamily="34" charset="0"/>
              <a:buChar char="•"/>
            </a:pPr>
            <a:r>
              <a:rPr lang="en-AU" sz="1200" b="1" u="none" strike="noStrike" dirty="0">
                <a:effectLst/>
                <a:latin typeface="Roboto" panose="02000000000000000000" pitchFamily="2" charset="0"/>
                <a:ea typeface="Roboto" panose="02000000000000000000" pitchFamily="2" charset="0"/>
                <a:cs typeface="Roboto" panose="02000000000000000000" pitchFamily="2" charset="0"/>
              </a:rPr>
              <a:t>Product Management: </a:t>
            </a:r>
            <a:r>
              <a:rPr lang="en-AU" sz="1200" u="none" strike="noStrike" dirty="0">
                <a:effectLst/>
                <a:latin typeface="Roboto" panose="02000000000000000000" pitchFamily="2" charset="0"/>
                <a:ea typeface="Roboto" panose="02000000000000000000" pitchFamily="2" charset="0"/>
                <a:cs typeface="Roboto" panose="02000000000000000000" pitchFamily="2" charset="0"/>
              </a:rPr>
              <a:t>This involves managing the lifecycle of products in store inventory. Administrators will have the ability to modify products. Each product will have a unique identifier (barcode/QR Code), name, import price, retail price, category, and creation date. Products can only be deleted when not in any order. Sales staff can view the product list but cannot change any content or see the original price.</a:t>
            </a:r>
            <a:endParaRPr lang="en-US" sz="1200" u="none" strike="noStrike" dirty="0">
              <a:effectLst/>
              <a:latin typeface="Roboto" panose="02000000000000000000" pitchFamily="2" charset="0"/>
              <a:ea typeface="Roboto" panose="02000000000000000000" pitchFamily="2" charset="0"/>
              <a:cs typeface="Roboto" panose="02000000000000000000" pitchFamily="2" charset="0"/>
            </a:endParaRPr>
          </a:p>
          <a:p>
            <a:pPr marL="171450" marR="0" lvl="0" indent="-171450">
              <a:spcBef>
                <a:spcPts val="0"/>
              </a:spcBef>
              <a:spcAft>
                <a:spcPts val="0"/>
              </a:spcAft>
              <a:buFont typeface="Arial" panose="020B0604020202020204" pitchFamily="34" charset="0"/>
              <a:buChar char="•"/>
            </a:pPr>
            <a:r>
              <a:rPr lang="en-AU" sz="1200" b="1" u="none" strike="noStrike" dirty="0">
                <a:effectLst/>
                <a:latin typeface="Roboto" panose="02000000000000000000" pitchFamily="2" charset="0"/>
                <a:ea typeface="Roboto" panose="02000000000000000000" pitchFamily="2" charset="0"/>
                <a:cs typeface="Roboto" panose="02000000000000000000" pitchFamily="2" charset="0"/>
              </a:rPr>
              <a:t>Customer Management: </a:t>
            </a:r>
            <a:r>
              <a:rPr lang="en-AU" sz="1200" u="none" strike="noStrike" dirty="0">
                <a:effectLst/>
                <a:latin typeface="Roboto" panose="02000000000000000000" pitchFamily="2" charset="0"/>
                <a:ea typeface="Roboto" panose="02000000000000000000" pitchFamily="2" charset="0"/>
                <a:cs typeface="Roboto" panose="02000000000000000000" pitchFamily="2" charset="0"/>
              </a:rPr>
              <a:t>This involves managing customer data and interactions. The sales interface will allow for the creation of a new customer for the first-time purchase and viewing of customers’ personal information and purchase history. This helps in maintaining a good relationship with the customers and also aids in personalized marketing.</a:t>
            </a:r>
            <a:endParaRPr lang="en-US" sz="1200" u="none" strike="noStrike" dirty="0">
              <a:effectLst/>
              <a:latin typeface="Roboto" panose="02000000000000000000" pitchFamily="2" charset="0"/>
              <a:ea typeface="Roboto" panose="02000000000000000000" pitchFamily="2" charset="0"/>
              <a:cs typeface="Roboto" panose="02000000000000000000" pitchFamily="2" charset="0"/>
            </a:endParaRPr>
          </a:p>
          <a:p>
            <a:pPr marL="171450" marR="0" lvl="0" indent="-171450">
              <a:spcBef>
                <a:spcPts val="0"/>
              </a:spcBef>
              <a:spcAft>
                <a:spcPts val="0"/>
              </a:spcAft>
              <a:buFont typeface="Arial" panose="020B0604020202020204" pitchFamily="34" charset="0"/>
              <a:buChar char="•"/>
            </a:pPr>
            <a:r>
              <a:rPr lang="en-AU" sz="1200" b="1" u="none" strike="noStrike" dirty="0">
                <a:effectLst/>
                <a:latin typeface="Roboto" panose="02000000000000000000" pitchFamily="2" charset="0"/>
                <a:ea typeface="Roboto" panose="02000000000000000000" pitchFamily="2" charset="0"/>
                <a:cs typeface="Roboto" panose="02000000000000000000" pitchFamily="2" charset="0"/>
              </a:rPr>
              <a:t>Sales Management: </a:t>
            </a:r>
            <a:r>
              <a:rPr lang="en-AU" sz="1200" u="none" strike="noStrike" dirty="0">
                <a:effectLst/>
                <a:latin typeface="Roboto" panose="02000000000000000000" pitchFamily="2" charset="0"/>
                <a:ea typeface="Roboto" panose="02000000000000000000" pitchFamily="2" charset="0"/>
                <a:cs typeface="Roboto" panose="02000000000000000000" pitchFamily="2" charset="0"/>
              </a:rPr>
              <a:t>This involves managing the sales transactions for each retail store and providing a total sale of the company. This helps in tracking the performance of each store and the overall performance of the company.</a:t>
            </a:r>
            <a:endParaRPr lang="en-US" sz="1200" u="none" strike="noStrike" dirty="0">
              <a:effectLst/>
              <a:latin typeface="Roboto" panose="02000000000000000000" pitchFamily="2" charset="0"/>
              <a:ea typeface="Roboto" panose="02000000000000000000" pitchFamily="2" charset="0"/>
              <a:cs typeface="Roboto" panose="02000000000000000000" pitchFamily="2" charset="0"/>
            </a:endParaRPr>
          </a:p>
          <a:p>
            <a:pPr marL="171450" marR="0" lvl="0" indent="-171450">
              <a:spcBef>
                <a:spcPts val="0"/>
              </a:spcBef>
              <a:spcAft>
                <a:spcPts val="0"/>
              </a:spcAft>
              <a:buFont typeface="Arial" panose="020B0604020202020204" pitchFamily="34" charset="0"/>
              <a:buChar char="•"/>
            </a:pPr>
            <a:r>
              <a:rPr lang="en-AU" sz="1200" b="1" u="none" strike="noStrike" dirty="0">
                <a:effectLst/>
                <a:latin typeface="Roboto" panose="02000000000000000000" pitchFamily="2" charset="0"/>
                <a:ea typeface="Roboto" panose="02000000000000000000" pitchFamily="2" charset="0"/>
                <a:cs typeface="Roboto" panose="02000000000000000000" pitchFamily="2" charset="0"/>
              </a:rPr>
              <a:t>Inventory Management: </a:t>
            </a:r>
            <a:r>
              <a:rPr lang="en-AU" sz="1200" u="none" strike="noStrike" dirty="0">
                <a:effectLst/>
                <a:latin typeface="Roboto" panose="02000000000000000000" pitchFamily="2" charset="0"/>
                <a:ea typeface="Roboto" panose="02000000000000000000" pitchFamily="2" charset="0"/>
                <a:cs typeface="Roboto" panose="02000000000000000000" pitchFamily="2" charset="0"/>
              </a:rPr>
              <a:t>This involves managing the inventory, creating Goods Received when the distributor imports goods, and creating Goods Delivery Note to deliver goods to Agents. This ensures that there is always enough stock to meet the demand and helps in avoiding overstocking.</a:t>
            </a:r>
            <a:endParaRPr lang="en-US" sz="1200" u="none" strike="noStrike" dirty="0">
              <a:effectLst/>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AU" sz="1200" b="1" dirty="0">
                <a:effectLst/>
                <a:latin typeface="Roboto" panose="02000000000000000000" pitchFamily="2" charset="0"/>
                <a:ea typeface="Roboto" panose="02000000000000000000" pitchFamily="2" charset="0"/>
                <a:cs typeface="Roboto" panose="02000000000000000000" pitchFamily="2" charset="0"/>
              </a:rPr>
              <a:t>Reports: </a:t>
            </a:r>
            <a:r>
              <a:rPr lang="en-AU" sz="1200" dirty="0">
                <a:effectLst/>
                <a:latin typeface="Roboto" panose="02000000000000000000" pitchFamily="2" charset="0"/>
                <a:ea typeface="Roboto" panose="02000000000000000000" pitchFamily="2" charset="0"/>
                <a:cs typeface="Roboto" panose="02000000000000000000" pitchFamily="2" charset="0"/>
              </a:rPr>
              <a:t>This involves generating reports for the company &amp; agents’ retail store. These reports can provide insights into sales trends, inventory levels, customer behaviour, etc. This can help in making informed business decisions</a:t>
            </a:r>
            <a:endParaRPr sz="1200" dirty="0">
              <a:latin typeface="Roboto" panose="02000000000000000000" pitchFamily="2" charset="0"/>
              <a:ea typeface="Roboto" panose="02000000000000000000" pitchFamily="2" charset="0"/>
              <a:cs typeface="Roboto" panose="02000000000000000000" pitchFamily="2" charset="0"/>
            </a:endParaRPr>
          </a:p>
        </p:txBody>
      </p:sp>
      <p:sp>
        <p:nvSpPr>
          <p:cNvPr id="215" name="Google Shape;215;p19"/>
          <p:cNvSpPr/>
          <p:nvPr/>
        </p:nvSpPr>
        <p:spPr>
          <a:xfrm>
            <a:off x="457200"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AU" sz="1800" dirty="0">
                <a:effectLst/>
                <a:latin typeface="Fira Sans Extra Condensed" panose="020B0503050000020004" pitchFamily="34" charset="0"/>
                <a:ea typeface="Times New Roman" panose="02020603050405020304" pitchFamily="18" charset="0"/>
              </a:rPr>
              <a:t>Business Processes / Flowchart of Requirements</a:t>
            </a:r>
            <a:endParaRPr dirty="0">
              <a:latin typeface="Fira Sans Extra Condensed" panose="020B0503050000020004" pitchFamily="34" charset="0"/>
            </a:endParaRPr>
          </a:p>
        </p:txBody>
      </p:sp>
      <p:pic>
        <p:nvPicPr>
          <p:cNvPr id="221" name="Google Shape;221;p20"/>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222" name="Google Shape;222;p20"/>
          <p:cNvSpPr/>
          <p:nvPr/>
        </p:nvSpPr>
        <p:spPr>
          <a:xfrm>
            <a:off x="457200"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26" name="Picture 2">
            <a:extLst>
              <a:ext uri="{FF2B5EF4-FFF2-40B4-BE49-F238E27FC236}">
                <a16:creationId xmlns:a16="http://schemas.microsoft.com/office/drawing/2014/main" id="{F2C6E32D-FCD9-DF1D-BE69-E9F7455F0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61" y="1217132"/>
            <a:ext cx="1942782" cy="1829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567D71-F865-0DDE-AA2D-6DC4602C7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038" y="2874571"/>
            <a:ext cx="2032317" cy="1884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E85B8DB-6BC3-4A22-498D-E014E2DA2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6098" y="1194898"/>
            <a:ext cx="1942782" cy="1824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A886A3-221F-08BE-56D7-E603BBA0DB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3544" y="2874571"/>
            <a:ext cx="1942782" cy="18244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3F08A05-3F9D-80B8-478E-05FC971AA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3069" y="1217132"/>
            <a:ext cx="1942782" cy="18585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BC2A70F-5143-440E-0C9C-84B7656E65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2594" y="2874571"/>
            <a:ext cx="1942782" cy="1824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2"/>
          <p:cNvGrpSpPr/>
          <p:nvPr/>
        </p:nvGrpSpPr>
        <p:grpSpPr>
          <a:xfrm>
            <a:off x="7187453" y="655799"/>
            <a:ext cx="1898167" cy="3676441"/>
            <a:chOff x="6362700" y="1228725"/>
            <a:chExt cx="2344800" cy="3111300"/>
          </a:xfrm>
        </p:grpSpPr>
        <p:sp>
          <p:nvSpPr>
            <p:cNvPr id="258" name="Google Shape;258;p22"/>
            <p:cNvSpPr/>
            <p:nvPr/>
          </p:nvSpPr>
          <p:spPr>
            <a:xfrm>
              <a:off x="6362700" y="1228725"/>
              <a:ext cx="2344800" cy="3103200"/>
            </a:xfrm>
            <a:prstGeom prst="rect">
              <a:avLst/>
            </a:prstGeom>
            <a:solidFill>
              <a:srgbClr val="E8B5BB">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2"/>
            <p:cNvSpPr/>
            <p:nvPr/>
          </p:nvSpPr>
          <p:spPr>
            <a:xfrm>
              <a:off x="6362700" y="3671625"/>
              <a:ext cx="2344800" cy="668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grpSp>
      <p:grpSp>
        <p:nvGrpSpPr>
          <p:cNvPr id="260" name="Google Shape;260;p22"/>
          <p:cNvGrpSpPr/>
          <p:nvPr/>
        </p:nvGrpSpPr>
        <p:grpSpPr>
          <a:xfrm>
            <a:off x="7187453" y="833717"/>
            <a:ext cx="1898167" cy="2519023"/>
            <a:chOff x="6362700" y="1228725"/>
            <a:chExt cx="2344800" cy="2131800"/>
          </a:xfrm>
        </p:grpSpPr>
        <p:sp>
          <p:nvSpPr>
            <p:cNvPr id="261" name="Google Shape;261;p22"/>
            <p:cNvSpPr/>
            <p:nvPr/>
          </p:nvSpPr>
          <p:spPr>
            <a:xfrm>
              <a:off x="6362700" y="1228725"/>
              <a:ext cx="2344800" cy="668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Fira Sans Extra Condensed"/>
                  <a:ea typeface="Fira Sans Extra Condensed"/>
                  <a:cs typeface="Fira Sans Extra Condensed"/>
                  <a:sym typeface="Fira Sans Extra Condensed"/>
                </a:rPr>
                <a:t>Work breakdown</a:t>
              </a:r>
              <a:endParaRPr sz="18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262" name="Google Shape;262;p22"/>
            <p:cNvSpPr txBox="1"/>
            <p:nvPr/>
          </p:nvSpPr>
          <p:spPr>
            <a:xfrm>
              <a:off x="6525450" y="2208225"/>
              <a:ext cx="2019300" cy="115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dirty="0">
                  <a:latin typeface="Roboto"/>
                  <a:ea typeface="Roboto"/>
                  <a:cs typeface="Roboto"/>
                  <a:sym typeface="Roboto"/>
                </a:rPr>
                <a:t>LIST OF REQUIREMENTS</a:t>
              </a:r>
              <a:endParaRPr lang="en-US" sz="1400" b="1" i="0" u="none" strike="noStrike" cap="none" dirty="0">
                <a:solidFill>
                  <a:srgbClr val="000000"/>
                </a:solidFill>
                <a:latin typeface="Roboto"/>
                <a:ea typeface="Roboto"/>
                <a:cs typeface="Roboto"/>
                <a:sym typeface="Roboto"/>
              </a:endParaRPr>
            </a:p>
          </p:txBody>
        </p:sp>
      </p:grpSp>
      <p:grpSp>
        <p:nvGrpSpPr>
          <p:cNvPr id="263" name="Google Shape;263;p22"/>
          <p:cNvGrpSpPr/>
          <p:nvPr/>
        </p:nvGrpSpPr>
        <p:grpSpPr>
          <a:xfrm>
            <a:off x="7878816" y="3720349"/>
            <a:ext cx="515439" cy="497248"/>
            <a:chOff x="-5251625" y="3272950"/>
            <a:chExt cx="292225" cy="292250"/>
          </a:xfrm>
        </p:grpSpPr>
        <p:sp>
          <p:nvSpPr>
            <p:cNvPr id="264" name="Google Shape;264;p22"/>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2"/>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2"/>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22"/>
          <p:cNvSpPr/>
          <p:nvPr/>
        </p:nvSpPr>
        <p:spPr>
          <a:xfrm>
            <a:off x="861131" y="516894"/>
            <a:ext cx="6294396" cy="4310086"/>
          </a:xfrm>
          <a:prstGeom prst="roundRect">
            <a:avLst>
              <a:gd name="adj" fmla="val 16667"/>
            </a:avLst>
          </a:prstGeom>
          <a:solidFill>
            <a:srgbClr val="F3EAED"/>
          </a:solidFill>
          <a:ln>
            <a:noFill/>
          </a:ln>
        </p:spPr>
        <p:txBody>
          <a:bodyPr spcFirstLastPara="1" wrap="square" lIns="91425" tIns="45700" rIns="91425" bIns="45700" anchor="t" anchorCtr="0">
            <a:noAutofit/>
          </a:bodyPr>
          <a:lstStyle/>
          <a:p>
            <a:pPr marL="0" marR="0" lvl="0" indent="0" algn="l" rtl="0">
              <a:lnSpc>
                <a:spcPct val="107000"/>
              </a:lnSpc>
              <a:spcBef>
                <a:spcPts val="800"/>
              </a:spcBef>
              <a:spcAft>
                <a:spcPts val="0"/>
              </a:spcAft>
              <a:buNone/>
            </a:pPr>
            <a:r>
              <a:rPr lang="en-US" sz="1100" b="0" i="0" u="none" strike="noStrike" cap="none" dirty="0">
                <a:solidFill>
                  <a:srgbClr val="000000"/>
                </a:solidFill>
                <a:latin typeface="Calibri"/>
                <a:ea typeface="Calibri"/>
                <a:cs typeface="Calibri"/>
                <a:sym typeface="Calibri"/>
              </a:rPr>
              <a:t> </a:t>
            </a:r>
            <a:endParaRPr dirty="0"/>
          </a:p>
        </p:txBody>
      </p:sp>
      <p:pic>
        <p:nvPicPr>
          <p:cNvPr id="268" name="Google Shape;268;p22"/>
          <p:cNvPicPr preferRelativeResize="0"/>
          <p:nvPr/>
        </p:nvPicPr>
        <p:blipFill rotWithShape="1">
          <a:blip r:embed="rId3">
            <a:alphaModFix/>
          </a:blip>
          <a:srcRect/>
          <a:stretch/>
        </p:blipFill>
        <p:spPr>
          <a:xfrm>
            <a:off x="127000" y="101601"/>
            <a:ext cx="885645" cy="488950"/>
          </a:xfrm>
          <a:prstGeom prst="rect">
            <a:avLst/>
          </a:prstGeom>
          <a:noFill/>
          <a:ln>
            <a:noFill/>
          </a:ln>
        </p:spPr>
      </p:pic>
      <p:graphicFrame>
        <p:nvGraphicFramePr>
          <p:cNvPr id="2" name="Table 1">
            <a:extLst>
              <a:ext uri="{FF2B5EF4-FFF2-40B4-BE49-F238E27FC236}">
                <a16:creationId xmlns:a16="http://schemas.microsoft.com/office/drawing/2014/main" id="{E45DA5B3-CA5F-1CDB-AA40-0BB101704024}"/>
              </a:ext>
            </a:extLst>
          </p:cNvPr>
          <p:cNvGraphicFramePr>
            <a:graphicFrameLocks noGrp="1"/>
          </p:cNvGraphicFramePr>
          <p:nvPr>
            <p:extLst>
              <p:ext uri="{D42A27DB-BD31-4B8C-83A1-F6EECF244321}">
                <p14:modId xmlns:p14="http://schemas.microsoft.com/office/powerpoint/2010/main" val="369812061"/>
              </p:ext>
            </p:extLst>
          </p:nvPr>
        </p:nvGraphicFramePr>
        <p:xfrm>
          <a:off x="1446529" y="804186"/>
          <a:ext cx="5123600" cy="3824550"/>
        </p:xfrm>
        <a:graphic>
          <a:graphicData uri="http://schemas.openxmlformats.org/drawingml/2006/table">
            <a:tbl>
              <a:tblPr>
                <a:tableStyleId>{F68569F9-7F91-4AD1-9E43-8476B3D38AEC}</a:tableStyleId>
              </a:tblPr>
              <a:tblGrid>
                <a:gridCol w="3186431">
                  <a:extLst>
                    <a:ext uri="{9D8B030D-6E8A-4147-A177-3AD203B41FA5}">
                      <a16:colId xmlns:a16="http://schemas.microsoft.com/office/drawing/2014/main" val="2357403440"/>
                    </a:ext>
                  </a:extLst>
                </a:gridCol>
                <a:gridCol w="992941">
                  <a:extLst>
                    <a:ext uri="{9D8B030D-6E8A-4147-A177-3AD203B41FA5}">
                      <a16:colId xmlns:a16="http://schemas.microsoft.com/office/drawing/2014/main" val="1060831633"/>
                    </a:ext>
                  </a:extLst>
                </a:gridCol>
                <a:gridCol w="944228">
                  <a:extLst>
                    <a:ext uri="{9D8B030D-6E8A-4147-A177-3AD203B41FA5}">
                      <a16:colId xmlns:a16="http://schemas.microsoft.com/office/drawing/2014/main" val="3526637660"/>
                    </a:ext>
                  </a:extLst>
                </a:gridCol>
              </a:tblGrid>
              <a:tr h="294104">
                <a:tc>
                  <a:txBody>
                    <a:bodyPr/>
                    <a:lstStyle/>
                    <a:p>
                      <a:pPr marL="0" marR="0" algn="ctr">
                        <a:spcBef>
                          <a:spcPts val="0"/>
                        </a:spcBef>
                        <a:spcAft>
                          <a:spcPts val="0"/>
                        </a:spcAft>
                      </a:pPr>
                      <a:r>
                        <a:rPr lang="en-AU" sz="1100" dirty="0">
                          <a:solidFill>
                            <a:schemeClr val="bg1"/>
                          </a:solidFill>
                          <a:effectLst/>
                        </a:rPr>
                        <a:t>Requirements</a:t>
                      </a:r>
                      <a:endParaRPr lang="en-US" sz="800" dirty="0">
                        <a:solidFill>
                          <a:schemeClr val="bg1"/>
                        </a:solidFill>
                        <a:effectLst/>
                        <a:latin typeface="CG Times"/>
                        <a:ea typeface="CG Times"/>
                        <a:cs typeface="CG Times"/>
                      </a:endParaRPr>
                    </a:p>
                  </a:txBody>
                  <a:tcPr marL="51597" marR="51597" marT="51597" marB="51597">
                    <a:solidFill>
                      <a:schemeClr val="accent1"/>
                    </a:solidFill>
                  </a:tcPr>
                </a:tc>
                <a:tc>
                  <a:txBody>
                    <a:bodyPr/>
                    <a:lstStyle/>
                    <a:p>
                      <a:pPr marL="0" marR="0" algn="ctr">
                        <a:spcBef>
                          <a:spcPts val="0"/>
                        </a:spcBef>
                        <a:spcAft>
                          <a:spcPts val="0"/>
                        </a:spcAft>
                      </a:pPr>
                      <a:r>
                        <a:rPr lang="en-AU" sz="1100" dirty="0">
                          <a:solidFill>
                            <a:schemeClr val="bg1"/>
                          </a:solidFill>
                          <a:effectLst/>
                        </a:rPr>
                        <a:t>Functional</a:t>
                      </a:r>
                      <a:endParaRPr lang="en-US" sz="800" dirty="0">
                        <a:solidFill>
                          <a:schemeClr val="bg1"/>
                        </a:solidFill>
                        <a:effectLst/>
                        <a:latin typeface="CG Times"/>
                        <a:ea typeface="CG Times"/>
                        <a:cs typeface="CG Times"/>
                      </a:endParaRPr>
                    </a:p>
                  </a:txBody>
                  <a:tcPr marL="51597" marR="51597" marT="51597" marB="51597">
                    <a:solidFill>
                      <a:schemeClr val="accent1"/>
                    </a:solidFill>
                  </a:tcPr>
                </a:tc>
                <a:tc>
                  <a:txBody>
                    <a:bodyPr/>
                    <a:lstStyle/>
                    <a:p>
                      <a:pPr marL="0" marR="0" algn="ctr">
                        <a:spcBef>
                          <a:spcPts val="0"/>
                        </a:spcBef>
                        <a:spcAft>
                          <a:spcPts val="0"/>
                        </a:spcAft>
                      </a:pPr>
                      <a:r>
                        <a:rPr lang="en-AU" sz="1000" dirty="0">
                          <a:solidFill>
                            <a:schemeClr val="bg1"/>
                          </a:solidFill>
                          <a:effectLst/>
                        </a:rPr>
                        <a:t>Non-Functional</a:t>
                      </a:r>
                      <a:endParaRPr lang="en-US" sz="800" dirty="0">
                        <a:solidFill>
                          <a:schemeClr val="bg1"/>
                        </a:solidFill>
                        <a:effectLst/>
                        <a:latin typeface="CG Times"/>
                        <a:ea typeface="CG Times"/>
                        <a:cs typeface="CG Times"/>
                      </a:endParaRPr>
                    </a:p>
                  </a:txBody>
                  <a:tcPr marL="51597" marR="51597" marT="51597" marB="51597">
                    <a:solidFill>
                      <a:schemeClr val="accent1"/>
                    </a:solidFill>
                  </a:tcPr>
                </a:tc>
                <a:extLst>
                  <a:ext uri="{0D108BD9-81ED-4DB2-BD59-A6C34878D82A}">
                    <a16:rowId xmlns:a16="http://schemas.microsoft.com/office/drawing/2014/main" val="4205751837"/>
                  </a:ext>
                </a:extLst>
              </a:tr>
              <a:tr h="375627">
                <a:tc>
                  <a:txBody>
                    <a:bodyPr/>
                    <a:lstStyle/>
                    <a:p>
                      <a:pPr marL="0" marR="0">
                        <a:spcBef>
                          <a:spcPts val="0"/>
                        </a:spcBef>
                        <a:spcAft>
                          <a:spcPts val="0"/>
                        </a:spcAft>
                      </a:pPr>
                      <a:r>
                        <a:rPr lang="en-AU" sz="900">
                          <a:solidFill>
                            <a:schemeClr val="tx1"/>
                          </a:solidFill>
                          <a:effectLst/>
                        </a:rPr>
                        <a:t>The company must provide a manage account for each retail store agent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1312666582"/>
                  </a:ext>
                </a:extLst>
              </a:tr>
              <a:tr h="257986">
                <a:tc>
                  <a:txBody>
                    <a:bodyPr/>
                    <a:lstStyle/>
                    <a:p>
                      <a:pPr marL="0" marR="0">
                        <a:spcBef>
                          <a:spcPts val="0"/>
                        </a:spcBef>
                        <a:spcAft>
                          <a:spcPts val="0"/>
                        </a:spcAft>
                      </a:pPr>
                      <a:r>
                        <a:rPr lang="en-AU" sz="900">
                          <a:solidFill>
                            <a:schemeClr val="tx1"/>
                          </a:solidFill>
                          <a:effectLst/>
                        </a:rPr>
                        <a:t>The system must allow administrators to modify product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X</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134599519"/>
                  </a:ext>
                </a:extLst>
              </a:tr>
              <a:tr h="375627">
                <a:tc>
                  <a:txBody>
                    <a:bodyPr/>
                    <a:lstStyle/>
                    <a:p>
                      <a:pPr marL="0" marR="0">
                        <a:spcBef>
                          <a:spcPts val="0"/>
                        </a:spcBef>
                        <a:spcAft>
                          <a:spcPts val="0"/>
                        </a:spcAft>
                      </a:pPr>
                      <a:r>
                        <a:rPr lang="en-AU" sz="900" dirty="0">
                          <a:solidFill>
                            <a:schemeClr val="tx1"/>
                          </a:solidFill>
                          <a:effectLst/>
                        </a:rPr>
                        <a:t>The system must allow company users to create a new customer for the first-time purchase</a:t>
                      </a:r>
                      <a:endParaRPr lang="en-US" sz="800" dirty="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 </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3597710818"/>
                  </a:ext>
                </a:extLst>
              </a:tr>
              <a:tr h="375627">
                <a:tc>
                  <a:txBody>
                    <a:bodyPr/>
                    <a:lstStyle/>
                    <a:p>
                      <a:pPr marL="0" marR="0">
                        <a:spcBef>
                          <a:spcPts val="0"/>
                        </a:spcBef>
                        <a:spcAft>
                          <a:spcPts val="0"/>
                        </a:spcAft>
                      </a:pPr>
                      <a:r>
                        <a:rPr lang="en-AU" sz="900">
                          <a:solidFill>
                            <a:schemeClr val="tx1"/>
                          </a:solidFill>
                          <a:effectLst/>
                        </a:rPr>
                        <a:t>The system must allow company users to manage Sale transactions for each retail store agent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X</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 </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3433039123"/>
                  </a:ext>
                </a:extLst>
              </a:tr>
              <a:tr h="257986">
                <a:tc>
                  <a:txBody>
                    <a:bodyPr/>
                    <a:lstStyle/>
                    <a:p>
                      <a:pPr marL="0" marR="0">
                        <a:spcBef>
                          <a:spcPts val="0"/>
                        </a:spcBef>
                        <a:spcAft>
                          <a:spcPts val="0"/>
                        </a:spcAft>
                      </a:pPr>
                      <a:r>
                        <a:rPr lang="en-AU" sz="900" dirty="0">
                          <a:solidFill>
                            <a:schemeClr val="tx1"/>
                          </a:solidFill>
                          <a:effectLst/>
                        </a:rPr>
                        <a:t>The system must allow company users to manage the inventory</a:t>
                      </a:r>
                      <a:endParaRPr lang="en-US" sz="800" dirty="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 </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1913231214"/>
                  </a:ext>
                </a:extLst>
              </a:tr>
              <a:tr h="375627">
                <a:tc>
                  <a:txBody>
                    <a:bodyPr/>
                    <a:lstStyle/>
                    <a:p>
                      <a:pPr marL="0" marR="0">
                        <a:spcBef>
                          <a:spcPts val="0"/>
                        </a:spcBef>
                        <a:spcAft>
                          <a:spcPts val="0"/>
                        </a:spcAft>
                      </a:pPr>
                      <a:r>
                        <a:rPr lang="en-AU" sz="900">
                          <a:solidFill>
                            <a:schemeClr val="tx1"/>
                          </a:solidFill>
                          <a:effectLst/>
                        </a:rPr>
                        <a:t>The system must allow company users to make report for the company &amp; retail store agents</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X</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 </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164592592"/>
                  </a:ext>
                </a:extLst>
              </a:tr>
              <a:tr h="257986">
                <a:tc>
                  <a:txBody>
                    <a:bodyPr/>
                    <a:lstStyle/>
                    <a:p>
                      <a:pPr marL="0" marR="0">
                        <a:spcBef>
                          <a:spcPts val="0"/>
                        </a:spcBef>
                        <a:spcAft>
                          <a:spcPts val="0"/>
                        </a:spcAft>
                      </a:pPr>
                      <a:r>
                        <a:rPr lang="en-AU" sz="900">
                          <a:solidFill>
                            <a:schemeClr val="tx1"/>
                          </a:solidFill>
                          <a:effectLst/>
                        </a:rPr>
                        <a:t>Only administrator can change product information</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1281776462"/>
                  </a:ext>
                </a:extLst>
              </a:tr>
              <a:tr h="375627">
                <a:tc>
                  <a:txBody>
                    <a:bodyPr/>
                    <a:lstStyle/>
                    <a:p>
                      <a:pPr marL="0" marR="0">
                        <a:spcBef>
                          <a:spcPts val="0"/>
                        </a:spcBef>
                        <a:spcAft>
                          <a:spcPts val="0"/>
                        </a:spcAft>
                      </a:pPr>
                      <a:r>
                        <a:rPr lang="en-AU" sz="900">
                          <a:solidFill>
                            <a:schemeClr val="tx1"/>
                          </a:solidFill>
                          <a:effectLst/>
                        </a:rPr>
                        <a:t>Sale staff are allowed to view the product list but cannot change any content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3568295480"/>
                  </a:ext>
                </a:extLst>
              </a:tr>
              <a:tr h="257986">
                <a:tc>
                  <a:txBody>
                    <a:bodyPr/>
                    <a:lstStyle/>
                    <a:p>
                      <a:pPr marL="0" marR="0">
                        <a:spcBef>
                          <a:spcPts val="0"/>
                        </a:spcBef>
                        <a:spcAft>
                          <a:spcPts val="0"/>
                        </a:spcAft>
                      </a:pPr>
                      <a:r>
                        <a:rPr lang="en-AU" sz="900">
                          <a:solidFill>
                            <a:schemeClr val="tx1"/>
                          </a:solidFill>
                          <a:effectLst/>
                        </a:rPr>
                        <a:t>Sale staff cannot see the original price of the product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885731237"/>
                  </a:ext>
                </a:extLst>
              </a:tr>
              <a:tr h="375627">
                <a:tc>
                  <a:txBody>
                    <a:bodyPr/>
                    <a:lstStyle/>
                    <a:p>
                      <a:pPr marL="0" marR="0">
                        <a:spcBef>
                          <a:spcPts val="0"/>
                        </a:spcBef>
                        <a:spcAft>
                          <a:spcPts val="0"/>
                        </a:spcAft>
                      </a:pPr>
                      <a:r>
                        <a:rPr lang="en-AU" sz="900">
                          <a:solidFill>
                            <a:schemeClr val="tx1"/>
                          </a:solidFill>
                          <a:effectLst/>
                        </a:rPr>
                        <a:t>The system must not show the Delete button with the Salesperson account</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a:solidFill>
                            <a:schemeClr val="tx1"/>
                          </a:solidFill>
                          <a:effectLst/>
                        </a:rPr>
                        <a:t> </a:t>
                      </a:r>
                      <a:endParaRPr lang="en-US" sz="800">
                        <a:solidFill>
                          <a:schemeClr val="tx1"/>
                        </a:solidFill>
                        <a:effectLst/>
                        <a:latin typeface="CG Times"/>
                        <a:ea typeface="CG Times"/>
                        <a:cs typeface="CG Times"/>
                      </a:endParaRPr>
                    </a:p>
                  </a:txBody>
                  <a:tcPr marL="51597" marR="51597" marT="51597" marB="51597"/>
                </a:tc>
                <a:tc>
                  <a:txBody>
                    <a:bodyPr/>
                    <a:lstStyle/>
                    <a:p>
                      <a:pPr marL="0" marR="0" algn="ctr">
                        <a:spcBef>
                          <a:spcPts val="0"/>
                        </a:spcBef>
                        <a:spcAft>
                          <a:spcPts val="0"/>
                        </a:spcAft>
                      </a:pPr>
                      <a:r>
                        <a:rPr lang="en-AU" sz="900" dirty="0">
                          <a:solidFill>
                            <a:schemeClr val="tx1"/>
                          </a:solidFill>
                          <a:effectLst/>
                        </a:rPr>
                        <a:t>X</a:t>
                      </a:r>
                      <a:endParaRPr lang="en-US" sz="800" dirty="0">
                        <a:solidFill>
                          <a:schemeClr val="tx1"/>
                        </a:solidFill>
                        <a:effectLst/>
                        <a:latin typeface="CG Times"/>
                        <a:ea typeface="CG Times"/>
                        <a:cs typeface="CG Times"/>
                      </a:endParaRPr>
                    </a:p>
                  </a:txBody>
                  <a:tcPr marL="51597" marR="51597" marT="51597" marB="51597"/>
                </a:tc>
                <a:extLst>
                  <a:ext uri="{0D108BD9-81ED-4DB2-BD59-A6C34878D82A}">
                    <a16:rowId xmlns:a16="http://schemas.microsoft.com/office/drawing/2014/main" val="260447236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R="0" lvl="0" fontAlgn="base">
              <a:spcBef>
                <a:spcPts val="1000"/>
              </a:spcBef>
              <a:spcAft>
                <a:spcPts val="1000"/>
              </a:spcAft>
              <a:buClr>
                <a:srgbClr val="4472C4"/>
              </a:buClr>
              <a:buSzPts val="1600"/>
            </a:pPr>
            <a:r>
              <a:rPr lang="en-AU"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rPr>
              <a:t>System Narrative</a:t>
            </a:r>
            <a:endParaRPr lang="en-US"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endParaRPr>
          </a:p>
        </p:txBody>
      </p:sp>
      <p:pic>
        <p:nvPicPr>
          <p:cNvPr id="213" name="Google Shape;213;p19"/>
          <p:cNvPicPr preferRelativeResize="0"/>
          <p:nvPr/>
        </p:nvPicPr>
        <p:blipFill rotWithShape="1">
          <a:blip r:embed="rId3">
            <a:alphaModFix/>
          </a:blip>
          <a:srcRect/>
          <a:stretch/>
        </p:blipFill>
        <p:spPr>
          <a:xfrm>
            <a:off x="127000" y="101601"/>
            <a:ext cx="885645" cy="488950"/>
          </a:xfrm>
          <a:prstGeom prst="rect">
            <a:avLst/>
          </a:prstGeom>
          <a:noFill/>
          <a:ln>
            <a:noFill/>
          </a:ln>
        </p:spPr>
      </p:pic>
      <p:sp>
        <p:nvSpPr>
          <p:cNvPr id="214" name="Google Shape;214;p19"/>
          <p:cNvSpPr txBox="1"/>
          <p:nvPr/>
        </p:nvSpPr>
        <p:spPr>
          <a:xfrm>
            <a:off x="411449" y="918695"/>
            <a:ext cx="8321100" cy="4266000"/>
          </a:xfrm>
          <a:prstGeom prst="rect">
            <a:avLst/>
          </a:prstGeom>
          <a:noFill/>
          <a:ln>
            <a:noFill/>
          </a:ln>
        </p:spPr>
        <p:txBody>
          <a:bodyPr spcFirstLastPara="1" wrap="square" lIns="91425" tIns="91425" rIns="91425" bIns="91425" anchor="ctr" anchorCtr="0">
            <a:noAutofit/>
          </a:bodyPr>
          <a:lstStyle/>
          <a:p>
            <a:pPr marL="0" marR="0">
              <a:spcBef>
                <a:spcPts val="0"/>
              </a:spcBef>
              <a:spcAft>
                <a:spcPts val="0"/>
              </a:spcAft>
            </a:pPr>
            <a:r>
              <a:rPr lang="en-AU" sz="1170" dirty="0">
                <a:effectLst/>
                <a:latin typeface="Roboto" panose="02000000000000000000" pitchFamily="2" charset="0"/>
                <a:ea typeface="Roboto" panose="02000000000000000000" pitchFamily="2" charset="0"/>
                <a:cs typeface="Roboto" panose="02000000000000000000" pitchFamily="2" charset="0"/>
              </a:rPr>
              <a:t>Company system</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0" marR="0">
              <a:spcBef>
                <a:spcPts val="0"/>
              </a:spcBef>
              <a:spcAft>
                <a:spcPts val="0"/>
              </a:spcAft>
            </a:pPr>
            <a:r>
              <a:rPr lang="en-AU" sz="1170" dirty="0">
                <a:effectLst/>
                <a:latin typeface="Roboto" panose="02000000000000000000" pitchFamily="2" charset="0"/>
                <a:ea typeface="Roboto" panose="02000000000000000000" pitchFamily="2" charset="0"/>
                <a:cs typeface="Roboto" panose="02000000000000000000" pitchFamily="2" charset="0"/>
              </a:rPr>
              <a:t> </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A retail store agent logs in to the POS system using his or her account. The system verifies the account and displays the main menu with different options according to the agent’s role and permissions (admin, manager, staff).</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The agent can perform various tasks such as managing products, customers, sales, inventory, and reports. For each task, the agent can select the corresponding option from the main menu and the system will show the relevant interface.</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For example, if the agent wants to add a new product, he or she can select the product management option and then the add product option. The system will prompt the agent to enter the product information such as barcode, name, price, category, etc. The system will validate the input and store the product in the database. </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The agent can also view, update, or delete existing products from the product list. The system will display the product details and allow the agent to make changes or remove the product. The system will update or delete the product in the database accordingly. </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Similarly, the agent can manage customers, sales, inventory, and reports using the POS system. The system will provide the necessary functions and interfaces for each task and interact with the database to store or retrieve the data. </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fontAlgn="base">
              <a:spcBef>
                <a:spcPts val="0"/>
              </a:spcBef>
              <a:spcAft>
                <a:spcPts val="0"/>
              </a:spcAft>
              <a:buFont typeface="Arial" panose="020B0604020202020204" pitchFamily="34" charset="0"/>
              <a:buChar char="●"/>
            </a:pPr>
            <a:r>
              <a:rPr lang="en-AU" sz="1170" dirty="0">
                <a:effectLst/>
                <a:latin typeface="Roboto" panose="02000000000000000000" pitchFamily="2" charset="0"/>
                <a:ea typeface="Roboto" panose="02000000000000000000" pitchFamily="2" charset="0"/>
                <a:cs typeface="Roboto" panose="02000000000000000000" pitchFamily="2" charset="0"/>
              </a:rPr>
              <a:t>The system will also generate receipts, invoices, and other documents for the transactions and print them out for the customers or the agents. The system will also keep track of the sales and inventory status and alert the agents if there are any issues or discrepancies. The system will also produce various reports for the company and the agents to monitor and analyse the business performance.</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457200" marR="0">
              <a:spcBef>
                <a:spcPts val="0"/>
              </a:spcBef>
              <a:spcAft>
                <a:spcPts val="0"/>
              </a:spcAft>
            </a:pPr>
            <a:r>
              <a:rPr lang="en-AU" sz="1170" dirty="0">
                <a:effectLst/>
                <a:latin typeface="Roboto" panose="02000000000000000000" pitchFamily="2" charset="0"/>
                <a:ea typeface="Roboto" panose="02000000000000000000" pitchFamily="2" charset="0"/>
                <a:cs typeface="Roboto" panose="02000000000000000000" pitchFamily="2" charset="0"/>
              </a:rPr>
              <a:t> </a:t>
            </a:r>
            <a:endParaRPr lang="en-US" sz="1170" dirty="0">
              <a:effectLst/>
              <a:latin typeface="Roboto" panose="02000000000000000000" pitchFamily="2" charset="0"/>
              <a:ea typeface="Roboto" panose="02000000000000000000" pitchFamily="2" charset="0"/>
              <a:cs typeface="Roboto" panose="02000000000000000000" pitchFamily="2" charset="0"/>
            </a:endParaRPr>
          </a:p>
          <a:p>
            <a:pPr marL="0" marR="0">
              <a:spcBef>
                <a:spcPts val="0"/>
              </a:spcBef>
              <a:spcAft>
                <a:spcPts val="0"/>
              </a:spcAft>
            </a:pPr>
            <a:r>
              <a:rPr lang="en-AU" sz="1170" dirty="0">
                <a:effectLst/>
                <a:latin typeface="Roboto" panose="02000000000000000000" pitchFamily="2" charset="0"/>
                <a:ea typeface="Roboto" panose="02000000000000000000" pitchFamily="2" charset="0"/>
                <a:cs typeface="Roboto" panose="02000000000000000000" pitchFamily="2" charset="0"/>
              </a:rPr>
              <a:t>Alternate scenario - Customer cancels the order.</a:t>
            </a:r>
            <a:endParaRPr lang="en-US" sz="1170" dirty="0">
              <a:effectLst/>
              <a:latin typeface="Roboto" panose="02000000000000000000" pitchFamily="2" charset="0"/>
              <a:ea typeface="Roboto" panose="02000000000000000000" pitchFamily="2" charset="0"/>
              <a:cs typeface="Roboto" panose="02000000000000000000" pitchFamily="2" charset="0"/>
            </a:endParaRPr>
          </a:p>
        </p:txBody>
      </p:sp>
      <p:sp>
        <p:nvSpPr>
          <p:cNvPr id="215" name="Google Shape;215;p19"/>
          <p:cNvSpPr/>
          <p:nvPr/>
        </p:nvSpPr>
        <p:spPr>
          <a:xfrm>
            <a:off x="457200" y="900425"/>
            <a:ext cx="8229599" cy="50788"/>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2706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cxnSp>
        <p:nvCxnSpPr>
          <p:cNvPr id="273" name="Google Shape;273;p23"/>
          <p:cNvCxnSpPr>
            <a:cxnSpLocks/>
            <a:stCxn id="2" idx="3"/>
            <a:endCxn id="274" idx="1"/>
          </p:cNvCxnSpPr>
          <p:nvPr/>
        </p:nvCxnSpPr>
        <p:spPr>
          <a:xfrm flipV="1">
            <a:off x="5182630" y="2255337"/>
            <a:ext cx="970127" cy="439654"/>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274" name="Google Shape;274;p23"/>
          <p:cNvSpPr txBox="1"/>
          <p:nvPr/>
        </p:nvSpPr>
        <p:spPr>
          <a:xfrm>
            <a:off x="6152757" y="1946337"/>
            <a:ext cx="2061000" cy="618000"/>
          </a:xfrm>
          <a:prstGeom prst="rect">
            <a:avLst/>
          </a:prstGeom>
          <a:solidFill>
            <a:srgbClr val="846E84">
              <a:alpha val="12156"/>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dirty="0">
                <a:solidFill>
                  <a:schemeClr val="dk1"/>
                </a:solidFill>
                <a:latin typeface="Roboto"/>
                <a:ea typeface="Roboto"/>
                <a:cs typeface="Roboto"/>
                <a:sym typeface="Roboto"/>
              </a:rPr>
              <a:t>Users and their goals</a:t>
            </a:r>
            <a:endParaRPr sz="1400" b="1" i="0" u="none" strike="noStrike" cap="none" dirty="0">
              <a:solidFill>
                <a:schemeClr val="dk1"/>
              </a:solidFill>
              <a:latin typeface="Roboto"/>
              <a:ea typeface="Roboto"/>
              <a:cs typeface="Roboto"/>
              <a:sym typeface="Roboto"/>
            </a:endParaRPr>
          </a:p>
        </p:txBody>
      </p:sp>
      <p:sp>
        <p:nvSpPr>
          <p:cNvPr id="276" name="Google Shape;276;p23"/>
          <p:cNvSpPr/>
          <p:nvPr/>
        </p:nvSpPr>
        <p:spPr>
          <a:xfrm>
            <a:off x="5777458" y="479145"/>
            <a:ext cx="1074600" cy="1074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277" name="Google Shape;277;p23"/>
          <p:cNvSpPr/>
          <p:nvPr/>
        </p:nvSpPr>
        <p:spPr>
          <a:xfrm>
            <a:off x="7987909" y="2940826"/>
            <a:ext cx="1074600" cy="10743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sp>
        <p:nvSpPr>
          <p:cNvPr id="278" name="Google Shape;278;p23"/>
          <p:cNvSpPr/>
          <p:nvPr/>
        </p:nvSpPr>
        <p:spPr>
          <a:xfrm>
            <a:off x="5198455" y="3161825"/>
            <a:ext cx="1074600" cy="10743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Fira Sans Extra Condensed"/>
              <a:ea typeface="Fira Sans Extra Condensed"/>
              <a:cs typeface="Fira Sans Extra Condensed"/>
              <a:sym typeface="Fira Sans Extra Condensed"/>
            </a:endParaRPr>
          </a:p>
        </p:txBody>
      </p:sp>
      <p:cxnSp>
        <p:nvCxnSpPr>
          <p:cNvPr id="279" name="Google Shape;279;p23"/>
          <p:cNvCxnSpPr>
            <a:stCxn id="276" idx="6"/>
          </p:cNvCxnSpPr>
          <p:nvPr/>
        </p:nvCxnSpPr>
        <p:spPr>
          <a:xfrm>
            <a:off x="6852058" y="1016295"/>
            <a:ext cx="525900" cy="921600"/>
          </a:xfrm>
          <a:prstGeom prst="curvedConnector2">
            <a:avLst/>
          </a:prstGeom>
          <a:noFill/>
          <a:ln w="9525" cap="flat" cmpd="sng">
            <a:solidFill>
              <a:schemeClr val="dk2"/>
            </a:solidFill>
            <a:prstDash val="dash"/>
            <a:round/>
            <a:headEnd type="none" w="sm" len="sm"/>
            <a:tailEnd type="none" w="sm" len="sm"/>
          </a:ln>
        </p:spPr>
      </p:cxnSp>
      <p:cxnSp>
        <p:nvCxnSpPr>
          <p:cNvPr id="280" name="Google Shape;280;p23"/>
          <p:cNvCxnSpPr>
            <a:stCxn id="277" idx="2"/>
          </p:cNvCxnSpPr>
          <p:nvPr/>
        </p:nvCxnSpPr>
        <p:spPr>
          <a:xfrm rot="10800000">
            <a:off x="7304509" y="2564476"/>
            <a:ext cx="683400" cy="913500"/>
          </a:xfrm>
          <a:prstGeom prst="curvedConnector2">
            <a:avLst/>
          </a:prstGeom>
          <a:noFill/>
          <a:ln w="9525" cap="flat" cmpd="sng">
            <a:solidFill>
              <a:schemeClr val="dk2"/>
            </a:solidFill>
            <a:prstDash val="dash"/>
            <a:round/>
            <a:headEnd type="none" w="sm" len="sm"/>
            <a:tailEnd type="none" w="sm" len="sm"/>
          </a:ln>
        </p:spPr>
      </p:cxnSp>
      <p:cxnSp>
        <p:nvCxnSpPr>
          <p:cNvPr id="281" name="Google Shape;281;p23"/>
          <p:cNvCxnSpPr>
            <a:cxnSpLocks/>
            <a:stCxn id="278" idx="6"/>
          </p:cNvCxnSpPr>
          <p:nvPr/>
        </p:nvCxnSpPr>
        <p:spPr>
          <a:xfrm flipV="1">
            <a:off x="6273055" y="2545889"/>
            <a:ext cx="573101" cy="1153086"/>
          </a:xfrm>
          <a:prstGeom prst="curvedConnector2">
            <a:avLst/>
          </a:prstGeom>
          <a:noFill/>
          <a:ln w="9525" cap="flat" cmpd="sng">
            <a:solidFill>
              <a:schemeClr val="dk2"/>
            </a:solidFill>
            <a:prstDash val="dash"/>
            <a:round/>
            <a:headEnd type="none" w="sm" len="sm"/>
            <a:tailEnd type="none" w="sm" len="sm"/>
          </a:ln>
        </p:spPr>
      </p:cxnSp>
      <p:grpSp>
        <p:nvGrpSpPr>
          <p:cNvPr id="282" name="Google Shape;282;p23"/>
          <p:cNvGrpSpPr/>
          <p:nvPr/>
        </p:nvGrpSpPr>
        <p:grpSpPr>
          <a:xfrm>
            <a:off x="6154821" y="831293"/>
            <a:ext cx="319874" cy="420199"/>
            <a:chOff x="-4082800" y="3612425"/>
            <a:chExt cx="222150" cy="291825"/>
          </a:xfrm>
        </p:grpSpPr>
        <p:sp>
          <p:nvSpPr>
            <p:cNvPr id="283" name="Google Shape;283;p23"/>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3"/>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3"/>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23"/>
          <p:cNvGrpSpPr/>
          <p:nvPr/>
        </p:nvGrpSpPr>
        <p:grpSpPr>
          <a:xfrm>
            <a:off x="8342415" y="3296097"/>
            <a:ext cx="365601" cy="363960"/>
            <a:chOff x="4004944" y="4038467"/>
            <a:chExt cx="365601" cy="363960"/>
          </a:xfrm>
        </p:grpSpPr>
        <p:sp>
          <p:nvSpPr>
            <p:cNvPr id="287" name="Google Shape;287;p23"/>
            <p:cNvSpPr/>
            <p:nvPr/>
          </p:nvSpPr>
          <p:spPr>
            <a:xfrm>
              <a:off x="4039952" y="4253404"/>
              <a:ext cx="127861" cy="149023"/>
            </a:xfrm>
            <a:custGeom>
              <a:avLst/>
              <a:gdLst/>
              <a:ahLst/>
              <a:cxnLst/>
              <a:rect l="l" t="t" r="r" b="b"/>
              <a:pathLst>
                <a:path w="3740" h="4359" extrusionOk="0">
                  <a:moveTo>
                    <a:pt x="1" y="0"/>
                  </a:moveTo>
                  <a:lnTo>
                    <a:pt x="1" y="4049"/>
                  </a:lnTo>
                  <a:cubicBezTo>
                    <a:pt x="1" y="4215"/>
                    <a:pt x="144" y="4358"/>
                    <a:pt x="334" y="4358"/>
                  </a:cubicBezTo>
                  <a:lnTo>
                    <a:pt x="2001" y="4358"/>
                  </a:lnTo>
                  <a:cubicBezTo>
                    <a:pt x="2192" y="4358"/>
                    <a:pt x="2334" y="4215"/>
                    <a:pt x="2334" y="4049"/>
                  </a:cubicBezTo>
                  <a:lnTo>
                    <a:pt x="2334" y="1858"/>
                  </a:lnTo>
                  <a:lnTo>
                    <a:pt x="2954" y="1858"/>
                  </a:lnTo>
                  <a:cubicBezTo>
                    <a:pt x="3382" y="1858"/>
                    <a:pt x="3740" y="1524"/>
                    <a:pt x="3740" y="1096"/>
                  </a:cubicBezTo>
                  <a:lnTo>
                    <a:pt x="3740" y="667"/>
                  </a:lnTo>
                  <a:lnTo>
                    <a:pt x="3073" y="429"/>
                  </a:lnTo>
                  <a:lnTo>
                    <a:pt x="3073" y="1096"/>
                  </a:lnTo>
                  <a:cubicBezTo>
                    <a:pt x="3073" y="1167"/>
                    <a:pt x="3025" y="1215"/>
                    <a:pt x="2954" y="1215"/>
                  </a:cubicBezTo>
                  <a:lnTo>
                    <a:pt x="2334" y="1215"/>
                  </a:lnTo>
                  <a:lnTo>
                    <a:pt x="2334" y="143"/>
                  </a:lnTo>
                  <a:lnTo>
                    <a:pt x="19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3"/>
            <p:cNvSpPr/>
            <p:nvPr/>
          </p:nvSpPr>
          <p:spPr>
            <a:xfrm>
              <a:off x="4257350" y="4038467"/>
              <a:ext cx="42358" cy="263825"/>
            </a:xfrm>
            <a:custGeom>
              <a:avLst/>
              <a:gdLst/>
              <a:ahLst/>
              <a:cxnLst/>
              <a:rect l="l" t="t" r="r" b="b"/>
              <a:pathLst>
                <a:path w="1239" h="7717" extrusionOk="0">
                  <a:moveTo>
                    <a:pt x="1238" y="0"/>
                  </a:moveTo>
                  <a:lnTo>
                    <a:pt x="0" y="477"/>
                  </a:lnTo>
                  <a:lnTo>
                    <a:pt x="0" y="7264"/>
                  </a:lnTo>
                  <a:lnTo>
                    <a:pt x="1238" y="7716"/>
                  </a:lnTo>
                  <a:lnTo>
                    <a:pt x="12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3"/>
            <p:cNvSpPr/>
            <p:nvPr/>
          </p:nvSpPr>
          <p:spPr>
            <a:xfrm>
              <a:off x="4119745" y="4062877"/>
              <a:ext cx="114836" cy="214971"/>
            </a:xfrm>
            <a:custGeom>
              <a:avLst/>
              <a:gdLst/>
              <a:ahLst/>
              <a:cxnLst/>
              <a:rect l="l" t="t" r="r" b="b"/>
              <a:pathLst>
                <a:path w="3359" h="6288" extrusionOk="0">
                  <a:moveTo>
                    <a:pt x="3358" y="1"/>
                  </a:moveTo>
                  <a:lnTo>
                    <a:pt x="0" y="1287"/>
                  </a:lnTo>
                  <a:lnTo>
                    <a:pt x="0" y="5026"/>
                  </a:lnTo>
                  <a:lnTo>
                    <a:pt x="3358" y="6288"/>
                  </a:lnTo>
                  <a:lnTo>
                    <a:pt x="3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3"/>
            <p:cNvSpPr/>
            <p:nvPr/>
          </p:nvSpPr>
          <p:spPr>
            <a:xfrm>
              <a:off x="4004944" y="4110090"/>
              <a:ext cx="92853" cy="121366"/>
            </a:xfrm>
            <a:custGeom>
              <a:avLst/>
              <a:gdLst/>
              <a:ahLst/>
              <a:cxnLst/>
              <a:rect l="l" t="t" r="r" b="b"/>
              <a:pathLst>
                <a:path w="2716" h="3550" extrusionOk="0">
                  <a:moveTo>
                    <a:pt x="1072" y="1"/>
                  </a:moveTo>
                  <a:cubicBezTo>
                    <a:pt x="477" y="1"/>
                    <a:pt x="1" y="477"/>
                    <a:pt x="1" y="1073"/>
                  </a:cubicBezTo>
                  <a:lnTo>
                    <a:pt x="1" y="2478"/>
                  </a:lnTo>
                  <a:cubicBezTo>
                    <a:pt x="1" y="3073"/>
                    <a:pt x="477" y="3549"/>
                    <a:pt x="1072" y="3549"/>
                  </a:cubicBezTo>
                  <a:lnTo>
                    <a:pt x="2715" y="3549"/>
                  </a:lnTo>
                  <a:lnTo>
                    <a:pt x="27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3"/>
            <p:cNvSpPr/>
            <p:nvPr/>
          </p:nvSpPr>
          <p:spPr>
            <a:xfrm>
              <a:off x="4321657" y="4111731"/>
              <a:ext cx="48888" cy="117263"/>
            </a:xfrm>
            <a:custGeom>
              <a:avLst/>
              <a:gdLst/>
              <a:ahLst/>
              <a:cxnLst/>
              <a:rect l="l" t="t" r="r" b="b"/>
              <a:pathLst>
                <a:path w="1430" h="3430" extrusionOk="0">
                  <a:moveTo>
                    <a:pt x="0" y="1"/>
                  </a:moveTo>
                  <a:lnTo>
                    <a:pt x="0" y="3430"/>
                  </a:lnTo>
                  <a:cubicBezTo>
                    <a:pt x="834" y="3287"/>
                    <a:pt x="1429" y="2573"/>
                    <a:pt x="1429" y="1715"/>
                  </a:cubicBezTo>
                  <a:cubicBezTo>
                    <a:pt x="1429" y="882"/>
                    <a:pt x="834" y="167"/>
                    <a:pt x="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23"/>
          <p:cNvGrpSpPr/>
          <p:nvPr/>
        </p:nvGrpSpPr>
        <p:grpSpPr>
          <a:xfrm>
            <a:off x="5524172" y="3491184"/>
            <a:ext cx="423079" cy="423043"/>
            <a:chOff x="-4478975" y="3251700"/>
            <a:chExt cx="293825" cy="293800"/>
          </a:xfrm>
        </p:grpSpPr>
        <p:sp>
          <p:nvSpPr>
            <p:cNvPr id="293" name="Google Shape;293;p23"/>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3"/>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3"/>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96" name="Google Shape;296;p23"/>
          <p:cNvPicPr preferRelativeResize="0"/>
          <p:nvPr/>
        </p:nvPicPr>
        <p:blipFill rotWithShape="1">
          <a:blip r:embed="rId3">
            <a:alphaModFix/>
          </a:blip>
          <a:srcRect/>
          <a:stretch/>
        </p:blipFill>
        <p:spPr>
          <a:xfrm>
            <a:off x="127000" y="101601"/>
            <a:ext cx="885645" cy="488950"/>
          </a:xfrm>
          <a:prstGeom prst="rect">
            <a:avLst/>
          </a:prstGeom>
          <a:noFill/>
          <a:ln>
            <a:noFill/>
          </a:ln>
        </p:spPr>
      </p:pic>
      <p:graphicFrame>
        <p:nvGraphicFramePr>
          <p:cNvPr id="2" name="Table 1">
            <a:extLst>
              <a:ext uri="{FF2B5EF4-FFF2-40B4-BE49-F238E27FC236}">
                <a16:creationId xmlns:a16="http://schemas.microsoft.com/office/drawing/2014/main" id="{FFEBE900-C764-1786-41B6-E96EEAF3DAE9}"/>
              </a:ext>
            </a:extLst>
          </p:cNvPr>
          <p:cNvGraphicFramePr>
            <a:graphicFrameLocks noGrp="1"/>
          </p:cNvGraphicFramePr>
          <p:nvPr>
            <p:extLst>
              <p:ext uri="{D42A27DB-BD31-4B8C-83A1-F6EECF244321}">
                <p14:modId xmlns:p14="http://schemas.microsoft.com/office/powerpoint/2010/main" val="752651404"/>
              </p:ext>
            </p:extLst>
          </p:nvPr>
        </p:nvGraphicFramePr>
        <p:xfrm>
          <a:off x="345580" y="905016"/>
          <a:ext cx="4837050" cy="3579950"/>
        </p:xfrm>
        <a:graphic>
          <a:graphicData uri="http://schemas.openxmlformats.org/drawingml/2006/table">
            <a:tbl>
              <a:tblPr>
                <a:tableStyleId>{F68569F9-7F91-4AD1-9E43-8476B3D38AEC}</a:tableStyleId>
              </a:tblPr>
              <a:tblGrid>
                <a:gridCol w="2418525">
                  <a:extLst>
                    <a:ext uri="{9D8B030D-6E8A-4147-A177-3AD203B41FA5}">
                      <a16:colId xmlns:a16="http://schemas.microsoft.com/office/drawing/2014/main" val="1333385315"/>
                    </a:ext>
                  </a:extLst>
                </a:gridCol>
                <a:gridCol w="2418525">
                  <a:extLst>
                    <a:ext uri="{9D8B030D-6E8A-4147-A177-3AD203B41FA5}">
                      <a16:colId xmlns:a16="http://schemas.microsoft.com/office/drawing/2014/main" val="1824256414"/>
                    </a:ext>
                  </a:extLst>
                </a:gridCol>
              </a:tblGrid>
              <a:tr h="204811">
                <a:tc>
                  <a:txBody>
                    <a:bodyPr/>
                    <a:lstStyle/>
                    <a:p>
                      <a:pPr marL="0" marR="0" algn="ctr">
                        <a:lnSpc>
                          <a:spcPct val="115000"/>
                        </a:lnSpc>
                        <a:spcBef>
                          <a:spcPts val="0"/>
                        </a:spcBef>
                        <a:spcAft>
                          <a:spcPts val="0"/>
                        </a:spcAft>
                      </a:pPr>
                      <a:r>
                        <a:rPr lang="en-AU" sz="1000" dirty="0">
                          <a:effectLst/>
                        </a:rPr>
                        <a:t>User/Actor</a:t>
                      </a:r>
                      <a:endParaRPr lang="en-US" sz="900" dirty="0">
                        <a:effectLst/>
                        <a:latin typeface="CG Times"/>
                        <a:ea typeface="CG Times"/>
                        <a:cs typeface="CG Times"/>
                      </a:endParaRPr>
                    </a:p>
                  </a:txBody>
                  <a:tcPr marL="22629" marR="22629" marT="22629" marB="22629" anchor="b"/>
                </a:tc>
                <a:tc>
                  <a:txBody>
                    <a:bodyPr/>
                    <a:lstStyle/>
                    <a:p>
                      <a:pPr marL="0" marR="0" algn="ctr">
                        <a:lnSpc>
                          <a:spcPct val="115000"/>
                        </a:lnSpc>
                        <a:spcBef>
                          <a:spcPts val="0"/>
                        </a:spcBef>
                        <a:spcAft>
                          <a:spcPts val="0"/>
                        </a:spcAft>
                      </a:pPr>
                      <a:r>
                        <a:rPr lang="en-AU" sz="1000" dirty="0">
                          <a:effectLst/>
                        </a:rPr>
                        <a:t>User Goal</a:t>
                      </a:r>
                      <a:endParaRPr lang="en-US" sz="900" dirty="0">
                        <a:effectLst/>
                        <a:latin typeface="CG Times"/>
                        <a:ea typeface="CG Times"/>
                        <a:cs typeface="CG Times"/>
                      </a:endParaRPr>
                    </a:p>
                  </a:txBody>
                  <a:tcPr marL="22629" marR="22629" marT="22629" marB="22629" anchor="b"/>
                </a:tc>
                <a:extLst>
                  <a:ext uri="{0D108BD9-81ED-4DB2-BD59-A6C34878D82A}">
                    <a16:rowId xmlns:a16="http://schemas.microsoft.com/office/drawing/2014/main" val="4046784757"/>
                  </a:ext>
                </a:extLst>
              </a:tr>
              <a:tr h="584576">
                <a:tc>
                  <a:txBody>
                    <a:bodyPr/>
                    <a:lstStyle/>
                    <a:p>
                      <a:pPr marL="0" marR="0" algn="ctr">
                        <a:lnSpc>
                          <a:spcPct val="115000"/>
                        </a:lnSpc>
                        <a:spcBef>
                          <a:spcPts val="0"/>
                        </a:spcBef>
                        <a:spcAft>
                          <a:spcPts val="0"/>
                        </a:spcAft>
                      </a:pPr>
                      <a:r>
                        <a:rPr lang="en-AU" sz="1600" dirty="0">
                          <a:effectLst/>
                        </a:rPr>
                        <a:t>Company</a:t>
                      </a:r>
                      <a:endParaRPr lang="en-US" sz="900" dirty="0">
                        <a:effectLst/>
                        <a:latin typeface="CG Times"/>
                        <a:ea typeface="CG Times"/>
                        <a:cs typeface="CG Times"/>
                      </a:endParaRPr>
                    </a:p>
                  </a:txBody>
                  <a:tcPr marL="22629" marR="22629" marT="22629" marB="22629" anchor="ctr"/>
                </a:tc>
                <a:tc>
                  <a:txBody>
                    <a:bodyPr/>
                    <a:lstStyle/>
                    <a:p>
                      <a:pPr marL="0" marR="0" algn="l">
                        <a:lnSpc>
                          <a:spcPct val="115000"/>
                        </a:lnSpc>
                        <a:spcBef>
                          <a:spcPts val="0"/>
                        </a:spcBef>
                        <a:spcAft>
                          <a:spcPts val="0"/>
                        </a:spcAft>
                      </a:pPr>
                      <a:r>
                        <a:rPr lang="en-AU" sz="1600" dirty="0">
                          <a:effectLst/>
                        </a:rPr>
                        <a:t>Manage Manager Account</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2855429506"/>
                  </a:ext>
                </a:extLst>
              </a:tr>
              <a:tr h="557816">
                <a:tc rowSpan="3">
                  <a:txBody>
                    <a:bodyPr/>
                    <a:lstStyle/>
                    <a:p>
                      <a:pPr marL="0" marR="0" algn="ctr">
                        <a:lnSpc>
                          <a:spcPct val="115000"/>
                        </a:lnSpc>
                        <a:spcBef>
                          <a:spcPts val="0"/>
                        </a:spcBef>
                        <a:spcAft>
                          <a:spcPts val="0"/>
                        </a:spcAft>
                      </a:pPr>
                      <a:r>
                        <a:rPr lang="en-AU" sz="1600" dirty="0">
                          <a:effectLst/>
                        </a:rPr>
                        <a:t>Manager</a:t>
                      </a:r>
                      <a:endParaRPr lang="en-US" sz="900" dirty="0">
                        <a:effectLst/>
                        <a:latin typeface="CG Times"/>
                        <a:ea typeface="CG Times"/>
                        <a:cs typeface="CG Times"/>
                      </a:endParaRPr>
                    </a:p>
                  </a:txBody>
                  <a:tcPr marL="22629" marR="22629" marT="22629" marB="22629" anchor="ctr"/>
                </a:tc>
                <a:tc>
                  <a:txBody>
                    <a:bodyPr/>
                    <a:lstStyle/>
                    <a:p>
                      <a:pPr marL="0" marR="0" algn="l">
                        <a:lnSpc>
                          <a:spcPct val="115000"/>
                        </a:lnSpc>
                        <a:spcBef>
                          <a:spcPts val="0"/>
                        </a:spcBef>
                        <a:spcAft>
                          <a:spcPts val="0"/>
                        </a:spcAft>
                      </a:pPr>
                      <a:r>
                        <a:rPr lang="en-AU" sz="1600" dirty="0">
                          <a:effectLst/>
                        </a:rPr>
                        <a:t>Manage Staff Account</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3248126374"/>
                  </a:ext>
                </a:extLst>
              </a:tr>
              <a:tr h="557816">
                <a:tc vMerge="1">
                  <a:txBody>
                    <a:bodyPr/>
                    <a:lstStyle/>
                    <a:p>
                      <a:endParaRPr lang="en-US"/>
                    </a:p>
                  </a:txBody>
                  <a:tcPr/>
                </a:tc>
                <a:tc>
                  <a:txBody>
                    <a:bodyPr/>
                    <a:lstStyle/>
                    <a:p>
                      <a:pPr marL="0" marR="0" algn="l">
                        <a:lnSpc>
                          <a:spcPct val="115000"/>
                        </a:lnSpc>
                        <a:spcBef>
                          <a:spcPts val="0"/>
                        </a:spcBef>
                        <a:spcAft>
                          <a:spcPts val="0"/>
                        </a:spcAft>
                      </a:pPr>
                      <a:r>
                        <a:rPr lang="en-AU" sz="1600" dirty="0">
                          <a:effectLst/>
                        </a:rPr>
                        <a:t>Manage Product</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1153823193"/>
                  </a:ext>
                </a:extLst>
              </a:tr>
              <a:tr h="557816">
                <a:tc vMerge="1">
                  <a:txBody>
                    <a:bodyPr/>
                    <a:lstStyle/>
                    <a:p>
                      <a:endParaRPr lang="en-US"/>
                    </a:p>
                  </a:txBody>
                  <a:tcPr/>
                </a:tc>
                <a:tc>
                  <a:txBody>
                    <a:bodyPr/>
                    <a:lstStyle/>
                    <a:p>
                      <a:pPr marL="0" marR="0" algn="l">
                        <a:lnSpc>
                          <a:spcPct val="115000"/>
                        </a:lnSpc>
                        <a:spcBef>
                          <a:spcPts val="0"/>
                        </a:spcBef>
                        <a:spcAft>
                          <a:spcPts val="0"/>
                        </a:spcAft>
                      </a:pPr>
                      <a:r>
                        <a:rPr lang="en-AU" sz="1600" dirty="0">
                          <a:effectLst/>
                        </a:rPr>
                        <a:t>Manage Inventory</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3053179712"/>
                  </a:ext>
                </a:extLst>
              </a:tr>
              <a:tr h="557816">
                <a:tc rowSpan="2">
                  <a:txBody>
                    <a:bodyPr/>
                    <a:lstStyle/>
                    <a:p>
                      <a:pPr marL="0" marR="0" algn="ctr">
                        <a:lnSpc>
                          <a:spcPct val="115000"/>
                        </a:lnSpc>
                        <a:spcBef>
                          <a:spcPts val="0"/>
                        </a:spcBef>
                        <a:spcAft>
                          <a:spcPts val="0"/>
                        </a:spcAft>
                      </a:pPr>
                      <a:r>
                        <a:rPr lang="en-AU" sz="1600">
                          <a:effectLst/>
                        </a:rPr>
                        <a:t>Staff</a:t>
                      </a:r>
                      <a:endParaRPr lang="en-US" sz="900">
                        <a:effectLst/>
                        <a:latin typeface="CG Times"/>
                        <a:ea typeface="CG Times"/>
                        <a:cs typeface="CG Times"/>
                      </a:endParaRPr>
                    </a:p>
                  </a:txBody>
                  <a:tcPr marL="22629" marR="22629" marT="22629" marB="22629" anchor="ctr"/>
                </a:tc>
                <a:tc>
                  <a:txBody>
                    <a:bodyPr/>
                    <a:lstStyle/>
                    <a:p>
                      <a:pPr marL="0" marR="0" algn="l">
                        <a:lnSpc>
                          <a:spcPct val="115000"/>
                        </a:lnSpc>
                        <a:spcBef>
                          <a:spcPts val="0"/>
                        </a:spcBef>
                        <a:spcAft>
                          <a:spcPts val="0"/>
                        </a:spcAft>
                      </a:pPr>
                      <a:r>
                        <a:rPr lang="en-AU" sz="1600" dirty="0">
                          <a:effectLst/>
                        </a:rPr>
                        <a:t>Manage Customer</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1047432164"/>
                  </a:ext>
                </a:extLst>
              </a:tr>
              <a:tr h="557816">
                <a:tc vMerge="1">
                  <a:txBody>
                    <a:bodyPr/>
                    <a:lstStyle/>
                    <a:p>
                      <a:endParaRPr lang="en-US"/>
                    </a:p>
                  </a:txBody>
                  <a:tcPr/>
                </a:tc>
                <a:tc>
                  <a:txBody>
                    <a:bodyPr/>
                    <a:lstStyle/>
                    <a:p>
                      <a:pPr marL="0" marR="0" algn="l">
                        <a:lnSpc>
                          <a:spcPct val="115000"/>
                        </a:lnSpc>
                        <a:spcBef>
                          <a:spcPts val="0"/>
                        </a:spcBef>
                        <a:spcAft>
                          <a:spcPts val="0"/>
                        </a:spcAft>
                      </a:pPr>
                      <a:r>
                        <a:rPr lang="en-AU" sz="1600" dirty="0">
                          <a:effectLst/>
                        </a:rPr>
                        <a:t>Manager Transactions</a:t>
                      </a:r>
                      <a:endParaRPr lang="en-US" sz="900" dirty="0">
                        <a:effectLst/>
                        <a:latin typeface="CG Times"/>
                        <a:ea typeface="CG Times"/>
                        <a:cs typeface="CG Times"/>
                      </a:endParaRPr>
                    </a:p>
                  </a:txBody>
                  <a:tcPr marL="22629" marR="22629" marT="22629" marB="22629" anchor="ctr"/>
                </a:tc>
                <a:extLst>
                  <a:ext uri="{0D108BD9-81ED-4DB2-BD59-A6C34878D82A}">
                    <a16:rowId xmlns:a16="http://schemas.microsoft.com/office/drawing/2014/main" val="1976488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457198" y="101601"/>
            <a:ext cx="8229600" cy="371400"/>
          </a:xfrm>
          <a:prstGeom prst="rect">
            <a:avLst/>
          </a:prstGeom>
          <a:noFill/>
          <a:ln>
            <a:noFill/>
          </a:ln>
        </p:spPr>
        <p:txBody>
          <a:bodyPr spcFirstLastPara="1" wrap="square" lIns="91425" tIns="91425" rIns="91425" bIns="91425" anchor="ctr" anchorCtr="0">
            <a:noAutofit/>
          </a:bodyPr>
          <a:lstStyle/>
          <a:p>
            <a:pPr marR="0" lvl="0" fontAlgn="base">
              <a:spcBef>
                <a:spcPts val="1000"/>
              </a:spcBef>
              <a:spcAft>
                <a:spcPts val="1000"/>
              </a:spcAft>
              <a:buClr>
                <a:srgbClr val="4472C4"/>
              </a:buClr>
              <a:buSzPts val="1600"/>
            </a:pPr>
            <a:r>
              <a:rPr lang="en-AU"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rPr>
              <a:t>List of event</a:t>
            </a:r>
            <a:endParaRPr lang="en-US" sz="2300" b="1" kern="0" dirty="0">
              <a:effectLst/>
              <a:latin typeface="Fira Sans Extra Condensed" panose="020B0503050000020004" pitchFamily="34" charset="0"/>
              <a:ea typeface="Times New Roman" panose="02020603050405020304" pitchFamily="18" charset="0"/>
              <a:cs typeface="Times New Roman" panose="02020603050405020304" pitchFamily="18" charset="0"/>
            </a:endParaRPr>
          </a:p>
        </p:txBody>
      </p:sp>
      <p:pic>
        <p:nvPicPr>
          <p:cNvPr id="213" name="Google Shape;213;p19"/>
          <p:cNvPicPr preferRelativeResize="0"/>
          <p:nvPr/>
        </p:nvPicPr>
        <p:blipFill rotWithShape="1">
          <a:blip r:embed="rId3">
            <a:alphaModFix/>
          </a:blip>
          <a:srcRect/>
          <a:stretch/>
        </p:blipFill>
        <p:spPr>
          <a:xfrm>
            <a:off x="127000" y="101601"/>
            <a:ext cx="885645" cy="488950"/>
          </a:xfrm>
          <a:prstGeom prst="rect">
            <a:avLst/>
          </a:prstGeom>
          <a:noFill/>
          <a:ln>
            <a:noFill/>
          </a:ln>
        </p:spPr>
      </p:pic>
      <p:pic>
        <p:nvPicPr>
          <p:cNvPr id="9" name="Picture 8">
            <a:extLst>
              <a:ext uri="{FF2B5EF4-FFF2-40B4-BE49-F238E27FC236}">
                <a16:creationId xmlns:a16="http://schemas.microsoft.com/office/drawing/2014/main" id="{B167676B-BDA9-B404-3CB7-6144C57D56B2}"/>
              </a:ext>
            </a:extLst>
          </p:cNvPr>
          <p:cNvPicPr>
            <a:picLocks noChangeAspect="1"/>
          </p:cNvPicPr>
          <p:nvPr/>
        </p:nvPicPr>
        <p:blipFill>
          <a:blip r:embed="rId4"/>
          <a:stretch>
            <a:fillRect/>
          </a:stretch>
        </p:blipFill>
        <p:spPr>
          <a:xfrm>
            <a:off x="2499359" y="473001"/>
            <a:ext cx="4145279" cy="4670499"/>
          </a:xfrm>
          <a:prstGeom prst="rect">
            <a:avLst/>
          </a:prstGeom>
        </p:spPr>
      </p:pic>
    </p:spTree>
    <p:extLst>
      <p:ext uri="{BB962C8B-B14F-4D97-AF65-F5344CB8AC3E}">
        <p14:creationId xmlns:p14="http://schemas.microsoft.com/office/powerpoint/2010/main" val="1644776113"/>
      </p:ext>
    </p:extLst>
  </p:cSld>
  <p:clrMapOvr>
    <a:masterClrMapping/>
  </p:clrMapOvr>
</p:sld>
</file>

<file path=ppt/theme/theme1.xml><?xml version="1.0" encoding="utf-8"?>
<a:theme xmlns:a="http://schemas.openxmlformats.org/drawingml/2006/main"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1112</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CG Times</vt:lpstr>
      <vt:lpstr>Fira Sans Extra Condensed SemiBold</vt:lpstr>
      <vt:lpstr>Calibri</vt:lpstr>
      <vt:lpstr>Geo</vt:lpstr>
      <vt:lpstr>Fira Sans Extra Condensed</vt:lpstr>
      <vt:lpstr>Proxima Nova Semibold</vt:lpstr>
      <vt:lpstr>Arial</vt:lpstr>
      <vt:lpstr>Georgia</vt:lpstr>
      <vt:lpstr>Proxima Nova</vt:lpstr>
      <vt:lpstr>Roboto</vt:lpstr>
      <vt:lpstr>Times New Roman</vt:lpstr>
      <vt:lpstr>Strategic Analysis: Business Environment Infographics by Slidesgo</vt:lpstr>
      <vt:lpstr>Slidesgo Final Pages</vt:lpstr>
      <vt:lpstr>-Final project- Requirement and Analysis Design </vt:lpstr>
      <vt:lpstr>Overall final project</vt:lpstr>
      <vt:lpstr>Organization Chart / Project Chart/Gantt Chart</vt:lpstr>
      <vt:lpstr>Business Modelling / Requirements</vt:lpstr>
      <vt:lpstr>Business Processes / Flowchart of Requirements</vt:lpstr>
      <vt:lpstr>PowerPoint Presentation</vt:lpstr>
      <vt:lpstr>System Narrative</vt:lpstr>
      <vt:lpstr>PowerPoint Presentation</vt:lpstr>
      <vt:lpstr>List of event</vt:lpstr>
      <vt:lpstr>List of Actors</vt:lpstr>
      <vt:lpstr>List of use cases</vt:lpstr>
      <vt:lpstr>Use Case Diagram</vt:lpstr>
      <vt:lpstr>Domain class diagram</vt:lpstr>
      <vt:lpstr>SQL code</vt:lpstr>
      <vt:lpstr>Conclusions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Requirement and Analysis Design </dc:title>
  <cp:lastModifiedBy>Trang Si Nam</cp:lastModifiedBy>
  <cp:revision>2</cp:revision>
  <dcterms:modified xsi:type="dcterms:W3CDTF">2023-12-26T15:57:48Z</dcterms:modified>
</cp:coreProperties>
</file>